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7" r:id="rId5"/>
    <p:sldId id="265" r:id="rId6"/>
    <p:sldId id="258" r:id="rId7"/>
    <p:sldId id="263" r:id="rId8"/>
    <p:sldId id="262" r:id="rId9"/>
    <p:sldId id="261" r:id="rId10"/>
    <p:sldId id="269" r:id="rId11"/>
    <p:sldId id="259" r:id="rId12"/>
    <p:sldId id="260" r:id="rId13"/>
    <p:sldId id="273" r:id="rId14"/>
    <p:sldId id="272" r:id="rId15"/>
    <p:sldId id="271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2.wav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../media/audio1.wav"/><Relationship Id="rId7" Type="http://schemas.openxmlformats.org/officeDocument/2006/relationships/audio" Target="../media/audio4.wav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audio" Target="../media/audio3.wav"/><Relationship Id="rId10" Type="http://schemas.openxmlformats.org/officeDocument/2006/relationships/image" Target="../media/image13.wmf"/><Relationship Id="rId4" Type="http://schemas.openxmlformats.org/officeDocument/2006/relationships/audio" Target="../media/audio2.wav"/><Relationship Id="rId9" Type="http://schemas.openxmlformats.org/officeDocument/2006/relationships/audio" Target="../media/audio5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616347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714620"/>
            <a:ext cx="8101042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«Урок обучения грамоте»</a:t>
            </a:r>
            <a:b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Гласный звук и буква «И»</a:t>
            </a:r>
            <a:b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 класс</a:t>
            </a:r>
            <a:endParaRPr lang="ru-RU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4857760"/>
            <a:ext cx="5072066" cy="175260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Выполнили студентки группы ПНК 2.2: Акиньшина Анастасия</a:t>
            </a:r>
          </a:p>
          <a:p>
            <a:r>
              <a:rPr lang="ru-RU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Биянова</a:t>
            </a:r>
            <a:r>
              <a:rPr lang="ru-RU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Ольга </a:t>
            </a:r>
          </a:p>
          <a:p>
            <a:r>
              <a:rPr lang="ru-RU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Красулина</a:t>
            </a:r>
            <a:r>
              <a:rPr lang="ru-RU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Вероника </a:t>
            </a:r>
          </a:p>
          <a:p>
            <a:r>
              <a:rPr lang="ru-RU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Погибельная Виктория </a:t>
            </a:r>
          </a:p>
          <a:p>
            <a:r>
              <a:rPr lang="ru-RU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Ширяева Валерия</a:t>
            </a:r>
            <a:endParaRPr lang="ru-RU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Рисунок 4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14290"/>
            <a:ext cx="1214446" cy="121444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14480" y="285728"/>
            <a:ext cx="57150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государственное бюджетное профессиональное образовательное учреждение «</a:t>
            </a:r>
            <a:r>
              <a:rPr lang="ru-RU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Волгодонский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педагогический колледж»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616347_1_1.jpg"/>
          <p:cNvPicPr>
            <a:picLocks noChangeAspect="1"/>
          </p:cNvPicPr>
          <p:nvPr/>
        </p:nvPicPr>
        <p:blipFill>
          <a:blip r:embed="rId2"/>
          <a:srcRect r="2421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1" descr="hedgehog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300538"/>
            <a:ext cx="5113338" cy="25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55875" y="2276475"/>
            <a:ext cx="792163" cy="720725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" name="Рисунок 6" descr="Рисунок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8038" y="2276475"/>
            <a:ext cx="1584325" cy="7048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932363" y="2276475"/>
            <a:ext cx="792162" cy="7207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Рисунок 8" descr="Рисунок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2276475"/>
            <a:ext cx="1584325" cy="7048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 rot="5400000">
            <a:off x="2700338" y="2636838"/>
            <a:ext cx="1295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5076825" y="2636838"/>
            <a:ext cx="1295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212431" y="1699420"/>
            <a:ext cx="358775" cy="36036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0" descr="miniature tre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85728"/>
            <a:ext cx="208915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 rot="-1752735">
            <a:off x="5546725" y="5327650"/>
            <a:ext cx="3597275" cy="935038"/>
            <a:chOff x="2200" y="3776"/>
            <a:chExt cx="1813" cy="492"/>
          </a:xfrm>
        </p:grpSpPr>
        <p:sp>
          <p:nvSpPr>
            <p:cNvPr id="15" name="Line 7">
              <a:hlinkClick r:id="" action="ppaction://noaction">
                <a:snd r:embed="rId6" name="иголка"/>
              </a:hlinkClick>
            </p:cNvPr>
            <p:cNvSpPr>
              <a:spLocks noChangeShapeType="1"/>
            </p:cNvSpPr>
            <p:nvPr/>
          </p:nvSpPr>
          <p:spPr bwMode="auto">
            <a:xfrm>
              <a:off x="2200" y="3833"/>
              <a:ext cx="1049" cy="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ru-RU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3050" y="3776"/>
              <a:ext cx="963" cy="492"/>
            </a:xfrm>
            <a:custGeom>
              <a:avLst/>
              <a:gdLst>
                <a:gd name="T0" fmla="*/ 0 w 737"/>
                <a:gd name="T1" fmla="*/ 150 h 662"/>
                <a:gd name="T2" fmla="*/ 647 w 737"/>
                <a:gd name="T3" fmla="*/ 117 h 662"/>
                <a:gd name="T4" fmla="*/ 647 w 737"/>
                <a:gd name="T5" fmla="*/ 66 h 662"/>
                <a:gd name="T6" fmla="*/ 430 w 737"/>
                <a:gd name="T7" fmla="*/ 15 h 662"/>
                <a:gd name="T8" fmla="*/ 2377 w 737"/>
                <a:gd name="T9" fmla="*/ 15 h 662"/>
                <a:gd name="T10" fmla="*/ 2807 w 737"/>
                <a:gd name="T11" fmla="*/ 105 h 6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7"/>
                <a:gd name="T19" fmla="*/ 0 h 662"/>
                <a:gd name="T20" fmla="*/ 737 w 737"/>
                <a:gd name="T21" fmla="*/ 662 h 6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7" h="662">
                  <a:moveTo>
                    <a:pt x="0" y="662"/>
                  </a:moveTo>
                  <a:cubicBezTo>
                    <a:pt x="71" y="621"/>
                    <a:pt x="142" y="581"/>
                    <a:pt x="170" y="520"/>
                  </a:cubicBezTo>
                  <a:cubicBezTo>
                    <a:pt x="198" y="459"/>
                    <a:pt x="179" y="369"/>
                    <a:pt x="170" y="293"/>
                  </a:cubicBezTo>
                  <a:cubicBezTo>
                    <a:pt x="161" y="217"/>
                    <a:pt x="38" y="104"/>
                    <a:pt x="113" y="66"/>
                  </a:cubicBezTo>
                  <a:cubicBezTo>
                    <a:pt x="188" y="28"/>
                    <a:pt x="520" y="0"/>
                    <a:pt x="624" y="66"/>
                  </a:cubicBezTo>
                  <a:cubicBezTo>
                    <a:pt x="728" y="132"/>
                    <a:pt x="732" y="297"/>
                    <a:pt x="737" y="463"/>
                  </a:cubicBezTo>
                </a:path>
              </a:pathLst>
            </a:custGeom>
            <a:noFill/>
            <a:ln w="22225">
              <a:solidFill>
                <a:srgbClr val="993300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ru-RU"/>
            </a:p>
          </p:txBody>
        </p:sp>
      </p:grpSp>
      <p:sp>
        <p:nvSpPr>
          <p:cNvPr id="17" name="WordArt 4"/>
          <p:cNvSpPr>
            <a:spLocks noChangeArrowheads="1" noChangeShapeType="1" noTextEdit="1"/>
          </p:cNvSpPr>
          <p:nvPr/>
        </p:nvSpPr>
        <p:spPr bwMode="auto">
          <a:xfrm>
            <a:off x="3857620" y="642918"/>
            <a:ext cx="496728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иголка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616347_1_1.jpg"/>
          <p:cNvPicPr>
            <a:picLocks noChangeAspect="1"/>
          </p:cNvPicPr>
          <p:nvPr/>
        </p:nvPicPr>
        <p:blipFill>
          <a:blip r:embed="rId2"/>
          <a:srcRect r="2343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Без имени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28604"/>
            <a:ext cx="4217250" cy="3286148"/>
          </a:xfrm>
          <a:prstGeom prst="rect">
            <a:avLst/>
          </a:prstGeom>
        </p:spPr>
      </p:pic>
      <p:pic>
        <p:nvPicPr>
          <p:cNvPr id="8" name="Рисунок 7" descr="23423423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2428868"/>
            <a:ext cx="4028244" cy="414340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616347_1_1.jpg"/>
          <p:cNvPicPr>
            <a:picLocks noChangeAspect="1"/>
          </p:cNvPicPr>
          <p:nvPr/>
        </p:nvPicPr>
        <p:blipFill>
          <a:blip r:embed="rId2"/>
          <a:srcRect r="2343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proiekt-ivan-durak-ghieroi-russkoi-narodnoi-skazki_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500042"/>
            <a:ext cx="3429024" cy="4286281"/>
          </a:xfrm>
          <a:prstGeom prst="rect">
            <a:avLst/>
          </a:prstGeom>
        </p:spPr>
      </p:pic>
      <p:pic>
        <p:nvPicPr>
          <p:cNvPr id="6" name="Рисунок 5" descr="Без имен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1928802"/>
            <a:ext cx="4236517" cy="437070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616347_1_1.jpg"/>
          <p:cNvPicPr>
            <a:picLocks noChangeAspect="1"/>
          </p:cNvPicPr>
          <p:nvPr/>
        </p:nvPicPr>
        <p:blipFill>
          <a:blip r:embed="rId2"/>
          <a:srcRect r="2421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van-carevich-i-seryj-vol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428603"/>
            <a:ext cx="4357718" cy="3032433"/>
          </a:xfrm>
          <a:prstGeom prst="rect">
            <a:avLst/>
          </a:prstGeom>
        </p:spPr>
      </p:pic>
      <p:pic>
        <p:nvPicPr>
          <p:cNvPr id="7" name="Рисунок 6" descr="photo1680026647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372" y="3643314"/>
            <a:ext cx="4714876" cy="29369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616347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1" descr="Image2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8640762" cy="444182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492500" y="5516563"/>
            <a:ext cx="1008063" cy="93662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0" b="1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32363" y="5516563"/>
            <a:ext cx="2232025" cy="93662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451725" y="6308725"/>
            <a:ext cx="144463" cy="1444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9" name="Группа 11"/>
          <p:cNvGrpSpPr>
            <a:grpSpLocks/>
          </p:cNvGrpSpPr>
          <p:nvPr/>
        </p:nvGrpSpPr>
        <p:grpSpPr bwMode="auto">
          <a:xfrm>
            <a:off x="827088" y="5084763"/>
            <a:ext cx="2232025" cy="1368425"/>
            <a:chOff x="683568" y="2924944"/>
            <a:chExt cx="2088232" cy="144016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683568" y="3357660"/>
              <a:ext cx="2088232" cy="1007444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rot="5400000">
              <a:off x="430454" y="3178058"/>
              <a:ext cx="506227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616347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5000628" y="2000240"/>
            <a:ext cx="3816350" cy="2447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 dirty="0">
                <a:ln w="127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И </a:t>
            </a:r>
            <a:r>
              <a:rPr lang="ru-RU" sz="9600" b="1" kern="10" dirty="0" err="1">
                <a:ln w="127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и</a:t>
            </a:r>
            <a:endParaRPr lang="ru-RU" sz="9600" b="1" kern="10" dirty="0">
              <a:ln w="12700">
                <a:solidFill>
                  <a:srgbClr val="EAEAEA"/>
                </a:solidFill>
                <a:miter lim="800000"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latin typeface="Arial"/>
              <a:cs typeface="Arial"/>
            </a:endParaRPr>
          </a:p>
        </p:txBody>
      </p:sp>
      <p:grpSp>
        <p:nvGrpSpPr>
          <p:cNvPr id="6" name="Группа 6"/>
          <p:cNvGrpSpPr>
            <a:grpSpLocks/>
          </p:cNvGrpSpPr>
          <p:nvPr/>
        </p:nvGrpSpPr>
        <p:grpSpPr bwMode="auto">
          <a:xfrm>
            <a:off x="857224" y="3429000"/>
            <a:ext cx="3857652" cy="2514606"/>
            <a:chOff x="4787900" y="4581525"/>
            <a:chExt cx="3024188" cy="1849438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4787900" y="4581525"/>
              <a:ext cx="3024188" cy="1849438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 rot="10800000">
              <a:off x="4787900" y="4581525"/>
              <a:ext cx="3003550" cy="1800225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7200" b="1" dirty="0">
                  <a:solidFill>
                    <a:schemeClr val="bg1"/>
                  </a:solidFill>
                </a:rPr>
                <a:t>и</a:t>
              </a:r>
            </a:p>
          </p:txBody>
        </p:sp>
      </p:grpSp>
      <p:pic>
        <p:nvPicPr>
          <p:cNvPr id="9" name="Рисунок 8" descr="imag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642918"/>
            <a:ext cx="3786214" cy="268012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616347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714620"/>
            <a:ext cx="8101042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«Урок обучения грамоте»</a:t>
            </a:r>
            <a:b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Гласный звук и буква «И»</a:t>
            </a:r>
            <a:b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 класс</a:t>
            </a:r>
            <a:endParaRPr lang="ru-RU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4857760"/>
            <a:ext cx="5072066" cy="175260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Выполнили студентки группы ПНК 2.2: Акиньшина Анастасия</a:t>
            </a:r>
          </a:p>
          <a:p>
            <a:r>
              <a:rPr lang="ru-RU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Биянова</a:t>
            </a:r>
            <a:r>
              <a:rPr lang="ru-RU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Ольга </a:t>
            </a:r>
          </a:p>
          <a:p>
            <a:r>
              <a:rPr lang="ru-RU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Красулина</a:t>
            </a:r>
            <a:r>
              <a:rPr lang="ru-RU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Вероника </a:t>
            </a:r>
          </a:p>
          <a:p>
            <a:r>
              <a:rPr lang="ru-RU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Погибельная Виктория </a:t>
            </a:r>
          </a:p>
          <a:p>
            <a:r>
              <a:rPr lang="ru-RU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Ширяева Валерия</a:t>
            </a:r>
            <a:endParaRPr lang="ru-RU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Рисунок 4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14290"/>
            <a:ext cx="1214446" cy="121444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14480" y="285728"/>
            <a:ext cx="57150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государственное бюджетное профессиональное образовательное учреждение «</a:t>
            </a:r>
            <a:r>
              <a:rPr lang="ru-RU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Волгодонский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педагогический колледж»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616347_1_1.jpg"/>
          <p:cNvPicPr>
            <a:picLocks noChangeAspect="1"/>
          </p:cNvPicPr>
          <p:nvPr/>
        </p:nvPicPr>
        <p:blipFill>
          <a:blip r:embed="rId2"/>
          <a:srcRect r="25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0" name="AutoShape 2" descr="Лента букв и звуков — Файлы для школ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Без имени.jpg"/>
          <p:cNvPicPr>
            <a:picLocks noChangeAspect="1"/>
          </p:cNvPicPr>
          <p:nvPr/>
        </p:nvPicPr>
        <p:blipFill>
          <a:blip r:embed="rId3"/>
          <a:srcRect l="4032" t="3614" r="4032" b="12048"/>
          <a:stretch>
            <a:fillRect/>
          </a:stretch>
        </p:blipFill>
        <p:spPr>
          <a:xfrm>
            <a:off x="785786" y="928670"/>
            <a:ext cx="8143932" cy="500066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_s616347_1_1.jpg"/>
          <p:cNvPicPr>
            <a:picLocks noChangeAspect="1"/>
          </p:cNvPicPr>
          <p:nvPr/>
        </p:nvPicPr>
        <p:blipFill>
          <a:blip r:embed="rId2"/>
          <a:srcRect r="25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photo1680024268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857232"/>
            <a:ext cx="8573476" cy="528641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_s616347_1_1.jpg"/>
          <p:cNvPicPr>
            <a:picLocks noChangeAspect="1"/>
          </p:cNvPicPr>
          <p:nvPr/>
        </p:nvPicPr>
        <p:blipFill>
          <a:blip r:embed="rId2"/>
          <a:srcRect r="25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photo1680024406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1285860"/>
            <a:ext cx="4929222" cy="5157198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4929190" y="428604"/>
            <a:ext cx="3786214" cy="1928826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ИА-ИА</a:t>
            </a:r>
            <a:endParaRPr lang="ru-RU" sz="40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616347_1_1.jpg"/>
          <p:cNvPicPr>
            <a:picLocks noChangeAspect="1"/>
          </p:cNvPicPr>
          <p:nvPr/>
        </p:nvPicPr>
        <p:blipFill>
          <a:blip r:embed="rId2"/>
          <a:srcRect r="25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428604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ИГРА «Хлопок- молчок»</a:t>
            </a:r>
            <a:endParaRPr lang="ru-R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285992"/>
            <a:ext cx="8215370" cy="421484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Индюк, кит, аист, ель, </a:t>
            </a:r>
            <a:endParaRPr lang="ru-RU" sz="44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4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яблоко</a:t>
            </a:r>
            <a:r>
              <a:rPr lang="ru-RU" sz="4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пила, ива, песня, </a:t>
            </a:r>
            <a:endParaRPr lang="ru-RU" sz="44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4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муравьи</a:t>
            </a:r>
            <a:r>
              <a:rPr lang="ru-RU" sz="4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завод, лето, </a:t>
            </a:r>
            <a:endParaRPr lang="ru-RU" sz="44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4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апрель</a:t>
            </a:r>
            <a:r>
              <a:rPr lang="ru-RU" sz="4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иголка.</a:t>
            </a:r>
            <a:endParaRPr lang="ru-RU" sz="36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616347_1_1.jpg"/>
          <p:cNvPicPr>
            <a:picLocks noChangeAspect="1"/>
          </p:cNvPicPr>
          <p:nvPr/>
        </p:nvPicPr>
        <p:blipFill>
          <a:blip r:embed="rId2"/>
          <a:srcRect r="2421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381000" y="2438400"/>
            <a:ext cx="3200400" cy="403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</a:t>
            </a:r>
          </a:p>
        </p:txBody>
      </p:sp>
      <p:pic>
        <p:nvPicPr>
          <p:cNvPr id="6" name="Picture 3" descr="wild turkey he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3810000"/>
            <a:ext cx="156051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spruce tre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214290"/>
            <a:ext cx="1928826" cy="246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needl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71925" y="5257800"/>
            <a:ext cx="2886075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Indian fig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1500174"/>
            <a:ext cx="1674813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rock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2976" y="0"/>
            <a:ext cx="2462213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616347_1_1.jpg"/>
          <p:cNvPicPr>
            <a:picLocks noChangeAspect="1"/>
          </p:cNvPicPr>
          <p:nvPr/>
        </p:nvPicPr>
        <p:blipFill>
          <a:blip r:embed="rId2"/>
          <a:srcRect r="2343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2276475" y="1403350"/>
            <a:ext cx="4591050" cy="4022725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 w="76200" cmpd="tri">
            <a:solidFill>
              <a:srgbClr val="FF99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6" name="WordArt 3">
            <a:hlinkClick r:id="" action="ppaction://noaction">
              <a:snd r:embed="rId3" name="И"/>
            </a:hlinkClick>
          </p:cNvPr>
          <p:cNvSpPr>
            <a:spLocks noChangeArrowheads="1" noChangeShapeType="1" noTextEdit="1"/>
          </p:cNvSpPr>
          <p:nvPr/>
        </p:nvSpPr>
        <p:spPr bwMode="auto">
          <a:xfrm>
            <a:off x="2546350" y="1538288"/>
            <a:ext cx="4005263" cy="37798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 dirty="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И </a:t>
            </a:r>
            <a:r>
              <a:rPr lang="ru-RU" sz="9600" b="1" kern="10" dirty="0" err="1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и</a:t>
            </a:r>
            <a:endParaRPr lang="ru-RU" sz="9600" b="1" kern="10" dirty="0">
              <a:ln w="9525">
                <a:solidFill>
                  <a:srgbClr val="FF6600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" name="AutoShape 16"/>
          <p:cNvSpPr>
            <a:spLocks noChangeArrowheads="1"/>
          </p:cNvSpPr>
          <p:nvPr/>
        </p:nvSpPr>
        <p:spPr bwMode="auto">
          <a:xfrm rot="10800000">
            <a:off x="2546350" y="4643438"/>
            <a:ext cx="404813" cy="523875"/>
          </a:xfrm>
          <a:prstGeom prst="upArrow">
            <a:avLst>
              <a:gd name="adj1" fmla="val 42426"/>
              <a:gd name="adj2" fmla="val 49800"/>
            </a:avLst>
          </a:prstGeom>
          <a:solidFill>
            <a:schemeClr val="bg1">
              <a:alpha val="50980"/>
            </a:schemeClr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8" name="AutoShape 18"/>
          <p:cNvSpPr>
            <a:spLocks noChangeArrowheads="1"/>
          </p:cNvSpPr>
          <p:nvPr/>
        </p:nvSpPr>
        <p:spPr bwMode="auto">
          <a:xfrm rot="10800000">
            <a:off x="2546350" y="2754313"/>
            <a:ext cx="360363" cy="568325"/>
          </a:xfrm>
          <a:prstGeom prst="upArrow">
            <a:avLst>
              <a:gd name="adj1" fmla="val 42426"/>
              <a:gd name="adj2" fmla="val 60689"/>
            </a:avLst>
          </a:prstGeom>
          <a:solidFill>
            <a:schemeClr val="bg1">
              <a:alpha val="49019"/>
            </a:schemeClr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9" name="AutoShape 19">
            <a:hlinkHover r:id="" action="ppaction://noaction" highlightClick="1">
              <a:snd r:embed="rId3" name="И"/>
            </a:hlinkHover>
          </p:cNvPr>
          <p:cNvSpPr>
            <a:spLocks noChangeArrowheads="1"/>
          </p:cNvSpPr>
          <p:nvPr/>
        </p:nvSpPr>
        <p:spPr bwMode="auto">
          <a:xfrm rot="1079715">
            <a:off x="2997200" y="3743325"/>
            <a:ext cx="303213" cy="704850"/>
          </a:xfrm>
          <a:prstGeom prst="upArrow">
            <a:avLst>
              <a:gd name="adj1" fmla="val 42426"/>
              <a:gd name="adj2" fmla="val 89454"/>
            </a:avLst>
          </a:prstGeom>
          <a:solidFill>
            <a:schemeClr val="bg1">
              <a:alpha val="50195"/>
            </a:schemeClr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10" name="AutoShape 29"/>
          <p:cNvSpPr>
            <a:spLocks noChangeArrowheads="1"/>
          </p:cNvSpPr>
          <p:nvPr/>
        </p:nvSpPr>
        <p:spPr bwMode="auto">
          <a:xfrm rot="10800000">
            <a:off x="2546350" y="3805238"/>
            <a:ext cx="360363" cy="568325"/>
          </a:xfrm>
          <a:prstGeom prst="upArrow">
            <a:avLst>
              <a:gd name="adj1" fmla="val 42426"/>
              <a:gd name="adj2" fmla="val 60689"/>
            </a:avLst>
          </a:prstGeom>
          <a:solidFill>
            <a:schemeClr val="bg1">
              <a:alpha val="49019"/>
            </a:schemeClr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11" name="AutoShape 30"/>
          <p:cNvSpPr>
            <a:spLocks noChangeArrowheads="1"/>
          </p:cNvSpPr>
          <p:nvPr/>
        </p:nvSpPr>
        <p:spPr bwMode="auto">
          <a:xfrm rot="10800000">
            <a:off x="2571736" y="1857364"/>
            <a:ext cx="360363" cy="568325"/>
          </a:xfrm>
          <a:prstGeom prst="upArrow">
            <a:avLst>
              <a:gd name="adj1" fmla="val 42426"/>
              <a:gd name="adj2" fmla="val 60689"/>
            </a:avLst>
          </a:prstGeom>
          <a:solidFill>
            <a:schemeClr val="bg1">
              <a:alpha val="49019"/>
            </a:schemeClr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12" name="AutoShape 31"/>
          <p:cNvSpPr>
            <a:spLocks noChangeArrowheads="1"/>
          </p:cNvSpPr>
          <p:nvPr/>
        </p:nvSpPr>
        <p:spPr bwMode="auto">
          <a:xfrm rot="1079715">
            <a:off x="3252654" y="2593388"/>
            <a:ext cx="258762" cy="749300"/>
          </a:xfrm>
          <a:prstGeom prst="upArrow">
            <a:avLst>
              <a:gd name="adj1" fmla="val 42426"/>
              <a:gd name="adj2" fmla="val 111431"/>
            </a:avLst>
          </a:prstGeom>
          <a:solidFill>
            <a:schemeClr val="bg1">
              <a:alpha val="50195"/>
            </a:schemeClr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13" name="AutoShape 32"/>
          <p:cNvSpPr>
            <a:spLocks noChangeArrowheads="1"/>
          </p:cNvSpPr>
          <p:nvPr/>
        </p:nvSpPr>
        <p:spPr bwMode="auto">
          <a:xfrm rot="10800000">
            <a:off x="3717925" y="4554538"/>
            <a:ext cx="404813" cy="523875"/>
          </a:xfrm>
          <a:prstGeom prst="upArrow">
            <a:avLst>
              <a:gd name="adj1" fmla="val 42426"/>
              <a:gd name="adj2" fmla="val 49800"/>
            </a:avLst>
          </a:prstGeom>
          <a:solidFill>
            <a:schemeClr val="bg1">
              <a:alpha val="50980"/>
            </a:schemeClr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14" name="AutoShape 33"/>
          <p:cNvSpPr>
            <a:spLocks noChangeArrowheads="1"/>
          </p:cNvSpPr>
          <p:nvPr/>
        </p:nvSpPr>
        <p:spPr bwMode="auto">
          <a:xfrm rot="10800000">
            <a:off x="3643306" y="2571744"/>
            <a:ext cx="360363" cy="568325"/>
          </a:xfrm>
          <a:prstGeom prst="upArrow">
            <a:avLst>
              <a:gd name="adj1" fmla="val 42426"/>
              <a:gd name="adj2" fmla="val 60689"/>
            </a:avLst>
          </a:prstGeom>
          <a:solidFill>
            <a:schemeClr val="bg1">
              <a:alpha val="49019"/>
            </a:schemeClr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15" name="AutoShape 34"/>
          <p:cNvSpPr>
            <a:spLocks noChangeArrowheads="1"/>
          </p:cNvSpPr>
          <p:nvPr/>
        </p:nvSpPr>
        <p:spPr bwMode="auto">
          <a:xfrm rot="10800000">
            <a:off x="3643306" y="3429000"/>
            <a:ext cx="360363" cy="568325"/>
          </a:xfrm>
          <a:prstGeom prst="upArrow">
            <a:avLst>
              <a:gd name="adj1" fmla="val 42426"/>
              <a:gd name="adj2" fmla="val 60689"/>
            </a:avLst>
          </a:prstGeom>
          <a:solidFill>
            <a:schemeClr val="bg1">
              <a:alpha val="49019"/>
            </a:schemeClr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 rot="10800000">
            <a:off x="3717925" y="1719263"/>
            <a:ext cx="360363" cy="568325"/>
          </a:xfrm>
          <a:prstGeom prst="upArrow">
            <a:avLst>
              <a:gd name="adj1" fmla="val 42426"/>
              <a:gd name="adj2" fmla="val 60689"/>
            </a:avLst>
          </a:prstGeom>
          <a:solidFill>
            <a:schemeClr val="bg1">
              <a:alpha val="49019"/>
            </a:schemeClr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ru-RU"/>
          </a:p>
        </p:txBody>
      </p:sp>
      <p:grpSp>
        <p:nvGrpSpPr>
          <p:cNvPr id="17" name="Group 36"/>
          <p:cNvGrpSpPr>
            <a:grpSpLocks/>
          </p:cNvGrpSpPr>
          <p:nvPr/>
        </p:nvGrpSpPr>
        <p:grpSpPr bwMode="auto">
          <a:xfrm>
            <a:off x="642910" y="5643578"/>
            <a:ext cx="2878138" cy="781050"/>
            <a:chOff x="2200" y="3776"/>
            <a:chExt cx="1813" cy="492"/>
          </a:xfrm>
        </p:grpSpPr>
        <p:sp>
          <p:nvSpPr>
            <p:cNvPr id="18" name="Line 37">
              <a:hlinkClick r:id="" action="ppaction://noaction">
                <a:snd r:embed="rId4" name="иголка"/>
              </a:hlinkClick>
            </p:cNvPr>
            <p:cNvSpPr>
              <a:spLocks noChangeShapeType="1"/>
            </p:cNvSpPr>
            <p:nvPr/>
          </p:nvSpPr>
          <p:spPr bwMode="auto">
            <a:xfrm>
              <a:off x="2200" y="3833"/>
              <a:ext cx="1049" cy="28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ru-RU"/>
            </a:p>
          </p:txBody>
        </p:sp>
        <p:sp>
          <p:nvSpPr>
            <p:cNvPr id="19" name="Freeform 38"/>
            <p:cNvSpPr>
              <a:spLocks/>
            </p:cNvSpPr>
            <p:nvPr/>
          </p:nvSpPr>
          <p:spPr bwMode="auto">
            <a:xfrm>
              <a:off x="3050" y="3776"/>
              <a:ext cx="963" cy="492"/>
            </a:xfrm>
            <a:custGeom>
              <a:avLst/>
              <a:gdLst>
                <a:gd name="T0" fmla="*/ 0 w 737"/>
                <a:gd name="T1" fmla="*/ 150 h 662"/>
                <a:gd name="T2" fmla="*/ 647 w 737"/>
                <a:gd name="T3" fmla="*/ 117 h 662"/>
                <a:gd name="T4" fmla="*/ 647 w 737"/>
                <a:gd name="T5" fmla="*/ 66 h 662"/>
                <a:gd name="T6" fmla="*/ 430 w 737"/>
                <a:gd name="T7" fmla="*/ 15 h 662"/>
                <a:gd name="T8" fmla="*/ 2377 w 737"/>
                <a:gd name="T9" fmla="*/ 15 h 662"/>
                <a:gd name="T10" fmla="*/ 2807 w 737"/>
                <a:gd name="T11" fmla="*/ 105 h 6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7"/>
                <a:gd name="T19" fmla="*/ 0 h 662"/>
                <a:gd name="T20" fmla="*/ 737 w 737"/>
                <a:gd name="T21" fmla="*/ 662 h 6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7" h="662">
                  <a:moveTo>
                    <a:pt x="0" y="662"/>
                  </a:moveTo>
                  <a:cubicBezTo>
                    <a:pt x="71" y="621"/>
                    <a:pt x="142" y="581"/>
                    <a:pt x="170" y="520"/>
                  </a:cubicBezTo>
                  <a:cubicBezTo>
                    <a:pt x="198" y="459"/>
                    <a:pt x="179" y="369"/>
                    <a:pt x="170" y="293"/>
                  </a:cubicBezTo>
                  <a:cubicBezTo>
                    <a:pt x="161" y="217"/>
                    <a:pt x="38" y="104"/>
                    <a:pt x="113" y="66"/>
                  </a:cubicBezTo>
                  <a:cubicBezTo>
                    <a:pt x="188" y="28"/>
                    <a:pt x="520" y="0"/>
                    <a:pt x="624" y="66"/>
                  </a:cubicBezTo>
                  <a:cubicBezTo>
                    <a:pt x="728" y="132"/>
                    <a:pt x="732" y="297"/>
                    <a:pt x="737" y="463"/>
                  </a:cubicBezTo>
                </a:path>
              </a:pathLst>
            </a:custGeom>
            <a:noFill/>
            <a:ln w="22225">
              <a:solidFill>
                <a:srgbClr val="993300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ru-RU"/>
            </a:p>
          </p:txBody>
        </p:sp>
      </p:grpSp>
      <p:pic>
        <p:nvPicPr>
          <p:cNvPr id="20" name="Picture 20" descr="индюк2">
            <a:hlinkClick r:id="" action="ppaction://noaction">
              <a:snd r:embed="rId5" name="индюк"/>
            </a:hlinkClick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7075" y="4581525"/>
            <a:ext cx="206692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7" descr="tcvet08">
            <a:hlinkClick r:id="" action="ppaction://noaction">
              <a:snd r:embed="rId7" name="ирис"/>
            </a:hlinkClick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86578" y="0"/>
            <a:ext cx="1808163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SANBSA-02704">
            <a:hlinkClick r:id="" action="ppaction://noaction">
              <a:snd r:embed="rId9" name="игуана"/>
            </a:hlinkClick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357158" y="357166"/>
            <a:ext cx="194310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repeatCount="2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616347_1_1.jpg"/>
          <p:cNvPicPr>
            <a:picLocks noChangeAspect="1"/>
          </p:cNvPicPr>
          <p:nvPr/>
        </p:nvPicPr>
        <p:blipFill>
          <a:blip r:embed="rId2"/>
          <a:srcRect r="25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Group 3"/>
          <p:cNvGraphicFramePr>
            <a:graphicFrameLocks noGrp="1"/>
          </p:cNvGraphicFramePr>
          <p:nvPr/>
        </p:nvGraphicFramePr>
        <p:xfrm>
          <a:off x="1071538" y="2357430"/>
          <a:ext cx="7643873" cy="2571768"/>
        </p:xfrm>
        <a:graphic>
          <a:graphicData uri="http://schemas.openxmlformats.org/drawingml/2006/table">
            <a:tbl>
              <a:tblPr/>
              <a:tblGrid>
                <a:gridCol w="363927"/>
                <a:gridCol w="365343"/>
                <a:gridCol w="363926"/>
                <a:gridCol w="362510"/>
                <a:gridCol w="362510"/>
                <a:gridCol w="365343"/>
                <a:gridCol w="363927"/>
                <a:gridCol w="363926"/>
                <a:gridCol w="389416"/>
                <a:gridCol w="338437"/>
                <a:gridCol w="365343"/>
                <a:gridCol w="362510"/>
                <a:gridCol w="365343"/>
                <a:gridCol w="363927"/>
                <a:gridCol w="363926"/>
                <a:gridCol w="365343"/>
                <a:gridCol w="362510"/>
                <a:gridCol w="362510"/>
                <a:gridCol w="363927"/>
                <a:gridCol w="365343"/>
                <a:gridCol w="363926"/>
              </a:tblGrid>
              <a:tr h="12869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48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s616347_1_1.jpg"/>
          <p:cNvPicPr>
            <a:picLocks noChangeAspect="1"/>
          </p:cNvPicPr>
          <p:nvPr/>
        </p:nvPicPr>
        <p:blipFill>
          <a:blip r:embed="rId2"/>
          <a:srcRect r="2482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_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23" y="285727"/>
            <a:ext cx="8191557" cy="614366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PresentationFormat>Экран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«Урок обучения грамоте» Гласный звук и буква «И» 1 класс</vt:lpstr>
      <vt:lpstr>Слайд 2</vt:lpstr>
      <vt:lpstr>Слайд 3</vt:lpstr>
      <vt:lpstr>Слайд 4</vt:lpstr>
      <vt:lpstr>ИГРА «Хлопок- молчок»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«Урок обучения грамоте» Гласный звук и буква «И» 1 класс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«Урок обучения грамоте» Гласный звук и буква «И» 1 класс</dc:title>
  <dc:creator>User</dc:creator>
  <cp:lastModifiedBy>User</cp:lastModifiedBy>
  <cp:revision>1</cp:revision>
  <dcterms:created xsi:type="dcterms:W3CDTF">2023-03-28T17:15:25Z</dcterms:created>
  <dcterms:modified xsi:type="dcterms:W3CDTF">2023-03-28T18:38:19Z</dcterms:modified>
</cp:coreProperties>
</file>