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4"/>
  </p:handoutMasterIdLst>
  <p:sldIdLst>
    <p:sldId id="279" r:id="rId5"/>
    <p:sldId id="258" r:id="rId6"/>
    <p:sldId id="260" r:id="rId7"/>
    <p:sldId id="264" r:id="rId8"/>
    <p:sldId id="266" r:id="rId9"/>
    <p:sldId id="265" r:id="rId10"/>
    <p:sldId id="263" r:id="rId11"/>
    <p:sldId id="262" r:id="rId12"/>
    <p:sldId id="268" r:id="rId13"/>
    <p:sldId id="269" r:id="rId14"/>
    <p:sldId id="270" r:id="rId15"/>
    <p:sldId id="271" r:id="rId16"/>
    <p:sldId id="278" r:id="rId17"/>
    <p:sldId id="276" r:id="rId18"/>
    <p:sldId id="277" r:id="rId19"/>
    <p:sldId id="273" r:id="rId20"/>
    <p:sldId id="267" r:id="rId21"/>
    <p:sldId id="272" r:id="rId22"/>
    <p:sldId id="280" r:id="rId2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>
        <p:scale>
          <a:sx n="73" d="100"/>
          <a:sy n="73" d="100"/>
        </p:scale>
        <p:origin x="-176" y="96"/>
      </p:cViewPr>
      <p:guideLst>
        <p:guide orient="horz" pos="2160"/>
        <p:guide pos="3840"/>
        <p:guide pos="3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129A08-FF21-456E-B52F-0D9A0ADFD645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3B7051-087E-4BFC-AF46-B55201141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88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0.png"/><Relationship Id="rId5" Type="http://schemas.openxmlformats.org/officeDocument/2006/relationships/image" Target="../media/image31.png"/><Relationship Id="rId4" Type="http://schemas.openxmlformats.org/officeDocument/2006/relationships/image" Target="../media/image3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3.png"/><Relationship Id="rId7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1.png"/><Relationship Id="rId11" Type="http://schemas.openxmlformats.org/officeDocument/2006/relationships/image" Target="../media/image30.png"/><Relationship Id="rId5" Type="http://schemas.openxmlformats.org/officeDocument/2006/relationships/image" Target="../media/image14.png"/><Relationship Id="rId10" Type="http://schemas.openxmlformats.org/officeDocument/2006/relationships/image" Target="../media/image42.png"/><Relationship Id="rId4" Type="http://schemas.openxmlformats.org/officeDocument/2006/relationships/image" Target="../media/image35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692096"/>
      </p:ext>
    </p:extLst>
  </p:cSld>
  <p:clrMapOvr>
    <a:masterClrMapping/>
  </p:clrMapOvr>
  <p:transition advTm="10378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5929313"/>
            <a:ext cx="10858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249238"/>
            <a:ext cx="79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663" y="1390650"/>
            <a:ext cx="6794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7675" y="1031875"/>
            <a:ext cx="7620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74383342"/>
      </p:ext>
    </p:extLst>
  </p:cSld>
  <p:clrMapOvr>
    <a:masterClrMapping/>
  </p:clrMapOvr>
  <p:transition advTm="10378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5800" y="3856038"/>
            <a:ext cx="6064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15588" y="4422775"/>
            <a:ext cx="871537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75" y="1031875"/>
            <a:ext cx="788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" y="3192463"/>
            <a:ext cx="681038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88940835"/>
      </p:ext>
    </p:extLst>
  </p:cSld>
  <p:clrMapOvr>
    <a:masterClrMapping/>
  </p:clrMapOvr>
  <p:transition advTm="10378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2850" y="1154113"/>
            <a:ext cx="1390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00" y="2281238"/>
            <a:ext cx="7969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1375" y="5064125"/>
            <a:ext cx="11080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00" y="63500"/>
            <a:ext cx="7270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363" y="428625"/>
            <a:ext cx="7588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25" y="6267450"/>
            <a:ext cx="25019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65543784"/>
      </p:ext>
    </p:extLst>
  </p:cSld>
  <p:clrMapOvr>
    <a:masterClrMapping/>
  </p:clrMapOvr>
  <p:transition advTm="10378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1813" y="3702050"/>
            <a:ext cx="10080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5800" y="3856038"/>
            <a:ext cx="6064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75" y="1031875"/>
            <a:ext cx="788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4488" y="144463"/>
            <a:ext cx="798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00" y="4305300"/>
            <a:ext cx="3651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363" y="3514725"/>
            <a:ext cx="3429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4775" y="3125788"/>
            <a:ext cx="331788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150" y="668338"/>
            <a:ext cx="10779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8" y="1727200"/>
            <a:ext cx="6223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5929313"/>
            <a:ext cx="10858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106665"/>
      </p:ext>
    </p:extLst>
  </p:cSld>
  <p:clrMapOvr>
    <a:masterClrMapping/>
  </p:clrMapOvr>
  <p:transition advTm="103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90111916"/>
      </p:ext>
    </p:extLst>
  </p:cSld>
  <p:clrMapOvr>
    <a:masterClrMapping/>
  </p:clrMapOvr>
  <p:transition advTm="10378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4775" y="3719513"/>
            <a:ext cx="7493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5425" y="4946650"/>
            <a:ext cx="13144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38" y="1608138"/>
            <a:ext cx="11811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338" y="3462338"/>
            <a:ext cx="7858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3825" y="560388"/>
            <a:ext cx="1131888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85224158"/>
      </p:ext>
    </p:extLst>
  </p:cSld>
  <p:clrMapOvr>
    <a:masterClrMapping/>
  </p:clrMapOvr>
  <p:transition advTm="10378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1731963"/>
            <a:ext cx="973138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2525" y="990600"/>
            <a:ext cx="523875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238" y="3757613"/>
            <a:ext cx="9159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8050" y="147638"/>
            <a:ext cx="72231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7170310"/>
      </p:ext>
    </p:extLst>
  </p:cSld>
  <p:clrMapOvr>
    <a:masterClrMapping/>
  </p:clrMapOvr>
  <p:transition advTm="10378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1338" y="182563"/>
            <a:ext cx="623887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8338" y="923925"/>
            <a:ext cx="796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175" y="3327400"/>
            <a:ext cx="3413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975" y="4614863"/>
            <a:ext cx="3857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25" y="3327400"/>
            <a:ext cx="331788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3" y="3932238"/>
            <a:ext cx="4095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43155823"/>
      </p:ext>
    </p:extLst>
  </p:cSld>
  <p:clrMapOvr>
    <a:masterClrMapping/>
  </p:clrMapOvr>
  <p:transition advTm="10378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7600" y="696913"/>
            <a:ext cx="10779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613" y="323850"/>
            <a:ext cx="52705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613" y="2105025"/>
            <a:ext cx="8302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5" y="5100638"/>
            <a:ext cx="895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13" y="1528763"/>
            <a:ext cx="1154112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31673071"/>
      </p:ext>
    </p:extLst>
  </p:cSld>
  <p:clrMapOvr>
    <a:masterClrMapping/>
  </p:clrMapOvr>
  <p:transition advTm="10378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650" y="3757613"/>
            <a:ext cx="86042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175" y="3327400"/>
            <a:ext cx="3413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975" y="4614863"/>
            <a:ext cx="3857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25" y="3327400"/>
            <a:ext cx="331788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13" y="3932238"/>
            <a:ext cx="4095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383066"/>
      </p:ext>
    </p:extLst>
  </p:cSld>
  <p:clrMapOvr>
    <a:masterClrMapping/>
  </p:clrMapOvr>
  <p:transition advTm="10378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750" y="1490663"/>
            <a:ext cx="140335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88" y="1749425"/>
            <a:ext cx="11763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350" y="6032500"/>
            <a:ext cx="100806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713" y="4859338"/>
            <a:ext cx="1798637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43101527"/>
      </p:ext>
    </p:extLst>
  </p:cSld>
  <p:clrMapOvr>
    <a:masterClrMapping/>
  </p:clrMapOvr>
  <p:transition advTm="10378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25" y="6267450"/>
            <a:ext cx="25019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779713"/>
            <a:ext cx="3302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863" y="3843338"/>
            <a:ext cx="4095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8638" y="1752600"/>
            <a:ext cx="34131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7050" y="3643313"/>
            <a:ext cx="3857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63982885"/>
      </p:ext>
    </p:extLst>
  </p:cSld>
  <p:clrMapOvr>
    <a:masterClrMapping/>
  </p:clrMapOvr>
  <p:transition advTm="10378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13150"/>
            <a:ext cx="2806700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2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2319338"/>
            <a:ext cx="39116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ransition advTm="10378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217613" y="1074738"/>
            <a:ext cx="9144000" cy="238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  <a:t/>
            </a:r>
            <a:b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</a:br>
            <a: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  <a:t/>
            </a:r>
            <a:b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</a:br>
            <a: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  <a:t>Классный час</a:t>
            </a:r>
            <a:b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</a:br>
            <a:r>
              <a:rPr lang="ru-RU" altLang="ru-RU" b="1" smtClean="0">
                <a:solidFill>
                  <a:srgbClr val="548235"/>
                </a:solidFill>
                <a:ea typeface="Segoe UI Light" pitchFamily="34" charset="0"/>
              </a:rPr>
              <a:t>Добро творящий – творит жизнь!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103688" y="4025900"/>
            <a:ext cx="5761037" cy="1655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  <a:t>6 класс</a:t>
            </a:r>
          </a:p>
          <a:p>
            <a:pPr eaLnBrk="1" hangingPunct="1"/>
            <a:r>
              <a:rPr lang="ru-RU" altLang="ru-RU" smtClean="0">
                <a:solidFill>
                  <a:srgbClr val="2E75B6"/>
                </a:solidFill>
                <a:ea typeface="Segoe UI Light" pitchFamily="34" charset="0"/>
              </a:rPr>
              <a:t>Андреева Ю. В.</a:t>
            </a:r>
          </a:p>
        </p:txBody>
      </p:sp>
    </p:spTree>
  </p:cSld>
  <p:clrMapOvr>
    <a:masterClrMapping/>
  </p:clrMapOvr>
  <p:transition advTm="10378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120" y="192375"/>
            <a:ext cx="5835582" cy="4376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60350"/>
            <a:ext cx="1005046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Почему капелька пожалела крестьянина?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Какими качествами должен обладать хороший земледелец?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Какой была туча — мама добрых капелек? Чему и как она учила своих деток?</a:t>
            </a:r>
          </a:p>
        </p:txBody>
      </p:sp>
      <p:pic>
        <p:nvPicPr>
          <p:cNvPr id="3074" name="Picture 2" descr="цвет вопросительный знак вопрос PNG , Вопросительный знак, цветной вопрос  вопрос вопрос, вопрос PNG картинки и пнг PSD рисунок для бесплатной загруз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053" y="1960609"/>
            <a:ext cx="2707185" cy="2707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350" y="347663"/>
            <a:ext cx="735965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Чья доброта помогает расти вам?</a:t>
            </a:r>
          </a:p>
        </p:txBody>
      </p:sp>
      <p:pic>
        <p:nvPicPr>
          <p:cNvPr id="4100" name="Picture 4" descr="Человек и общест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529" y="1311728"/>
            <a:ext cx="4762500" cy="326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19175" y="633413"/>
            <a:ext cx="5661025" cy="3351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85775" algn="ctr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Игра «Собери слово» </a:t>
            </a:r>
            <a:endParaRPr lang="ru-RU" sz="3600" dirty="0">
              <a:solidFill>
                <a:schemeClr val="accent6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ло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-сер-Ми-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дие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-на-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Ме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-т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У-же-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ва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ние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Со-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стра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ние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-да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рыс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тие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-Бес-ко 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го-тель-Бла-тво-ри-ность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6224588" y="1146175"/>
            <a:ext cx="3176587" cy="3282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z="1800" smtClean="0">
              <a:solidFill>
                <a:srgbClr val="2E75B6"/>
              </a:solidFill>
              <a:ea typeface="Segoe UI Light" pitchFamily="34" charset="0"/>
            </a:endParaRP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Милосердие</a:t>
            </a: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Меценат</a:t>
            </a: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Уважение</a:t>
            </a: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Сострадание</a:t>
            </a: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Бескорыстие</a:t>
            </a:r>
          </a:p>
          <a:p>
            <a:pPr eaLnBrk="1" hangingPunct="1"/>
            <a:r>
              <a:rPr lang="ru-RU" altLang="ru-RU" sz="1800" b="1" smtClean="0">
                <a:solidFill>
                  <a:schemeClr val="tx1"/>
                </a:solidFill>
                <a:ea typeface="Segoe UI Light" pitchFamily="34" charset="0"/>
              </a:rPr>
              <a:t>Благотворительность</a:t>
            </a:r>
          </a:p>
          <a:p>
            <a:pPr eaLnBrk="1" hangingPunct="1"/>
            <a:endParaRPr lang="ru-RU" altLang="ru-RU" sz="1800" b="1" smtClean="0">
              <a:solidFill>
                <a:schemeClr val="tx1"/>
              </a:solidFill>
              <a:ea typeface="Segoe UI Light" pitchFamily="34" charset="0"/>
            </a:endParaRPr>
          </a:p>
        </p:txBody>
      </p:sp>
    </p:spTree>
  </p:cSld>
  <p:clrMapOvr>
    <a:masterClrMapping/>
  </p:clrMapOvr>
  <p:transition advTm="103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2900" y="534988"/>
            <a:ext cx="7524750" cy="325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85775" algn="ctr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92D050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Пословицы: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Учись доброму — плохое на ум не пойдёт. 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 доброе дело говори смело.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Жизнь дана на добрые дела.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Худо жить без доброго слова.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Доброе слово лечит, а злое калечит.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Не одежда красит человека, а его добрые дела.</a:t>
            </a:r>
          </a:p>
          <a:p>
            <a:pPr marL="485775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Злой плачет от зависти, а добрый от радости. </a:t>
            </a:r>
          </a:p>
        </p:txBody>
      </p:sp>
    </p:spTree>
  </p:cSld>
  <p:clrMapOvr>
    <a:masterClrMapping/>
  </p:clrMapOvr>
  <p:transition advTm="1037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xfrm>
            <a:off x="406400" y="153988"/>
            <a:ext cx="7524750" cy="466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2E75B6"/>
                </a:solidFill>
                <a:ea typeface="Segoe UI Light" pitchFamily="34" charset="0"/>
              </a:rPr>
              <a:t> </a:t>
            </a:r>
            <a:r>
              <a:rPr lang="ru-RU" altLang="ru-RU" sz="2400" b="1" dirty="0" smtClean="0">
                <a:solidFill>
                  <a:srgbClr val="92D050"/>
                </a:solidFill>
                <a:ea typeface="Segoe UI Light" pitchFamily="34" charset="0"/>
              </a:rPr>
              <a:t>Пословицы учат: </a:t>
            </a:r>
            <a:br>
              <a:rPr lang="ru-RU" altLang="ru-RU" sz="2400" b="1" dirty="0" smtClean="0">
                <a:solidFill>
                  <a:srgbClr val="92D050"/>
                </a:solidFill>
                <a:ea typeface="Segoe UI Light" pitchFamily="34" charset="0"/>
              </a:rPr>
            </a:br>
            <a:r>
              <a:rPr lang="ru-RU" altLang="ru-RU" sz="2400" dirty="0" smtClean="0">
                <a:solidFill>
                  <a:srgbClr val="92D050"/>
                </a:solidFill>
                <a:ea typeface="Segoe UI Light" pitchFamily="34" charset="0"/>
              </a:rPr>
              <a:t/>
            </a:r>
            <a:br>
              <a:rPr lang="ru-RU" altLang="ru-RU" sz="2400" dirty="0" smtClean="0">
                <a:solidFill>
                  <a:srgbClr val="92D050"/>
                </a:solidFill>
                <a:ea typeface="Segoe UI Light" pitchFamily="34" charset="0"/>
              </a:rPr>
            </a:br>
            <a:r>
              <a:rPr lang="ru-RU" altLang="ru-RU" sz="2400" dirty="0" smtClean="0">
                <a:solidFill>
                  <a:srgbClr val="92D050"/>
                </a:solidFill>
                <a:ea typeface="Segoe UI Light" pitchFamily="34" charset="0"/>
              </a:rPr>
              <a:t> </a:t>
            </a: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>совершать хорошие добрые поступки, хвалить за хорошее и не всегда замечать недостатки людей; </a:t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/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> шутить по- доброму;</a:t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/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>быть чистосердечным в отношении с собеседником; </a:t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/>
            </a:r>
            <a:b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</a:br>
            <a:r>
              <a:rPr lang="ru-RU" altLang="ru-RU" sz="2400" b="1" dirty="0" smtClean="0">
                <a:solidFill>
                  <a:srgbClr val="548235"/>
                </a:solidFill>
                <a:ea typeface="Segoe UI Light" pitchFamily="34" charset="0"/>
              </a:rPr>
              <a:t> не спешить обвинять в чем-то, пока не разберешься в причинах, быть благодарным и т. д. </a:t>
            </a:r>
          </a:p>
        </p:txBody>
      </p:sp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721" y="0"/>
            <a:ext cx="6848818" cy="5136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06500" y="123825"/>
            <a:ext cx="6732588" cy="4248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Helvetica Neue"/>
                <a:cs typeface="+mn-cs"/>
              </a:rPr>
              <a:t>Правила доброты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Helvetica Neue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333333"/>
              </a:solidFill>
              <a:latin typeface="Helvetica Neue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Помогать слабым, больным, маленьким, попавшим в беду.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Прощать ошибки других.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Не жадничать.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Не завидовать.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Жалеть других.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Помогай другу в беде.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Умей с другом разделить радость.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Не смейся над недостатками друга.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Останови друга, если он делает что-то плохое.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Умей принять помощь, совет.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Не обманывай друга.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Относись к другу как к себе.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  <a:latin typeface="Helvetica Neue"/>
                <a:cs typeface="+mn-cs"/>
              </a:rPr>
              <a:t>Умей признавать свои ошибки.</a:t>
            </a:r>
          </a:p>
        </p:txBody>
      </p:sp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ссе на тему &quot;Доброе дело&quot; | Алые пару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496" y="402453"/>
            <a:ext cx="5824428" cy="4099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IMG_64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8318" y="160338"/>
            <a:ext cx="3684905" cy="4360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8613" y="160338"/>
            <a:ext cx="6381750" cy="4271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378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5838" y="4997450"/>
            <a:ext cx="1108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08250" y="735013"/>
            <a:ext cx="6096000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 жизни по-разному можно жить.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 горе можно. И в радости.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Вовремя есть. Вовремя пить.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Вовремя делать гадости.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А можно и так: на рассвете встать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И, помышляя о чуде,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Рукой обожженною солнце достать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И подарить его людям.</a:t>
            </a:r>
          </a:p>
        </p:txBody>
      </p:sp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AutoShape 2" descr="Доброта – отзывчивость, душевное расположение к людям, стремление делать добро другим  Словарь Ожег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9" name="AutoShape 4" descr="Доброта – отзывчивость, душевное расположение к людям, стремление делать добро другим  Словарь Ожегова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96913" y="839788"/>
            <a:ext cx="9047162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ДОБРОТА</a:t>
            </a:r>
            <a:r>
              <a:rPr lang="ru-RU" sz="2800" dirty="0">
                <a:latin typeface="+mn-lt"/>
                <a:cs typeface="+mn-cs"/>
              </a:rPr>
              <a:t> - </a:t>
            </a:r>
            <a:r>
              <a:rPr lang="ru-RU" sz="2800" b="1" dirty="0">
                <a:latin typeface="+mn-lt"/>
                <a:cs typeface="+mn-cs"/>
              </a:rPr>
              <a:t>отзывчивость, душевное расположение к людям, стремление делать добро другим</a:t>
            </a:r>
            <a:r>
              <a:rPr lang="ru-RU" sz="2800" dirty="0">
                <a:latin typeface="+mn-lt"/>
                <a:cs typeface="+mn-cs"/>
              </a:rPr>
              <a:t>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(Толковый словарь Ожегова)</a:t>
            </a:r>
          </a:p>
        </p:txBody>
      </p:sp>
      <p:pic>
        <p:nvPicPr>
          <p:cNvPr id="1026" name="Picture 2" descr="Иллюстрация Доброта в стиле книжная графика | Illustrators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481" y="2656151"/>
            <a:ext cx="2606850" cy="2091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488" y="344488"/>
            <a:ext cx="8767762" cy="1754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Сказка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Даром ни одно доброе дело не пропадает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А. Неелова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50" name="Picture 2" descr="Энгельс | Акция «Твори добро» - БезФорма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394" y="2246216"/>
            <a:ext cx="3280610" cy="2537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350" y="6032500"/>
            <a:ext cx="100806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293" y="311331"/>
            <a:ext cx="5458386" cy="4093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25" y="6267450"/>
            <a:ext cx="25019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253052"/>
            <a:ext cx="5627444" cy="4220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2261" y="723204"/>
            <a:ext cx="5476013" cy="4107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5800" y="3856038"/>
            <a:ext cx="60642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634" y="307003"/>
            <a:ext cx="5740023" cy="4305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25" y="6267450"/>
            <a:ext cx="25019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653" y="839180"/>
            <a:ext cx="5548409" cy="4161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378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6F236A-009A-493B-8DFD-E61D4EA2680F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2547570a-e5f4-4946-a4c3-82580e42479e"/>
    <ds:schemaRef ds:uri="6ee78bd2-4339-4042-adc0-bcc646419980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205</Words>
  <Application>Microsoft Office PowerPoint</Application>
  <PresentationFormat>Произвольный</PresentationFormat>
  <Paragraphs>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  Классный час Добро творящий – творит жизнь!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Пословицы учат:    совершать хорошие добрые поступки, хвалить за хорошее и не всегда замечать недостатки людей;    шутить по- доброму;  быть чистосердечным в отношении с собеседником;    не спешить обвинять в чем-то, пока не разберешься в причинах, быть благодарным и т. д.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2019-12-24T05:41:17Z</dcterms:created>
  <dcterms:modified xsi:type="dcterms:W3CDTF">2023-05-10T08:51:13Z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