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440988" cy="7561263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44" y="-108"/>
      </p:cViewPr>
      <p:guideLst>
        <p:guide orient="horz" pos="2382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893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6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302802"/>
            <a:ext cx="2349222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302802"/>
            <a:ext cx="6873650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2"/>
            <a:ext cx="8874840" cy="150175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2050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7502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3"/>
            <a:ext cx="4613250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49" y="2397901"/>
            <a:ext cx="4613250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77" y="1692533"/>
            <a:ext cx="4615062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03877" y="2397901"/>
            <a:ext cx="4615062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1050"/>
            <a:ext cx="3435013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2136" y="301051"/>
            <a:ext cx="5836802" cy="6453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0" y="1582265"/>
            <a:ext cx="343501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7" y="5292884"/>
            <a:ext cx="6264593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7" y="675613"/>
            <a:ext cx="6264593" cy="4536758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7" y="5917739"/>
            <a:ext cx="6264593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2801"/>
            <a:ext cx="9396889" cy="1260211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0" y="1764295"/>
            <a:ext cx="9396889" cy="4990084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8" y="7008171"/>
            <a:ext cx="3306313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8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9" y="332982"/>
            <a:ext cx="9467778" cy="689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022" y="1764407"/>
            <a:ext cx="8874840" cy="1620771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Её Величество Грамматика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Приемы и игры  для развития грамматического строя речи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sz="2700" i="1" dirty="0" smtClean="0">
              <a:solidFill>
                <a:srgbClr val="00B050"/>
              </a:solidFill>
            </a:endParaRPr>
          </a:p>
          <a:p>
            <a:r>
              <a:rPr lang="ru-RU" sz="2700" i="1" dirty="0" smtClean="0">
                <a:solidFill>
                  <a:srgbClr val="00B050"/>
                </a:solidFill>
              </a:rPr>
              <a:t>Учитель-логопед </a:t>
            </a:r>
            <a:r>
              <a:rPr lang="ru-RU" sz="2700" i="1" dirty="0">
                <a:solidFill>
                  <a:srgbClr val="00B050"/>
                </a:solidFill>
              </a:rPr>
              <a:t>Линде Ю.Б.</a:t>
            </a:r>
            <a:endParaRPr lang="ru-RU" sz="27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46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4" y="525553"/>
            <a:ext cx="9126602" cy="613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304" y="1160691"/>
            <a:ext cx="8874840" cy="1746627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Овладение </a:t>
            </a:r>
            <a:r>
              <a:rPr lang="ru-RU" sz="2000" dirty="0"/>
              <a:t>ребёнком грамматическими формами  </a:t>
            </a:r>
            <a:r>
              <a:rPr lang="ru-RU" sz="2000" dirty="0"/>
              <a:t>языка имеет важное </a:t>
            </a:r>
            <a:r>
              <a:rPr lang="ru-RU" sz="2000" dirty="0"/>
              <a:t>значение, </a:t>
            </a:r>
            <a:r>
              <a:rPr lang="ru-RU" sz="2000" dirty="0"/>
              <a:t>так как только грамматически правильная речь становится</a:t>
            </a:r>
            <a:br>
              <a:rPr lang="ru-RU" sz="2000" dirty="0"/>
            </a:br>
            <a:r>
              <a:rPr lang="ru-RU" sz="2000" dirty="0"/>
              <a:t>понятной для </a:t>
            </a:r>
            <a:r>
              <a:rPr lang="ru-RU" sz="2000" dirty="0"/>
              <a:t>собеседника. </a:t>
            </a:r>
            <a:r>
              <a:rPr lang="ru-RU" sz="2000" dirty="0"/>
              <a:t>В дошкольном возрасте очень важно </a:t>
            </a:r>
            <a:r>
              <a:rPr lang="ru-RU" sz="2000" dirty="0"/>
              <a:t>уделять внимание</a:t>
            </a:r>
            <a:r>
              <a:rPr lang="ru-RU" sz="2000" dirty="0"/>
              <a:t> </a:t>
            </a:r>
            <a:r>
              <a:rPr lang="ru-RU" sz="2000" dirty="0"/>
              <a:t>совершенствованию </a:t>
            </a:r>
            <a:r>
              <a:rPr lang="ru-RU" sz="2000" dirty="0"/>
              <a:t>грамматического строя речи, так как его нарушение </a:t>
            </a:r>
            <a:r>
              <a:rPr lang="ru-RU" sz="2000" dirty="0"/>
              <a:t>в  дальнейшем</a:t>
            </a:r>
            <a:r>
              <a:rPr lang="ru-RU" sz="2000" dirty="0"/>
              <a:t> </a:t>
            </a:r>
            <a:r>
              <a:rPr lang="ru-RU" sz="2000" dirty="0"/>
              <a:t>может </a:t>
            </a:r>
            <a:r>
              <a:rPr lang="ru-RU" sz="2000" dirty="0"/>
              <a:t>привести к проблемам с письменной речью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  Для развития грамматического строя речи можно использовать  игры и приемы: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3224886"/>
            <a:ext cx="8797715" cy="2992152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• </a:t>
            </a:r>
            <a:r>
              <a:rPr lang="ru-RU" sz="1800" b="1" dirty="0">
                <a:solidFill>
                  <a:schemeClr val="tx1"/>
                </a:solidFill>
              </a:rPr>
              <a:t>«Один-много» </a:t>
            </a:r>
            <a:r>
              <a:rPr lang="ru-RU" sz="1800" dirty="0">
                <a:solidFill>
                  <a:schemeClr val="tx1"/>
                </a:solidFill>
              </a:rPr>
              <a:t>(</a:t>
            </a:r>
            <a:r>
              <a:rPr lang="ru-RU" sz="1800" i="1" dirty="0">
                <a:solidFill>
                  <a:schemeClr val="tx1"/>
                </a:solidFill>
              </a:rPr>
              <a:t>работаем над образованием множественного </a:t>
            </a:r>
            <a:r>
              <a:rPr lang="ru-RU" sz="1800" i="1" dirty="0">
                <a:solidFill>
                  <a:schemeClr val="tx1"/>
                </a:solidFill>
              </a:rPr>
              <a:t>числа существительного</a:t>
            </a:r>
            <a:r>
              <a:rPr lang="ru-RU" sz="1800" i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Взрослый говорит: «У меня собака», а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 должен сказать: «А у меня </a:t>
            </a:r>
            <a:r>
              <a:rPr lang="ru-RU" sz="1800" dirty="0">
                <a:solidFill>
                  <a:schemeClr val="tx1"/>
                </a:solidFill>
              </a:rPr>
              <a:t>собаки» .Взрослый</a:t>
            </a:r>
            <a:r>
              <a:rPr lang="ru-RU" sz="1800" dirty="0">
                <a:solidFill>
                  <a:schemeClr val="tx1"/>
                </a:solidFill>
              </a:rPr>
              <a:t>: «У меня чашка»,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: «У меня чашки» и т.д</a:t>
            </a:r>
            <a:r>
              <a:rPr lang="ru-RU" sz="1800" dirty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• </a:t>
            </a:r>
            <a:r>
              <a:rPr lang="ru-RU" sz="1800" b="1" dirty="0">
                <a:solidFill>
                  <a:schemeClr val="tx1"/>
                </a:solidFill>
              </a:rPr>
              <a:t>«Кого увидели?» </a:t>
            </a:r>
            <a:r>
              <a:rPr lang="ru-RU" sz="1800" dirty="0">
                <a:solidFill>
                  <a:schemeClr val="tx1"/>
                </a:solidFill>
              </a:rPr>
              <a:t>(</a:t>
            </a:r>
            <a:r>
              <a:rPr lang="ru-RU" sz="1800" i="1" dirty="0">
                <a:solidFill>
                  <a:schemeClr val="tx1"/>
                </a:solidFill>
              </a:rPr>
              <a:t>учим использовать существительные в винительном падеже</a:t>
            </a:r>
            <a:r>
              <a:rPr lang="ru-RU" sz="1800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Взрослый: «Мы пришли в лес и увидели...». Взрослый </a:t>
            </a:r>
            <a:r>
              <a:rPr lang="ru-RU" sz="1800" dirty="0" err="1">
                <a:solidFill>
                  <a:schemeClr val="tx1"/>
                </a:solidFill>
              </a:rPr>
              <a:t>поочерѐдно</a:t>
            </a:r>
            <a:r>
              <a:rPr lang="ru-RU" sz="1800" dirty="0">
                <a:solidFill>
                  <a:schemeClr val="tx1"/>
                </a:solidFill>
              </a:rPr>
              <a:t> выкладывает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картинки с изображением диких животных и птиц, а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 называет: </a:t>
            </a:r>
            <a:r>
              <a:rPr lang="ru-RU" sz="1800" dirty="0">
                <a:solidFill>
                  <a:schemeClr val="tx1"/>
                </a:solidFill>
              </a:rPr>
              <a:t>зайца, медведя, белку</a:t>
            </a:r>
            <a:r>
              <a:rPr lang="ru-RU" sz="1800" dirty="0">
                <a:solidFill>
                  <a:schemeClr val="tx1"/>
                </a:solidFill>
              </a:rPr>
              <a:t>, </a:t>
            </a:r>
            <a:r>
              <a:rPr lang="ru-RU" sz="1800" dirty="0">
                <a:solidFill>
                  <a:schemeClr val="tx1"/>
                </a:solidFill>
              </a:rPr>
              <a:t>лису.  Можно </a:t>
            </a:r>
            <a:r>
              <a:rPr lang="ru-RU" sz="1800" dirty="0">
                <a:solidFill>
                  <a:schemeClr val="tx1"/>
                </a:solidFill>
              </a:rPr>
              <a:t>играть в эту игру, используя любой речевой материал, </a:t>
            </a:r>
            <a:r>
              <a:rPr lang="ru-RU" sz="1800" dirty="0">
                <a:solidFill>
                  <a:schemeClr val="tx1"/>
                </a:solidFill>
              </a:rPr>
              <a:t>одновременно  пополняя </a:t>
            </a:r>
            <a:r>
              <a:rPr lang="ru-RU" sz="1800" dirty="0">
                <a:solidFill>
                  <a:schemeClr val="tx1"/>
                </a:solidFill>
              </a:rPr>
              <a:t>словарный запас: «Мы пришли на огород и увидели... огурцы, </a:t>
            </a:r>
            <a:r>
              <a:rPr lang="ru-RU" sz="1800" dirty="0">
                <a:solidFill>
                  <a:schemeClr val="tx1"/>
                </a:solidFill>
              </a:rPr>
              <a:t>лук и </a:t>
            </a:r>
            <a:r>
              <a:rPr lang="ru-RU" sz="1800" dirty="0">
                <a:solidFill>
                  <a:schemeClr val="tx1"/>
                </a:solidFill>
              </a:rPr>
              <a:t>т.д.»</a:t>
            </a:r>
          </a:p>
        </p:txBody>
      </p:sp>
    </p:spTree>
    <p:extLst>
      <p:ext uri="{BB962C8B-B14F-4D97-AF65-F5344CB8AC3E}">
        <p14:creationId xmlns:p14="http://schemas.microsoft.com/office/powerpoint/2010/main" val="1186702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4" y="525553"/>
            <a:ext cx="9126602" cy="613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763729"/>
            <a:ext cx="8797715" cy="5453309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• «Кого (чего) не стало?» </a:t>
            </a:r>
            <a:r>
              <a:rPr lang="ru-RU" sz="1800" dirty="0">
                <a:solidFill>
                  <a:schemeClr val="tx1"/>
                </a:solidFill>
              </a:rPr>
              <a:t>(учим употреблению существительных в родительном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падеже). Раскладываем </a:t>
            </a:r>
            <a:r>
              <a:rPr lang="ru-RU" sz="1800" dirty="0">
                <a:solidFill>
                  <a:schemeClr val="tx1"/>
                </a:solidFill>
              </a:rPr>
              <a:t>любые картинки. Просим, чтобы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 закрыл глаза, и </a:t>
            </a:r>
            <a:r>
              <a:rPr lang="ru-RU" sz="1800" dirty="0">
                <a:solidFill>
                  <a:schemeClr val="tx1"/>
                </a:solidFill>
              </a:rPr>
              <a:t>убираем одну </a:t>
            </a:r>
            <a:r>
              <a:rPr lang="ru-RU" sz="1800" dirty="0">
                <a:solidFill>
                  <a:schemeClr val="tx1"/>
                </a:solidFill>
              </a:rPr>
              <a:t>картинку. Затем спрашиваем: «Кого (чего) не стало?». </a:t>
            </a:r>
            <a:r>
              <a:rPr lang="ru-RU" sz="1800" dirty="0">
                <a:solidFill>
                  <a:schemeClr val="tx1"/>
                </a:solidFill>
              </a:rPr>
              <a:t>Одновременно развиваем  зрительную </a:t>
            </a:r>
            <a:r>
              <a:rPr lang="ru-RU" sz="1800" dirty="0">
                <a:solidFill>
                  <a:schemeClr val="tx1"/>
                </a:solidFill>
              </a:rPr>
              <a:t>память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• «Из чего сделано?»</a:t>
            </a:r>
            <a:r>
              <a:rPr lang="ru-RU" sz="1800" dirty="0">
                <a:solidFill>
                  <a:schemeClr val="tx1"/>
                </a:solidFill>
              </a:rPr>
              <a:t> (образовываем относительные прилагательные)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Говорим: «Стол из дерева, какой стол?».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 отвечает: «Деревянный».</a:t>
            </a:r>
          </a:p>
          <a:p>
            <a:pPr algn="l"/>
            <a:r>
              <a:rPr lang="ru-RU" sz="1800" dirty="0" err="1">
                <a:solidFill>
                  <a:schemeClr val="tx1"/>
                </a:solidFill>
              </a:rPr>
              <a:t>Задаѐм</a:t>
            </a:r>
            <a:r>
              <a:rPr lang="ru-RU" sz="1800" dirty="0">
                <a:solidFill>
                  <a:schemeClr val="tx1"/>
                </a:solidFill>
              </a:rPr>
              <a:t> много таких вопросов, например, шарф из шерсти – какой? Сумка из кожи –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какая? Ключ из металла – какой? Шуба из меха – какая? Варенье из яблок – какое? Суп </a:t>
            </a:r>
            <a:r>
              <a:rPr lang="ru-RU" sz="1800" dirty="0">
                <a:solidFill>
                  <a:schemeClr val="tx1"/>
                </a:solidFill>
              </a:rPr>
              <a:t>из грибов </a:t>
            </a:r>
            <a:r>
              <a:rPr lang="ru-RU" sz="1800" dirty="0">
                <a:solidFill>
                  <a:schemeClr val="tx1"/>
                </a:solidFill>
              </a:rPr>
              <a:t>– какой? и т.д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• «Большой зверь» (работаем над словообразованием).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Взрослый говорит: «Это кот (слон и т.д.), представь, что он очень большой. Как мы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его </a:t>
            </a:r>
            <a:r>
              <a:rPr lang="ru-RU" sz="1800" dirty="0" err="1">
                <a:solidFill>
                  <a:schemeClr val="tx1"/>
                </a:solidFill>
              </a:rPr>
              <a:t>назовѐм</a:t>
            </a:r>
            <a:r>
              <a:rPr lang="ru-RU" sz="1800" dirty="0">
                <a:solidFill>
                  <a:schemeClr val="tx1"/>
                </a:solidFill>
              </a:rPr>
              <a:t>?»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: «Котище (</a:t>
            </a:r>
            <a:r>
              <a:rPr lang="ru-RU" sz="1800" dirty="0" err="1">
                <a:solidFill>
                  <a:schemeClr val="tx1"/>
                </a:solidFill>
              </a:rPr>
              <a:t>слонище</a:t>
            </a:r>
            <a:r>
              <a:rPr lang="ru-RU" sz="1800" dirty="0">
                <a:solidFill>
                  <a:schemeClr val="tx1"/>
                </a:solidFill>
              </a:rPr>
              <a:t> и т. д.).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6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4" y="525553"/>
            <a:ext cx="9126602" cy="613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763729"/>
            <a:ext cx="8797715" cy="5453309"/>
          </a:xfrm>
        </p:spPr>
        <p:txBody>
          <a:bodyPr>
            <a:noAutofit/>
          </a:bodyPr>
          <a:lstStyle/>
          <a:p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• «</a:t>
            </a:r>
            <a:r>
              <a:rPr lang="ru-RU" sz="1800" dirty="0" err="1">
                <a:solidFill>
                  <a:schemeClr val="tx1"/>
                </a:solidFill>
              </a:rPr>
              <a:t>Чьѐ</a:t>
            </a:r>
            <a:r>
              <a:rPr lang="ru-RU" sz="1800" dirty="0">
                <a:solidFill>
                  <a:schemeClr val="tx1"/>
                </a:solidFill>
              </a:rPr>
              <a:t> это?» (образовываем притяжательные прилагательные)</a:t>
            </a:r>
          </a:p>
          <a:p>
            <a:pPr algn="l"/>
            <a:r>
              <a:rPr lang="ru-RU" sz="1800" dirty="0" err="1">
                <a:solidFill>
                  <a:schemeClr val="tx1"/>
                </a:solidFill>
              </a:rPr>
              <a:t>Задаѐм</a:t>
            </a:r>
            <a:r>
              <a:rPr lang="ru-RU" sz="1800" dirty="0">
                <a:solidFill>
                  <a:schemeClr val="tx1"/>
                </a:solidFill>
              </a:rPr>
              <a:t> следующие вопросы: «Клюв птицы – чей клюв?». </a:t>
            </a:r>
            <a:r>
              <a:rPr lang="ru-RU" sz="1800" dirty="0" err="1">
                <a:solidFill>
                  <a:schemeClr val="tx1"/>
                </a:solidFill>
              </a:rPr>
              <a:t>Ребѐнок</a:t>
            </a:r>
            <a:r>
              <a:rPr lang="ru-RU" sz="1800" dirty="0">
                <a:solidFill>
                  <a:schemeClr val="tx1"/>
                </a:solidFill>
              </a:rPr>
              <a:t> отвечает: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«Птичий».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Можно </a:t>
            </a:r>
            <a:r>
              <a:rPr lang="ru-RU" sz="1800" dirty="0" err="1">
                <a:solidFill>
                  <a:schemeClr val="tx1"/>
                </a:solidFill>
              </a:rPr>
              <a:t>ещѐ</a:t>
            </a:r>
            <a:r>
              <a:rPr lang="ru-RU" sz="1800" dirty="0">
                <a:solidFill>
                  <a:schemeClr val="tx1"/>
                </a:solidFill>
              </a:rPr>
              <a:t> спросить, например: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чья лапа у собаки – собачья,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чьи крылья у птицы – птичьи,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чей хвост у волка – волчий и т.д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Поиграйте в эти несложные игры с </a:t>
            </a:r>
            <a:r>
              <a:rPr lang="ru-RU" sz="1800" dirty="0" err="1">
                <a:solidFill>
                  <a:schemeClr val="tx1"/>
                </a:solidFill>
              </a:rPr>
              <a:t>ребѐнком</a:t>
            </a:r>
            <a:r>
              <a:rPr lang="ru-RU" sz="1800" dirty="0">
                <a:solidFill>
                  <a:schemeClr val="tx1"/>
                </a:solidFill>
              </a:rPr>
              <a:t>. Поверьте, что как бы усердно не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работал специалист, без участия родителей, без закрепления материала дома, работа </a:t>
            </a:r>
            <a:r>
              <a:rPr lang="ru-RU" sz="1800" dirty="0">
                <a:solidFill>
                  <a:schemeClr val="tx1"/>
                </a:solidFill>
              </a:rPr>
              <a:t>над устранением </a:t>
            </a:r>
            <a:r>
              <a:rPr lang="ru-RU" sz="1800" dirty="0">
                <a:solidFill>
                  <a:schemeClr val="tx1"/>
                </a:solidFill>
              </a:rPr>
              <a:t>речевых недостатков будет </a:t>
            </a:r>
            <a:r>
              <a:rPr lang="ru-RU" sz="1800">
                <a:solidFill>
                  <a:schemeClr val="tx1"/>
                </a:solidFill>
              </a:rPr>
              <a:t>более </a:t>
            </a:r>
            <a:r>
              <a:rPr lang="ru-RU" sz="1800">
                <a:solidFill>
                  <a:schemeClr val="tx1"/>
                </a:solidFill>
              </a:rPr>
              <a:t>длительной. </a:t>
            </a:r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21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415</Words>
  <Application>Microsoft Office PowerPoint</Application>
  <PresentationFormat>Произвольный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Её Величество Грамматика</vt:lpstr>
      <vt:lpstr>Овладение ребёнком грамматическими формами  языка имеет важное значение, так как только грамматически правильная речь становится понятной для собеседника. В дошкольном возрасте очень важно уделять внимание совершенствованию грамматического строя речи, так как его нарушение в  дальнейшем может привести к проблемам с письменной речью.   Для развития грамматического строя речи можно использовать  игры и приемы: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Её Величество Грамматика</dc:title>
  <dc:creator>User</dc:creator>
  <cp:lastModifiedBy>User</cp:lastModifiedBy>
  <cp:revision>6</cp:revision>
  <dcterms:created xsi:type="dcterms:W3CDTF">2019-12-09T06:52:16Z</dcterms:created>
  <dcterms:modified xsi:type="dcterms:W3CDTF">2019-12-11T05:22:14Z</dcterms:modified>
</cp:coreProperties>
</file>