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9"/>
  </p:notesMasterIdLst>
  <p:sldIdLst>
    <p:sldId id="256" r:id="rId2"/>
    <p:sldId id="279" r:id="rId3"/>
    <p:sldId id="277" r:id="rId4"/>
    <p:sldId id="257" r:id="rId5"/>
    <p:sldId id="278" r:id="rId6"/>
    <p:sldId id="274" r:id="rId7"/>
    <p:sldId id="263"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75" autoAdjust="0"/>
    <p:restoredTop sz="78281" autoAdjust="0"/>
  </p:normalViewPr>
  <p:slideViewPr>
    <p:cSldViewPr>
      <p:cViewPr varScale="1">
        <p:scale>
          <a:sx n="46" d="100"/>
          <a:sy n="46" d="100"/>
        </p:scale>
        <p:origin x="1650" y="42"/>
      </p:cViewPr>
      <p:guideLst>
        <p:guide orient="horz" pos="2160"/>
        <p:guide pos="2880"/>
      </p:guideLst>
    </p:cSldViewPr>
  </p:slideViewPr>
  <p:outlineViewPr>
    <p:cViewPr>
      <p:scale>
        <a:sx n="33" d="100"/>
        <a:sy n="33" d="100"/>
      </p:scale>
      <p:origin x="0" y="135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C7FC0D-4B37-43A6-81CB-B6746494EE42}" type="datetimeFigureOut">
              <a:rPr lang="ru-RU" smtClean="0"/>
              <a:pPr/>
              <a:t>10.05.2023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877991-60BC-492F-8147-7E67D788697E}"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3877991-60BC-492F-8147-7E67D788697E}" type="slidenum">
              <a:rPr lang="ru-RU" smtClean="0"/>
              <a:pPr/>
              <a:t>4</a:t>
            </a:fld>
            <a:endParaRPr lang="ru-RU"/>
          </a:p>
        </p:txBody>
      </p:sp>
    </p:spTree>
    <p:extLst>
      <p:ext uri="{BB962C8B-B14F-4D97-AF65-F5344CB8AC3E}">
        <p14:creationId xmlns:p14="http://schemas.microsoft.com/office/powerpoint/2010/main" val="11444820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DF2BB87C-0616-4907-AC1A-F667BADA95DE}" type="datetimeFigureOut">
              <a:rPr lang="ru-RU" smtClean="0"/>
              <a:pPr/>
              <a:t>10.05.2023</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BD18702D-BE68-4D2D-9A6C-BA9E6A8AEC54}" type="slidenum">
              <a:rPr lang="ru-RU" smtClean="0"/>
              <a:pPr/>
              <a:t>‹#›</a:t>
            </a:fld>
            <a:endParaRPr lang="ru-RU"/>
          </a:p>
        </p:txBody>
      </p:sp>
    </p:spTree>
  </p:cSld>
  <p:clrMapOvr>
    <a:masterClrMapping/>
  </p:clrMapOvr>
  <p:transition>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F2BB87C-0616-4907-AC1A-F667BADA95DE}" type="datetimeFigureOut">
              <a:rPr lang="ru-RU" smtClean="0"/>
              <a:pPr/>
              <a:t>10.05.2023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D18702D-BE68-4D2D-9A6C-BA9E6A8AEC54}" type="slidenum">
              <a:rPr lang="ru-RU" smtClean="0"/>
              <a:pPr/>
              <a:t>‹#›</a:t>
            </a:fld>
            <a:endParaRPr lang="ru-RU"/>
          </a:p>
        </p:txBody>
      </p:sp>
    </p:spTree>
  </p:cSld>
  <p:clrMapOvr>
    <a:masterClrMapping/>
  </p:clrMapOvr>
  <p:transition>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F2BB87C-0616-4907-AC1A-F667BADA95DE}" type="datetimeFigureOut">
              <a:rPr lang="ru-RU" smtClean="0"/>
              <a:pPr/>
              <a:t>10.05.2023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D18702D-BE68-4D2D-9A6C-BA9E6A8AEC54}" type="slidenum">
              <a:rPr lang="ru-RU" smtClean="0"/>
              <a:pPr/>
              <a:t>‹#›</a:t>
            </a:fld>
            <a:endParaRPr lang="ru-RU"/>
          </a:p>
        </p:txBody>
      </p:sp>
    </p:spTree>
  </p:cSld>
  <p:clrMapOvr>
    <a:masterClrMapping/>
  </p:clrMapOvr>
  <p:transition>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F2BB87C-0616-4907-AC1A-F667BADA95DE}" type="datetimeFigureOut">
              <a:rPr lang="ru-RU" smtClean="0"/>
              <a:pPr/>
              <a:t>10.05.2023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D18702D-BE68-4D2D-9A6C-BA9E6A8AEC54}" type="slidenum">
              <a:rPr lang="ru-RU" smtClean="0"/>
              <a:pPr/>
              <a:t>‹#›</a:t>
            </a:fld>
            <a:endParaRPr lang="ru-RU"/>
          </a:p>
        </p:txBody>
      </p:sp>
      <p:sp>
        <p:nvSpPr>
          <p:cNvPr id="7" name="Заголовок 6"/>
          <p:cNvSpPr>
            <a:spLocks noGrp="1"/>
          </p:cNvSpPr>
          <p:nvPr>
            <p:ph type="title"/>
          </p:nvPr>
        </p:nvSpPr>
        <p:spPr/>
        <p:txBody>
          <a:bodyPr rtlCol="0"/>
          <a:lstStyle/>
          <a:p>
            <a:r>
              <a:rPr kumimoji="0" lang="ru-RU" smtClean="0"/>
              <a:t>Образец заголовка</a:t>
            </a:r>
            <a:endParaRPr kumimoji="0" lang="en-US"/>
          </a:p>
        </p:txBody>
      </p:sp>
    </p:spTree>
  </p:cSld>
  <p:clrMapOvr>
    <a:masterClrMapping/>
  </p:clrMapOvr>
  <p:transition>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DF2BB87C-0616-4907-AC1A-F667BADA95DE}" type="datetimeFigureOut">
              <a:rPr lang="ru-RU" smtClean="0"/>
              <a:pPr/>
              <a:t>10.05.2023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D18702D-BE68-4D2D-9A6C-BA9E6A8AEC54}"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F2BB87C-0616-4907-AC1A-F667BADA95DE}" type="datetimeFigureOut">
              <a:rPr lang="ru-RU" smtClean="0"/>
              <a:pPr/>
              <a:t>10.05.2023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D18702D-BE68-4D2D-9A6C-BA9E6A8AEC54}" type="slidenum">
              <a:rPr lang="ru-RU" smtClean="0"/>
              <a:pPr/>
              <a:t>‹#›</a:t>
            </a:fld>
            <a:endParaRPr lang="ru-RU"/>
          </a:p>
        </p:txBody>
      </p:sp>
      <p:sp>
        <p:nvSpPr>
          <p:cNvPr id="8" name="Заголовок 7"/>
          <p:cNvSpPr>
            <a:spLocks noGrp="1"/>
          </p:cNvSpPr>
          <p:nvPr>
            <p:ph type="title"/>
          </p:nvPr>
        </p:nvSpPr>
        <p:spPr/>
        <p:txBody>
          <a:bodyPr rtlCol="0"/>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DF2BB87C-0616-4907-AC1A-F667BADA95DE}" type="datetimeFigureOut">
              <a:rPr lang="ru-RU" smtClean="0"/>
              <a:pPr/>
              <a:t>10.05.2023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D18702D-BE68-4D2D-9A6C-BA9E6A8AEC54}"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DF2BB87C-0616-4907-AC1A-F667BADA95DE}" type="datetimeFigureOut">
              <a:rPr lang="ru-RU" smtClean="0"/>
              <a:pPr/>
              <a:t>10.05.2023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D18702D-BE68-4D2D-9A6C-BA9E6A8AEC54}" type="slidenum">
              <a:rPr lang="ru-RU" smtClean="0"/>
              <a:pPr/>
              <a:t>‹#›</a:t>
            </a:fld>
            <a:endParaRPr lang="ru-RU"/>
          </a:p>
        </p:txBody>
      </p:sp>
      <p:sp>
        <p:nvSpPr>
          <p:cNvPr id="6" name="Заголовок 5"/>
          <p:cNvSpPr>
            <a:spLocks noGrp="1"/>
          </p:cNvSpPr>
          <p:nvPr>
            <p:ph type="title"/>
          </p:nvPr>
        </p:nvSpPr>
        <p:spPr/>
        <p:txBody>
          <a:bodyPr rtlCol="0"/>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F2BB87C-0616-4907-AC1A-F667BADA95DE}" type="datetimeFigureOut">
              <a:rPr lang="ru-RU" smtClean="0"/>
              <a:pPr/>
              <a:t>10.05.2023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D18702D-BE68-4D2D-9A6C-BA9E6A8AEC54}" type="slidenum">
              <a:rPr lang="ru-RU" smtClean="0"/>
              <a:pPr/>
              <a:t>‹#›</a:t>
            </a:fld>
            <a:endParaRPr lang="ru-RU"/>
          </a:p>
        </p:txBody>
      </p:sp>
    </p:spTree>
  </p:cSld>
  <p:clrMapOvr>
    <a:masterClrMapping/>
  </p:clrMapOvr>
  <p:transition>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p>
            <a:fld id="{DF2BB87C-0616-4907-AC1A-F667BADA95DE}" type="datetimeFigureOut">
              <a:rPr lang="ru-RU" smtClean="0"/>
              <a:pPr/>
              <a:t>10.05.2023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D18702D-BE68-4D2D-9A6C-BA9E6A8AEC54}"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DF2BB87C-0616-4907-AC1A-F667BADA95DE}" type="datetimeFigureOut">
              <a:rPr lang="ru-RU" smtClean="0"/>
              <a:pPr/>
              <a:t>10.05.2023</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BD18702D-BE68-4D2D-9A6C-BA9E6A8AEC54}"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F2BB87C-0616-4907-AC1A-F667BADA95DE}" type="datetimeFigureOut">
              <a:rPr lang="ru-RU" smtClean="0"/>
              <a:pPr/>
              <a:t>10.05.2023</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D18702D-BE68-4D2D-9A6C-BA9E6A8AEC5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wheel spokes="8"/>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idx="1"/>
          </p:nvPr>
        </p:nvSpPr>
        <p:spPr>
          <a:xfrm>
            <a:off x="457200" y="980728"/>
            <a:ext cx="8229600" cy="5877272"/>
          </a:xfrm>
        </p:spPr>
        <p:txBody>
          <a:bodyPr>
            <a:normAutofit/>
          </a:bodyPr>
          <a:lstStyle/>
          <a:p>
            <a:pPr marL="109728" indent="0">
              <a:buNone/>
            </a:pPr>
            <a:endParaRPr lang="ru-RU" dirty="0" smtClean="0"/>
          </a:p>
          <a:p>
            <a:pPr marL="109728" indent="0" algn="ctr">
              <a:buNone/>
            </a:pPr>
            <a:r>
              <a:rPr lang="ru-RU" dirty="0" smtClean="0"/>
              <a:t>                  </a:t>
            </a:r>
          </a:p>
          <a:p>
            <a:pPr marL="109728" indent="0" algn="ctr">
              <a:buNone/>
            </a:pPr>
            <a:r>
              <a:rPr lang="ru-RU" sz="3600" b="1" dirty="0" smtClean="0"/>
              <a:t> </a:t>
            </a:r>
            <a:r>
              <a:rPr lang="ru-RU" sz="3600" b="1" dirty="0" smtClean="0">
                <a:latin typeface="Times New Roman" panose="02020603050405020304" pitchFamily="18" charset="0"/>
                <a:cs typeface="Times New Roman" panose="02020603050405020304" pitchFamily="18" charset="0"/>
              </a:rPr>
              <a:t>« Готов ли ребенок к школе…»</a:t>
            </a:r>
          </a:p>
          <a:p>
            <a:pPr marL="109728" indent="0" algn="ctr">
              <a:buNone/>
            </a:pPr>
            <a:endParaRPr lang="ru-RU" sz="3200" dirty="0">
              <a:latin typeface="Times New Roman" panose="02020603050405020304" pitchFamily="18" charset="0"/>
              <a:cs typeface="Times New Roman" panose="02020603050405020304" pitchFamily="18" charset="0"/>
            </a:endParaRPr>
          </a:p>
          <a:p>
            <a:pPr marL="109728" indent="0" algn="r">
              <a:buNone/>
            </a:pPr>
            <a:endParaRPr lang="ru-RU" sz="3200" dirty="0" smtClean="0">
              <a:latin typeface="Times New Roman" panose="02020603050405020304" pitchFamily="18" charset="0"/>
              <a:cs typeface="Times New Roman" panose="02020603050405020304" pitchFamily="18" charset="0"/>
            </a:endParaRPr>
          </a:p>
          <a:p>
            <a:pPr marL="109728" indent="0" algn="r">
              <a:buNone/>
            </a:pPr>
            <a:endParaRPr lang="ru-RU" sz="3200" dirty="0">
              <a:latin typeface="Times New Roman" panose="02020603050405020304" pitchFamily="18" charset="0"/>
              <a:cs typeface="Times New Roman" panose="02020603050405020304" pitchFamily="18" charset="0"/>
            </a:endParaRPr>
          </a:p>
          <a:p>
            <a:pPr marL="109728" indent="0" algn="r">
              <a:buNone/>
            </a:pPr>
            <a:endParaRPr lang="ru-RU" sz="3200" dirty="0" smtClean="0">
              <a:latin typeface="Times New Roman" panose="02020603050405020304" pitchFamily="18" charset="0"/>
              <a:cs typeface="Times New Roman" panose="02020603050405020304" pitchFamily="18" charset="0"/>
            </a:endParaRPr>
          </a:p>
          <a:p>
            <a:pPr marL="109728" indent="0" algn="r">
              <a:buNone/>
            </a:pPr>
            <a:r>
              <a:rPr lang="ru-RU" sz="2800" b="1" dirty="0" smtClean="0">
                <a:latin typeface="Times New Roman" panose="02020603050405020304" pitchFamily="18" charset="0"/>
                <a:cs typeface="Times New Roman" panose="02020603050405020304" pitchFamily="18" charset="0"/>
              </a:rPr>
              <a:t>Педагог-психолог</a:t>
            </a:r>
          </a:p>
          <a:p>
            <a:pPr marL="109728" indent="0" algn="r">
              <a:buNone/>
            </a:pPr>
            <a:r>
              <a:rPr lang="ru-RU" sz="2800" b="1" dirty="0" smtClean="0">
                <a:latin typeface="Times New Roman" panose="02020603050405020304" pitchFamily="18" charset="0"/>
                <a:cs typeface="Times New Roman" panose="02020603050405020304" pitchFamily="18" charset="0"/>
              </a:rPr>
              <a:t>Бобрик Н.Н.</a:t>
            </a:r>
          </a:p>
          <a:p>
            <a:pPr marL="109728" indent="0" algn="r">
              <a:buNone/>
            </a:pPr>
            <a:endParaRPr lang="ru-RU" b="1" dirty="0">
              <a:latin typeface="Times New Roman" panose="02020603050405020304" pitchFamily="18" charset="0"/>
              <a:cs typeface="Times New Roman" panose="02020603050405020304" pitchFamily="18" charset="0"/>
            </a:endParaRPr>
          </a:p>
          <a:p>
            <a:pPr marL="109728" indent="0" algn="ctr">
              <a:buNone/>
            </a:pPr>
            <a:r>
              <a:rPr lang="ru-RU" sz="2800" b="1" dirty="0" smtClean="0">
                <a:latin typeface="Times New Roman" panose="02020603050405020304" pitchFamily="18" charset="0"/>
                <a:cs typeface="Times New Roman" panose="02020603050405020304" pitchFamily="18" charset="0"/>
              </a:rPr>
              <a:t>2022-2023 </a:t>
            </a:r>
            <a:r>
              <a:rPr lang="ru-RU" sz="2800" b="1" dirty="0" err="1" smtClean="0">
                <a:latin typeface="Times New Roman" panose="02020603050405020304" pitchFamily="18" charset="0"/>
                <a:cs typeface="Times New Roman" panose="02020603050405020304" pitchFamily="18" charset="0"/>
              </a:rPr>
              <a:t>уч.г</a:t>
            </a:r>
            <a:r>
              <a:rPr lang="ru-RU" sz="2800" b="1" dirty="0" smtClean="0">
                <a:latin typeface="Times New Roman" panose="02020603050405020304" pitchFamily="18" charset="0"/>
                <a:cs typeface="Times New Roman" panose="02020603050405020304" pitchFamily="18" charset="0"/>
              </a:rPr>
              <a:t>.</a:t>
            </a:r>
            <a:endParaRPr lang="ru-RU" sz="2800" b="1" dirty="0">
              <a:latin typeface="Times New Roman" panose="02020603050405020304" pitchFamily="18" charset="0"/>
              <a:cs typeface="Times New Roman" panose="02020603050405020304" pitchFamily="18" charset="0"/>
            </a:endParaRPr>
          </a:p>
        </p:txBody>
      </p:sp>
      <p:sp>
        <p:nvSpPr>
          <p:cNvPr id="2" name="Заголовок 1"/>
          <p:cNvSpPr>
            <a:spLocks noGrp="1"/>
          </p:cNvSpPr>
          <p:nvPr>
            <p:ph type="title"/>
          </p:nvPr>
        </p:nvSpPr>
        <p:spPr/>
        <p:txBody>
          <a:bodyPr>
            <a:normAutofit/>
          </a:bodyPr>
          <a:lstStyle/>
          <a:p>
            <a:pPr algn="ctr"/>
            <a:r>
              <a:rPr lang="ru-RU" dirty="0"/>
              <a:t/>
            </a:r>
            <a:br>
              <a:rPr lang="ru-RU" dirty="0"/>
            </a:br>
            <a:endParaRPr lang="ru-RU" sz="2700" dirty="0"/>
          </a:p>
        </p:txBody>
      </p:sp>
      <p:pic>
        <p:nvPicPr>
          <p:cNvPr id="6" name="Объект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2441711"/>
            <a:ext cx="3816424" cy="3432710"/>
          </a:xfrm>
          <a:prstGeom prst="rect">
            <a:avLst/>
          </a:prstGeom>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476672"/>
            <a:ext cx="8229600" cy="5530619"/>
          </a:xfrm>
        </p:spPr>
        <p:txBody>
          <a:bodyPr>
            <a:normAutofit/>
          </a:bodyPr>
          <a:lstStyle/>
          <a:p>
            <a:pPr marL="109728" indent="0" algn="ctr">
              <a:buNone/>
            </a:pPr>
            <a:r>
              <a:rPr lang="ru-RU" sz="2400" dirty="0" smtClean="0">
                <a:latin typeface="Times New Roman" panose="02020603050405020304" pitchFamily="18" charset="0"/>
                <a:cs typeface="Times New Roman" panose="02020603050405020304" pitchFamily="18" charset="0"/>
              </a:rPr>
              <a:t>Психологическая готовность к школьному обучению предполагает многокомпонентное образование.</a:t>
            </a:r>
          </a:p>
          <a:p>
            <a:r>
              <a:rPr lang="ru-RU" sz="2400" dirty="0" smtClean="0">
                <a:latin typeface="Times New Roman" panose="02020603050405020304" pitchFamily="18" charset="0"/>
                <a:cs typeface="Times New Roman" panose="02020603050405020304" pitchFamily="18" charset="0"/>
              </a:rPr>
              <a:t>Должно быть желание идти в школу – мотивация к обучению.</a:t>
            </a:r>
          </a:p>
          <a:p>
            <a:r>
              <a:rPr lang="ru-RU" sz="2400" dirty="0" smtClean="0">
                <a:latin typeface="Times New Roman" panose="02020603050405020304" pitchFamily="18" charset="0"/>
                <a:cs typeface="Times New Roman" panose="02020603050405020304" pitchFamily="18" charset="0"/>
              </a:rPr>
              <a:t>Должна быть сформирована социальная позиция школьника:  </a:t>
            </a:r>
          </a:p>
          <a:p>
            <a:pPr marL="109728" indent="0">
              <a:buNone/>
            </a:pPr>
            <a:r>
              <a:rPr lang="ru-RU" sz="2400" dirty="0" smtClean="0">
                <a:latin typeface="Times New Roman" panose="02020603050405020304" pitchFamily="18" charset="0"/>
                <a:cs typeface="Times New Roman" panose="02020603050405020304" pitchFamily="18" charset="0"/>
              </a:rPr>
              <a:t>уметь взаимодействовать со сверстниками, </a:t>
            </a:r>
          </a:p>
          <a:p>
            <a:pPr marL="109728" indent="0">
              <a:buNone/>
            </a:pPr>
            <a:r>
              <a:rPr lang="ru-RU" sz="2400" dirty="0" smtClean="0">
                <a:latin typeface="Times New Roman" panose="02020603050405020304" pitchFamily="18" charset="0"/>
                <a:cs typeface="Times New Roman" panose="02020603050405020304" pitchFamily="18" charset="0"/>
              </a:rPr>
              <a:t>выполнять требования  взрослых,</a:t>
            </a:r>
          </a:p>
          <a:p>
            <a:pPr marL="109728" indent="0">
              <a:buNone/>
            </a:pPr>
            <a:r>
              <a:rPr lang="ru-RU" sz="2400" dirty="0" smtClean="0">
                <a:latin typeface="Times New Roman" panose="02020603050405020304" pitchFamily="18" charset="0"/>
                <a:cs typeface="Times New Roman" panose="02020603050405020304" pitchFamily="18" charset="0"/>
              </a:rPr>
              <a:t> контролировать свое поведение</a:t>
            </a:r>
          </a:p>
          <a:p>
            <a:r>
              <a:rPr lang="ru-RU" sz="2400" dirty="0" smtClean="0">
                <a:latin typeface="Times New Roman" panose="02020603050405020304" pitchFamily="18" charset="0"/>
                <a:cs typeface="Times New Roman" panose="02020603050405020304" pitchFamily="18" charset="0"/>
              </a:rPr>
              <a:t>Важно, чтобы ребенок был здоров</a:t>
            </a:r>
          </a:p>
          <a:p>
            <a:r>
              <a:rPr lang="ru-RU" sz="2400" dirty="0">
                <a:latin typeface="Times New Roman" panose="02020603050405020304" pitchFamily="18" charset="0"/>
                <a:cs typeface="Times New Roman" panose="02020603050405020304" pitchFamily="18" charset="0"/>
              </a:rPr>
              <a:t>и</a:t>
            </a:r>
            <a:r>
              <a:rPr lang="ru-RU" sz="2400" dirty="0" smtClean="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главное - хорошее умственное развитие.</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8272032"/>
      </p:ext>
    </p:extLst>
  </p:cSld>
  <p:clrMapOvr>
    <a:masterClrMapping/>
  </p:clrMapOvr>
  <p:transition>
    <p:wheel spokes="8"/>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1417638"/>
            <a:ext cx="8229600" cy="3883570"/>
          </a:xfrm>
        </p:spPr>
        <p:txBody>
          <a:bodyPr>
            <a:normAutofit/>
          </a:bodyPr>
          <a:lstStyle/>
          <a:p>
            <a:pPr marL="109728" lvl="0" indent="0" algn="ctr">
              <a:buNone/>
            </a:pPr>
            <a:r>
              <a:rPr lang="ru-RU" sz="3600" b="1" dirty="0">
                <a:latin typeface="Times New Roman" panose="02020603050405020304" pitchFamily="18" charset="0"/>
                <a:cs typeface="Times New Roman" panose="02020603050405020304" pitchFamily="18" charset="0"/>
              </a:rPr>
              <a:t>Психодиагностическая </a:t>
            </a:r>
            <a:r>
              <a:rPr lang="ru-RU" sz="3600" b="1" dirty="0" smtClean="0">
                <a:latin typeface="Times New Roman" panose="02020603050405020304" pitchFamily="18" charset="0"/>
                <a:cs typeface="Times New Roman" panose="02020603050405020304" pitchFamily="18" charset="0"/>
              </a:rPr>
              <a:t>работа</a:t>
            </a:r>
          </a:p>
          <a:p>
            <a:pPr marL="109728" lvl="0" indent="0" algn="ctr">
              <a:buNone/>
            </a:pPr>
            <a:endParaRPr lang="ru-RU" sz="3600" b="1" dirty="0">
              <a:latin typeface="Times New Roman" panose="02020603050405020304" pitchFamily="18" charset="0"/>
              <a:cs typeface="Times New Roman" panose="02020603050405020304" pitchFamily="18" charset="0"/>
            </a:endParaRPr>
          </a:p>
          <a:p>
            <a:pPr marL="109728" lvl="0" indent="0" algn="ctr">
              <a:buNone/>
            </a:pPr>
            <a:r>
              <a:rPr lang="ru-RU" sz="3600" b="1" dirty="0" smtClean="0">
                <a:latin typeface="Times New Roman" panose="02020603050405020304" pitchFamily="18" charset="0"/>
                <a:cs typeface="Times New Roman" panose="02020603050405020304" pitchFamily="18" charset="0"/>
              </a:rPr>
              <a:t>2022-2023 </a:t>
            </a:r>
            <a:r>
              <a:rPr lang="ru-RU" sz="3600" b="1" dirty="0" err="1">
                <a:latin typeface="Times New Roman" panose="02020603050405020304" pitchFamily="18" charset="0"/>
                <a:cs typeface="Times New Roman" panose="02020603050405020304" pitchFamily="18" charset="0"/>
              </a:rPr>
              <a:t>уч.г</a:t>
            </a:r>
            <a:r>
              <a:rPr lang="ru-RU" sz="3600" b="1" dirty="0">
                <a:latin typeface="Times New Roman" panose="02020603050405020304" pitchFamily="18" charset="0"/>
                <a:cs typeface="Times New Roman" panose="02020603050405020304" pitchFamily="18" charset="0"/>
              </a:rPr>
              <a:t>.</a:t>
            </a:r>
          </a:p>
        </p:txBody>
      </p:sp>
      <p:sp>
        <p:nvSpPr>
          <p:cNvPr id="3" name="Заголовок 2"/>
          <p:cNvSpPr>
            <a:spLocks noGrp="1"/>
          </p:cNvSpPr>
          <p:nvPr>
            <p:ph type="title"/>
          </p:nvPr>
        </p:nvSpPr>
        <p:spPr>
          <a:xfrm>
            <a:off x="457200" y="274638"/>
            <a:ext cx="8686800" cy="1143000"/>
          </a:xfrm>
        </p:spPr>
        <p:txBody>
          <a:bodyPr>
            <a:normAutofit fontScale="90000"/>
          </a:bodyPr>
          <a:lstStyle/>
          <a:p>
            <a:pPr algn="ctr"/>
            <a:r>
              <a:rPr lang="ru-RU" sz="2700"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a:r>
            <a:br>
              <a:rPr lang="ru-RU" sz="2700"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br>
            <a:r>
              <a:rPr lang="ru-RU" sz="44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a:r>
            <a:br>
              <a:rPr lang="ru-RU" sz="44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br>
            <a:endParaRPr lang="ru-RU" dirty="0"/>
          </a:p>
        </p:txBody>
      </p:sp>
    </p:spTree>
    <p:extLst>
      <p:ext uri="{BB962C8B-B14F-4D97-AF65-F5344CB8AC3E}">
        <p14:creationId xmlns:p14="http://schemas.microsoft.com/office/powerpoint/2010/main" val="2875607902"/>
      </p:ext>
    </p:extLst>
  </p:cSld>
  <p:clrMapOvr>
    <a:masterClrMapping/>
  </p:clrMapOvr>
  <p:transition>
    <p:wheel spokes="8"/>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Объект 2"/>
          <p:cNvGraphicFramePr>
            <a:graphicFrameLocks noGrp="1"/>
          </p:cNvGraphicFramePr>
          <p:nvPr>
            <p:ph idx="1"/>
            <p:extLst>
              <p:ext uri="{D42A27DB-BD31-4B8C-83A1-F6EECF244321}">
                <p14:modId xmlns:p14="http://schemas.microsoft.com/office/powerpoint/2010/main" val="2743260164"/>
              </p:ext>
            </p:extLst>
          </p:nvPr>
        </p:nvGraphicFramePr>
        <p:xfrm>
          <a:off x="179512" y="1341105"/>
          <a:ext cx="8856984" cy="5502684"/>
        </p:xfrm>
        <a:graphic>
          <a:graphicData uri="http://schemas.openxmlformats.org/drawingml/2006/table">
            <a:tbl>
              <a:tblPr firstRow="1" firstCol="1" bandRow="1">
                <a:tableStyleId>{5C22544A-7EE6-4342-B048-85BDC9FD1C3A}</a:tableStyleId>
              </a:tblPr>
              <a:tblGrid>
                <a:gridCol w="2808312">
                  <a:extLst>
                    <a:ext uri="{9D8B030D-6E8A-4147-A177-3AD203B41FA5}">
                      <a16:colId xmlns:a16="http://schemas.microsoft.com/office/drawing/2014/main" val="1021615669"/>
                    </a:ext>
                  </a:extLst>
                </a:gridCol>
                <a:gridCol w="1296144">
                  <a:extLst>
                    <a:ext uri="{9D8B030D-6E8A-4147-A177-3AD203B41FA5}">
                      <a16:colId xmlns:a16="http://schemas.microsoft.com/office/drawing/2014/main" val="2431150647"/>
                    </a:ext>
                  </a:extLst>
                </a:gridCol>
                <a:gridCol w="1440160">
                  <a:extLst>
                    <a:ext uri="{9D8B030D-6E8A-4147-A177-3AD203B41FA5}">
                      <a16:colId xmlns:a16="http://schemas.microsoft.com/office/drawing/2014/main" val="2164080618"/>
                    </a:ext>
                  </a:extLst>
                </a:gridCol>
                <a:gridCol w="1584176">
                  <a:extLst>
                    <a:ext uri="{9D8B030D-6E8A-4147-A177-3AD203B41FA5}">
                      <a16:colId xmlns:a16="http://schemas.microsoft.com/office/drawing/2014/main" val="16501720"/>
                    </a:ext>
                  </a:extLst>
                </a:gridCol>
                <a:gridCol w="1728192">
                  <a:extLst>
                    <a:ext uri="{9D8B030D-6E8A-4147-A177-3AD203B41FA5}">
                      <a16:colId xmlns:a16="http://schemas.microsoft.com/office/drawing/2014/main" val="1223394498"/>
                    </a:ext>
                  </a:extLst>
                </a:gridCol>
              </a:tblGrid>
              <a:tr h="696798">
                <a:tc rowSpan="2">
                  <a:txBody>
                    <a:bodyPr/>
                    <a:lstStyle/>
                    <a:p>
                      <a:pPr algn="ctr">
                        <a:spcAft>
                          <a:spcPts val="0"/>
                        </a:spcAft>
                      </a:pPr>
                      <a:r>
                        <a:rPr lang="ru-RU" sz="2400" dirty="0">
                          <a:effectLst/>
                          <a:latin typeface="Times New Roman" panose="02020603050405020304" pitchFamily="18" charset="0"/>
                          <a:cs typeface="Times New Roman" panose="02020603050405020304" pitchFamily="18" charset="0"/>
                        </a:rPr>
                        <a:t> </a:t>
                      </a:r>
                    </a:p>
                    <a:p>
                      <a:pPr algn="ctr">
                        <a:spcAft>
                          <a:spcPts val="0"/>
                        </a:spcAft>
                      </a:pPr>
                      <a:r>
                        <a:rPr lang="ru-RU" sz="2000" dirty="0">
                          <a:effectLst/>
                          <a:latin typeface="Times New Roman" panose="02020603050405020304" pitchFamily="18" charset="0"/>
                          <a:cs typeface="Times New Roman" panose="02020603050405020304" pitchFamily="18" charset="0"/>
                        </a:rPr>
                        <a:t>задания</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gridSpan="3">
                  <a:txBody>
                    <a:bodyPr/>
                    <a:lstStyle/>
                    <a:p>
                      <a:pPr algn="ctr">
                        <a:spcAft>
                          <a:spcPts val="0"/>
                        </a:spcAft>
                      </a:pPr>
                      <a:r>
                        <a:rPr lang="ru-RU" sz="2400" dirty="0">
                          <a:effectLst/>
                          <a:latin typeface="Times New Roman" panose="02020603050405020304" pitchFamily="18" charset="0"/>
                          <a:cs typeface="Times New Roman" panose="02020603050405020304" pitchFamily="18" charset="0"/>
                        </a:rPr>
                        <a:t> </a:t>
                      </a:r>
                      <a:r>
                        <a:rPr lang="ru-RU" sz="2000" dirty="0" smtClean="0">
                          <a:effectLst/>
                          <a:latin typeface="Times New Roman" panose="02020603050405020304" pitchFamily="18" charset="0"/>
                          <a:cs typeface="Times New Roman" panose="02020603050405020304" pitchFamily="18" charset="0"/>
                        </a:rPr>
                        <a:t>Результаты </a:t>
                      </a:r>
                      <a:r>
                        <a:rPr lang="ru-RU" sz="2000" dirty="0">
                          <a:effectLst/>
                          <a:latin typeface="Times New Roman" panose="02020603050405020304" pitchFamily="18" charset="0"/>
                          <a:cs typeface="Times New Roman" panose="02020603050405020304" pitchFamily="18" charset="0"/>
                        </a:rPr>
                        <a:t>по </a:t>
                      </a:r>
                      <a:r>
                        <a:rPr lang="ru-RU" sz="2000" dirty="0" smtClean="0">
                          <a:effectLst/>
                          <a:latin typeface="Times New Roman" panose="02020603050405020304" pitchFamily="18" charset="0"/>
                          <a:cs typeface="Times New Roman" panose="02020603050405020304" pitchFamily="18" charset="0"/>
                        </a:rPr>
                        <a:t>группам</a:t>
                      </a:r>
                      <a:r>
                        <a:rPr lang="ru-RU" sz="2000" dirty="0">
                          <a:effectLst/>
                          <a:latin typeface="Times New Roman" panose="02020603050405020304" pitchFamily="18" charset="0"/>
                          <a:cs typeface="Times New Roman" panose="02020603050405020304" pitchFamily="18" charset="0"/>
                        </a:rPr>
                        <a:t> </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ru-RU"/>
                    </a:p>
                  </a:txBody>
                  <a:tcPr/>
                </a:tc>
                <a:tc hMerge="1">
                  <a:txBody>
                    <a:bodyPr/>
                    <a:lstStyle/>
                    <a:p>
                      <a:endParaRPr lang="ru-RU"/>
                    </a:p>
                  </a:txBody>
                  <a:tcPr/>
                </a:tc>
                <a:tc rowSpan="2">
                  <a:txBody>
                    <a:bodyPr/>
                    <a:lstStyle/>
                    <a:p>
                      <a:pPr algn="ctr">
                        <a:spcAft>
                          <a:spcPts val="0"/>
                        </a:spcAft>
                      </a:pPr>
                      <a:r>
                        <a:rPr lang="ru-RU" sz="2000" dirty="0">
                          <a:effectLst/>
                          <a:latin typeface="Times New Roman" panose="02020603050405020304" pitchFamily="18" charset="0"/>
                          <a:cs typeface="Times New Roman" panose="02020603050405020304" pitchFamily="18" charset="0"/>
                        </a:rPr>
                        <a:t> </a:t>
                      </a:r>
                      <a:r>
                        <a:rPr lang="ru-RU" sz="2000" dirty="0" smtClean="0">
                          <a:effectLst/>
                          <a:latin typeface="Times New Roman" panose="02020603050405020304" pitchFamily="18" charset="0"/>
                          <a:cs typeface="Times New Roman" panose="02020603050405020304" pitchFamily="18" charset="0"/>
                        </a:rPr>
                        <a:t>Результаты </a:t>
                      </a:r>
                      <a:r>
                        <a:rPr lang="ru-RU" sz="2000" dirty="0">
                          <a:effectLst/>
                          <a:latin typeface="Times New Roman" panose="02020603050405020304" pitchFamily="18" charset="0"/>
                          <a:cs typeface="Times New Roman" panose="02020603050405020304" pitchFamily="18" charset="0"/>
                        </a:rPr>
                        <a:t>по всей выборке</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17266908"/>
                  </a:ext>
                </a:extLst>
              </a:tr>
              <a:tr h="887041">
                <a:tc vMerge="1">
                  <a:txBody>
                    <a:bodyPr/>
                    <a:lstStyle/>
                    <a:p>
                      <a:endParaRPr lang="ru-RU"/>
                    </a:p>
                  </a:txBody>
                  <a:tcPr/>
                </a:tc>
                <a:tc>
                  <a:txBody>
                    <a:bodyPr/>
                    <a:lstStyle/>
                    <a:p>
                      <a:pPr algn="ctr">
                        <a:spcAft>
                          <a:spcPts val="0"/>
                        </a:spcAft>
                      </a:pPr>
                      <a:r>
                        <a:rPr lang="ru-RU" sz="2400" dirty="0">
                          <a:effectLst/>
                          <a:latin typeface="Times New Roman" panose="02020603050405020304" pitchFamily="18" charset="0"/>
                          <a:cs typeface="Times New Roman" panose="02020603050405020304" pitchFamily="18" charset="0"/>
                        </a:rPr>
                        <a:t>группа №</a:t>
                      </a:r>
                      <a:r>
                        <a:rPr lang="ru-RU" sz="2400" dirty="0" smtClean="0">
                          <a:effectLst/>
                          <a:latin typeface="Times New Roman" panose="02020603050405020304" pitchFamily="18" charset="0"/>
                          <a:cs typeface="Times New Roman" panose="02020603050405020304" pitchFamily="18" charset="0"/>
                        </a:rPr>
                        <a:t>15</a:t>
                      </a:r>
                      <a:endParaRPr lang="ru-RU" sz="2400" dirty="0">
                        <a:effectLst/>
                        <a:latin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2400" dirty="0">
                          <a:effectLst/>
                          <a:latin typeface="Times New Roman" panose="02020603050405020304" pitchFamily="18" charset="0"/>
                          <a:cs typeface="Times New Roman" panose="02020603050405020304" pitchFamily="18" charset="0"/>
                        </a:rPr>
                        <a:t>группа №</a:t>
                      </a:r>
                      <a:r>
                        <a:rPr lang="ru-RU" sz="2400" dirty="0" smtClean="0">
                          <a:effectLst/>
                          <a:latin typeface="Times New Roman" panose="02020603050405020304" pitchFamily="18" charset="0"/>
                          <a:cs typeface="Times New Roman" panose="02020603050405020304" pitchFamily="18" charset="0"/>
                        </a:rPr>
                        <a:t>16</a:t>
                      </a:r>
                      <a:endParaRPr lang="ru-RU" sz="2400" dirty="0">
                        <a:effectLst/>
                        <a:latin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2400" dirty="0">
                          <a:effectLst/>
                          <a:latin typeface="Times New Roman" panose="02020603050405020304" pitchFamily="18" charset="0"/>
                          <a:cs typeface="Times New Roman" panose="02020603050405020304" pitchFamily="18" charset="0"/>
                        </a:rPr>
                        <a:t>группа №17</a:t>
                      </a:r>
                    </a:p>
                    <a:p>
                      <a:pPr algn="ctr">
                        <a:spcAft>
                          <a:spcPts val="0"/>
                        </a:spcAft>
                      </a:pPr>
                      <a:r>
                        <a:rPr lang="ru-RU" sz="2400" dirty="0">
                          <a:effectLst/>
                          <a:latin typeface="Times New Roman" panose="02020603050405020304" pitchFamily="18" charset="0"/>
                          <a:cs typeface="Times New Roman" panose="02020603050405020304" pitchFamily="18" charset="0"/>
                        </a:rPr>
                        <a:t>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ru-RU"/>
                    </a:p>
                  </a:txBody>
                  <a:tcPr/>
                </a:tc>
                <a:extLst>
                  <a:ext uri="{0D108BD9-81ED-4DB2-BD59-A6C34878D82A}">
                    <a16:rowId xmlns:a16="http://schemas.microsoft.com/office/drawing/2014/main" val="3950026759"/>
                  </a:ext>
                </a:extLst>
              </a:tr>
              <a:tr h="707056">
                <a:tc>
                  <a:txBody>
                    <a:bodyPr/>
                    <a:lstStyle/>
                    <a:p>
                      <a:pPr algn="ctr">
                        <a:spcAft>
                          <a:spcPts val="0"/>
                        </a:spcAft>
                      </a:pPr>
                      <a:r>
                        <a:rPr lang="ru-RU" sz="2400">
                          <a:effectLst/>
                          <a:latin typeface="Times New Roman" panose="02020603050405020304" pitchFamily="18" charset="0"/>
                          <a:cs typeface="Times New Roman" panose="02020603050405020304" pitchFamily="18" charset="0"/>
                        </a:rPr>
                        <a:t>«Продолжи узор»</a:t>
                      </a:r>
                      <a:endParaRPr lang="ru-RU"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4.5</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3.6</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dirty="0">
                          <a:effectLst/>
                          <a:latin typeface="Times New Roman" panose="02020603050405020304" pitchFamily="18" charset="0"/>
                          <a:cs typeface="Times New Roman" panose="02020603050405020304" pitchFamily="18" charset="0"/>
                        </a:rPr>
                        <a:t>3.3</a:t>
                      </a:r>
                      <a:endParaRPr lang="ru-RU"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4800" b="1" dirty="0">
                          <a:solidFill>
                            <a:srgbClr val="FF0000"/>
                          </a:solidFill>
                          <a:effectLst/>
                          <a:latin typeface="Times New Roman" panose="02020603050405020304" pitchFamily="18" charset="0"/>
                          <a:cs typeface="Times New Roman" panose="02020603050405020304" pitchFamily="18" charset="0"/>
                        </a:rPr>
                        <a:t>3.8</a:t>
                      </a:r>
                      <a:endParaRPr lang="ru-RU" sz="4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72777654"/>
                  </a:ext>
                </a:extLst>
              </a:tr>
              <a:tr h="757023">
                <a:tc>
                  <a:txBody>
                    <a:bodyPr/>
                    <a:lstStyle/>
                    <a:p>
                      <a:pPr algn="ctr">
                        <a:spcAft>
                          <a:spcPts val="0"/>
                        </a:spcAft>
                      </a:pPr>
                      <a:r>
                        <a:rPr lang="ru-RU" sz="2400">
                          <a:effectLst/>
                          <a:latin typeface="Times New Roman" panose="02020603050405020304" pitchFamily="18" charset="0"/>
                          <a:cs typeface="Times New Roman" panose="02020603050405020304" pitchFamily="18" charset="0"/>
                        </a:rPr>
                        <a:t>«Сосчитай и сравни»</a:t>
                      </a:r>
                      <a:endParaRPr lang="ru-RU"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4</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4</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dirty="0">
                          <a:effectLst/>
                          <a:latin typeface="Times New Roman" panose="02020603050405020304" pitchFamily="18" charset="0"/>
                          <a:cs typeface="Times New Roman" panose="02020603050405020304" pitchFamily="18" charset="0"/>
                        </a:rPr>
                        <a:t>2.8</a:t>
                      </a:r>
                      <a:endParaRPr lang="ru-RU"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4800" b="1">
                          <a:solidFill>
                            <a:srgbClr val="FF0000"/>
                          </a:solidFill>
                          <a:effectLst/>
                          <a:latin typeface="Times New Roman" panose="02020603050405020304" pitchFamily="18" charset="0"/>
                          <a:cs typeface="Times New Roman" panose="02020603050405020304" pitchFamily="18" charset="0"/>
                        </a:rPr>
                        <a:t>3.6</a:t>
                      </a:r>
                      <a:endParaRPr lang="ru-RU" sz="4800" b="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36198228"/>
                  </a:ext>
                </a:extLst>
              </a:tr>
              <a:tr h="567767">
                <a:tc>
                  <a:txBody>
                    <a:bodyPr/>
                    <a:lstStyle/>
                    <a:p>
                      <a:pPr algn="ctr">
                        <a:spcAft>
                          <a:spcPts val="0"/>
                        </a:spcAft>
                      </a:pPr>
                      <a:r>
                        <a:rPr lang="ru-RU" sz="2400">
                          <a:effectLst/>
                          <a:latin typeface="Times New Roman" panose="02020603050405020304" pitchFamily="18" charset="0"/>
                          <a:cs typeface="Times New Roman" panose="02020603050405020304" pitchFamily="18" charset="0"/>
                        </a:rPr>
                        <a:t>«Слова»</a:t>
                      </a:r>
                      <a:endParaRPr lang="ru-RU"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3.3</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2.5</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2.8</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4800" b="1">
                          <a:solidFill>
                            <a:srgbClr val="FF0000"/>
                          </a:solidFill>
                          <a:effectLst/>
                          <a:latin typeface="Times New Roman" panose="02020603050405020304" pitchFamily="18" charset="0"/>
                          <a:cs typeface="Times New Roman" panose="02020603050405020304" pitchFamily="18" charset="0"/>
                        </a:rPr>
                        <a:t>2.8</a:t>
                      </a:r>
                      <a:endParaRPr lang="ru-RU" sz="4800" b="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17420630"/>
                  </a:ext>
                </a:extLst>
              </a:tr>
              <a:tr h="707056">
                <a:tc>
                  <a:txBody>
                    <a:bodyPr/>
                    <a:lstStyle/>
                    <a:p>
                      <a:pPr algn="ctr">
                        <a:spcAft>
                          <a:spcPts val="0"/>
                        </a:spcAft>
                      </a:pPr>
                      <a:r>
                        <a:rPr lang="ru-RU" sz="2400">
                          <a:effectLst/>
                          <a:latin typeface="Times New Roman" panose="02020603050405020304" pitchFamily="18" charset="0"/>
                          <a:cs typeface="Times New Roman" panose="02020603050405020304" pitchFamily="18" charset="0"/>
                        </a:rPr>
                        <a:t>«Шифровка»</a:t>
                      </a:r>
                      <a:endParaRPr lang="ru-RU"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4</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dirty="0">
                          <a:effectLst/>
                          <a:latin typeface="Times New Roman" panose="02020603050405020304" pitchFamily="18" charset="0"/>
                          <a:cs typeface="Times New Roman" panose="02020603050405020304" pitchFamily="18" charset="0"/>
                        </a:rPr>
                        <a:t>4.6</a:t>
                      </a:r>
                      <a:endParaRPr lang="ru-RU"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4.2</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4800" b="1">
                          <a:solidFill>
                            <a:srgbClr val="FF0000"/>
                          </a:solidFill>
                          <a:effectLst/>
                          <a:latin typeface="Times New Roman" panose="02020603050405020304" pitchFamily="18" charset="0"/>
                          <a:cs typeface="Times New Roman" panose="02020603050405020304" pitchFamily="18" charset="0"/>
                        </a:rPr>
                        <a:t>4.3</a:t>
                      </a:r>
                      <a:endParaRPr lang="ru-RU" sz="4800" b="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52243091"/>
                  </a:ext>
                </a:extLst>
              </a:tr>
              <a:tr h="757023">
                <a:tc>
                  <a:txBody>
                    <a:bodyPr/>
                    <a:lstStyle/>
                    <a:p>
                      <a:pPr algn="ctr">
                        <a:spcAft>
                          <a:spcPts val="0"/>
                        </a:spcAft>
                      </a:pPr>
                      <a:r>
                        <a:rPr lang="ru-RU" sz="2400" dirty="0">
                          <a:effectLst/>
                          <a:latin typeface="Times New Roman" panose="02020603050405020304" pitchFamily="18" charset="0"/>
                          <a:cs typeface="Times New Roman" panose="02020603050405020304" pitchFamily="18" charset="0"/>
                        </a:rPr>
                        <a:t>«Рисунок человека»</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3.9</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4.4</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3.2</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4800" b="1" dirty="0">
                          <a:solidFill>
                            <a:srgbClr val="FF0000"/>
                          </a:solidFill>
                          <a:effectLst/>
                          <a:latin typeface="Times New Roman" panose="02020603050405020304" pitchFamily="18" charset="0"/>
                          <a:cs typeface="Times New Roman" panose="02020603050405020304" pitchFamily="18" charset="0"/>
                        </a:rPr>
                        <a:t>3.8</a:t>
                      </a:r>
                      <a:endParaRPr lang="ru-RU" sz="4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8568829"/>
                  </a:ext>
                </a:extLst>
              </a:tr>
            </a:tbl>
          </a:graphicData>
        </a:graphic>
      </p:graphicFrame>
      <p:sp>
        <p:nvSpPr>
          <p:cNvPr id="4" name="Rectangle 1"/>
          <p:cNvSpPr>
            <a:spLocks noChangeArrowheads="1"/>
          </p:cNvSpPr>
          <p:nvPr/>
        </p:nvSpPr>
        <p:spPr bwMode="auto">
          <a:xfrm>
            <a:off x="179512" y="140775"/>
            <a:ext cx="8964488"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Таблица показателей среднестатистической бальной оценки выполненных заданий </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мониторинга и поведенческих особенностей воспитанников</a:t>
            </a:r>
            <a:endParaRPr kumimoji="0" lang="ru-RU" altLang="ru-RU"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a:bodyPr>
          <a:lstStyle/>
          <a:p>
            <a:pPr marL="109728" indent="0">
              <a:buNone/>
            </a:pPr>
            <a:r>
              <a:rPr lang="ru-RU" sz="1800" dirty="0" smtClean="0">
                <a:latin typeface="Times New Roman" panose="02020603050405020304" pitchFamily="18" charset="0"/>
                <a:cs typeface="Times New Roman" panose="02020603050405020304" pitchFamily="18" charset="0"/>
              </a:rPr>
              <a:t>       Готовность или неготовность ребенка к началу школьного обучения во многом определяется уровнем его речевого развития. При помощи речи, устной или письменной, ему предстоит усваивать всю систему знаний. Если устной речью он овладел до школы, то письменной ему еще только предстоит овладеть. У детей часто наблюдается невыраженное отставание в речевом развитии., что в дальнейшем затруднит овладение письмом.</a:t>
            </a:r>
          </a:p>
          <a:p>
            <a:pPr marL="109728" indent="0">
              <a:buNone/>
            </a:pP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          Необходимо обратить внимание на следующие стороны речи.</a:t>
            </a:r>
          </a:p>
          <a:p>
            <a:r>
              <a:rPr lang="ru-RU" sz="1800" b="1" dirty="0" smtClean="0">
                <a:latin typeface="Times New Roman" panose="02020603050405020304" pitchFamily="18" charset="0"/>
                <a:cs typeface="Times New Roman" panose="02020603050405020304" pitchFamily="18" charset="0"/>
              </a:rPr>
              <a:t>Правильность произношения звуков.</a:t>
            </a:r>
          </a:p>
          <a:p>
            <a:r>
              <a:rPr lang="ru-RU" sz="1800" b="1" dirty="0" smtClean="0">
                <a:latin typeface="Times New Roman" panose="02020603050405020304" pitchFamily="18" charset="0"/>
                <a:cs typeface="Times New Roman" panose="02020603050405020304" pitchFamily="18" charset="0"/>
              </a:rPr>
              <a:t>Умение различать звуки речи на слух</a:t>
            </a:r>
          </a:p>
          <a:p>
            <a:r>
              <a:rPr lang="ru-RU" sz="1800" b="1" dirty="0" smtClean="0">
                <a:latin typeface="Times New Roman" panose="02020603050405020304" pitchFamily="18" charset="0"/>
                <a:cs typeface="Times New Roman" panose="02020603050405020304" pitchFamily="18" charset="0"/>
              </a:rPr>
              <a:t>Владение элементарными навыками звукового анализа слова</a:t>
            </a:r>
          </a:p>
          <a:p>
            <a:r>
              <a:rPr lang="ru-RU" sz="1800" b="1" dirty="0" smtClean="0">
                <a:latin typeface="Times New Roman" panose="02020603050405020304" pitchFamily="18" charset="0"/>
                <a:cs typeface="Times New Roman" panose="02020603050405020304" pitchFamily="18" charset="0"/>
              </a:rPr>
              <a:t>Состояние словарного запаса</a:t>
            </a:r>
          </a:p>
          <a:p>
            <a:r>
              <a:rPr lang="ru-RU" sz="1800" b="1" dirty="0" err="1" smtClean="0">
                <a:latin typeface="Times New Roman" panose="02020603050405020304" pitchFamily="18" charset="0"/>
                <a:cs typeface="Times New Roman" panose="02020603050405020304" pitchFamily="18" charset="0"/>
              </a:rPr>
              <a:t>Сформированность</a:t>
            </a:r>
            <a:r>
              <a:rPr lang="ru-RU" sz="1800" b="1" dirty="0" smtClean="0">
                <a:latin typeface="Times New Roman" panose="02020603050405020304" pitchFamily="18" charset="0"/>
                <a:cs typeface="Times New Roman" panose="02020603050405020304" pitchFamily="18" charset="0"/>
              </a:rPr>
              <a:t> грамматических систем</a:t>
            </a:r>
          </a:p>
          <a:p>
            <a:r>
              <a:rPr lang="ru-RU" sz="1800" b="1" dirty="0" smtClean="0">
                <a:latin typeface="Times New Roman" panose="02020603050405020304" pitchFamily="18" charset="0"/>
                <a:cs typeface="Times New Roman" panose="02020603050405020304" pitchFamily="18" charset="0"/>
              </a:rPr>
              <a:t>Владение связной речью</a:t>
            </a:r>
            <a:endParaRPr lang="ru-RU" sz="1800" b="1" dirty="0">
              <a:latin typeface="Times New Roman" panose="02020603050405020304" pitchFamily="18" charset="0"/>
              <a:cs typeface="Times New Roman" panose="02020603050405020304" pitchFamily="18" charset="0"/>
            </a:endParaRPr>
          </a:p>
        </p:txBody>
      </p:sp>
      <p:sp>
        <p:nvSpPr>
          <p:cNvPr id="3" name="Заголовок 2"/>
          <p:cNvSpPr>
            <a:spLocks noGrp="1"/>
          </p:cNvSpPr>
          <p:nvPr>
            <p:ph type="title"/>
          </p:nvPr>
        </p:nvSpPr>
        <p:spPr/>
        <p:txBody>
          <a:bodyPr>
            <a:normAutofit/>
          </a:bodyPr>
          <a:lstStyle/>
          <a:p>
            <a:pPr algn="ctr"/>
            <a:r>
              <a:rPr lang="ru-RU" sz="2800" dirty="0" smtClean="0">
                <a:solidFill>
                  <a:schemeClr val="tx1">
                    <a:lumMod val="95000"/>
                    <a:lumOff val="5000"/>
                  </a:schemeClr>
                </a:solidFill>
                <a:effectLst/>
                <a:latin typeface="Times New Roman" panose="02020603050405020304" pitchFamily="18" charset="0"/>
                <a:cs typeface="Times New Roman" panose="02020603050405020304" pitchFamily="18" charset="0"/>
              </a:rPr>
              <a:t>Речевая готовность к школе</a:t>
            </a:r>
            <a:endParaRPr lang="ru-RU" sz="2800" dirty="0">
              <a:solidFill>
                <a:schemeClr val="tx1">
                  <a:lumMod val="95000"/>
                  <a:lumOff val="5000"/>
                </a:schemeClr>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0569015"/>
      </p:ext>
    </p:extLst>
  </p:cSld>
  <p:clrMapOvr>
    <a:masterClrMapping/>
  </p:clrMapOvr>
  <p:transition>
    <p:wheel spokes="8"/>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3505354036"/>
              </p:ext>
            </p:extLst>
          </p:nvPr>
        </p:nvGraphicFramePr>
        <p:xfrm>
          <a:off x="251520" y="1916833"/>
          <a:ext cx="8712967" cy="4798416"/>
        </p:xfrm>
        <a:graphic>
          <a:graphicData uri="http://schemas.openxmlformats.org/drawingml/2006/table">
            <a:tbl>
              <a:tblPr firstRow="1" firstCol="1" bandRow="1" bandCol="1">
                <a:tableStyleId>{5C22544A-7EE6-4342-B048-85BDC9FD1C3A}</a:tableStyleId>
              </a:tblPr>
              <a:tblGrid>
                <a:gridCol w="2755383">
                  <a:extLst>
                    <a:ext uri="{9D8B030D-6E8A-4147-A177-3AD203B41FA5}">
                      <a16:colId xmlns:a16="http://schemas.microsoft.com/office/drawing/2014/main" val="2358537838"/>
                    </a:ext>
                  </a:extLst>
                </a:gridCol>
                <a:gridCol w="1340456">
                  <a:extLst>
                    <a:ext uri="{9D8B030D-6E8A-4147-A177-3AD203B41FA5}">
                      <a16:colId xmlns:a16="http://schemas.microsoft.com/office/drawing/2014/main" val="2433312349"/>
                    </a:ext>
                  </a:extLst>
                </a:gridCol>
                <a:gridCol w="1340456">
                  <a:extLst>
                    <a:ext uri="{9D8B030D-6E8A-4147-A177-3AD203B41FA5}">
                      <a16:colId xmlns:a16="http://schemas.microsoft.com/office/drawing/2014/main" val="3711805375"/>
                    </a:ext>
                  </a:extLst>
                </a:gridCol>
                <a:gridCol w="1410257">
                  <a:extLst>
                    <a:ext uri="{9D8B030D-6E8A-4147-A177-3AD203B41FA5}">
                      <a16:colId xmlns:a16="http://schemas.microsoft.com/office/drawing/2014/main" val="3104735790"/>
                    </a:ext>
                  </a:extLst>
                </a:gridCol>
                <a:gridCol w="1866415">
                  <a:extLst>
                    <a:ext uri="{9D8B030D-6E8A-4147-A177-3AD203B41FA5}">
                      <a16:colId xmlns:a16="http://schemas.microsoft.com/office/drawing/2014/main" val="1656395597"/>
                    </a:ext>
                  </a:extLst>
                </a:gridCol>
              </a:tblGrid>
              <a:tr h="1457088">
                <a:tc rowSpan="2">
                  <a:txBody>
                    <a:bodyPr/>
                    <a:lstStyle/>
                    <a:p>
                      <a:pPr algn="ctr">
                        <a:spcAft>
                          <a:spcPts val="0"/>
                        </a:spcAft>
                      </a:pPr>
                      <a:r>
                        <a:rPr lang="ru-RU" sz="2000" dirty="0">
                          <a:effectLst/>
                          <a:latin typeface="Times New Roman" panose="02020603050405020304" pitchFamily="18" charset="0"/>
                          <a:cs typeface="Times New Roman" panose="02020603050405020304" pitchFamily="18" charset="0"/>
                        </a:rPr>
                        <a:t> </a:t>
                      </a:r>
                    </a:p>
                    <a:p>
                      <a:pPr algn="ctr">
                        <a:spcAft>
                          <a:spcPts val="0"/>
                        </a:spcAft>
                      </a:pPr>
                      <a:r>
                        <a:rPr lang="ru-RU" sz="2000" dirty="0">
                          <a:effectLst/>
                          <a:latin typeface="Times New Roman" panose="02020603050405020304" pitchFamily="18" charset="0"/>
                          <a:cs typeface="Times New Roman" panose="02020603050405020304" pitchFamily="18" charset="0"/>
                        </a:rPr>
                        <a:t>уровень психологической готовности</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 </a:t>
                      </a:r>
                    </a:p>
                    <a:p>
                      <a:pPr algn="ctr">
                        <a:spcAft>
                          <a:spcPts val="0"/>
                        </a:spcAft>
                      </a:pPr>
                      <a:r>
                        <a:rPr lang="ru-RU" sz="1800" dirty="0">
                          <a:effectLst/>
                          <a:latin typeface="Times New Roman" panose="02020603050405020304" pitchFamily="18" charset="0"/>
                          <a:cs typeface="Times New Roman" panose="02020603050405020304" pitchFamily="18" charset="0"/>
                        </a:rPr>
                        <a:t>группа №15</a:t>
                      </a:r>
                    </a:p>
                    <a:p>
                      <a:pPr algn="ctr">
                        <a:spcAft>
                          <a:spcPts val="0"/>
                        </a:spcAft>
                      </a:pPr>
                      <a:endParaRPr lang="ru-RU" sz="1800" dirty="0">
                        <a:effectLst/>
                        <a:latin typeface="Times New Roman" panose="02020603050405020304" pitchFamily="18" charset="0"/>
                        <a:cs typeface="Times New Roman" panose="02020603050405020304" pitchFamily="18" charset="0"/>
                      </a:endParaRPr>
                    </a:p>
                    <a:p>
                      <a:pPr algn="ctr">
                        <a:spcAft>
                          <a:spcPts val="0"/>
                        </a:spcAft>
                      </a:pPr>
                      <a:r>
                        <a:rPr lang="ru-RU" sz="1800" dirty="0">
                          <a:effectLst/>
                          <a:latin typeface="Times New Roman" panose="02020603050405020304" pitchFamily="18" charset="0"/>
                          <a:cs typeface="Times New Roman" panose="02020603050405020304" pitchFamily="18" charset="0"/>
                        </a:rPr>
                        <a:t> </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 </a:t>
                      </a:r>
                    </a:p>
                    <a:p>
                      <a:pPr algn="ctr">
                        <a:spcAft>
                          <a:spcPts val="0"/>
                        </a:spcAft>
                      </a:pPr>
                      <a:r>
                        <a:rPr lang="ru-RU" sz="1800" dirty="0">
                          <a:effectLst/>
                          <a:latin typeface="Times New Roman" panose="02020603050405020304" pitchFamily="18" charset="0"/>
                          <a:cs typeface="Times New Roman" panose="02020603050405020304" pitchFamily="18" charset="0"/>
                        </a:rPr>
                        <a:t>группа №16</a:t>
                      </a:r>
                    </a:p>
                    <a:p>
                      <a:pPr algn="ctr">
                        <a:spcAft>
                          <a:spcPts val="0"/>
                        </a:spcAft>
                      </a:pPr>
                      <a:endParaRPr lang="ru-RU" sz="1800" dirty="0">
                        <a:effectLst/>
                        <a:latin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 </a:t>
                      </a:r>
                    </a:p>
                    <a:p>
                      <a:pPr algn="ctr">
                        <a:spcAft>
                          <a:spcPts val="0"/>
                        </a:spcAft>
                      </a:pPr>
                      <a:r>
                        <a:rPr lang="ru-RU" sz="1800" dirty="0">
                          <a:effectLst/>
                          <a:latin typeface="Times New Roman" panose="02020603050405020304" pitchFamily="18" charset="0"/>
                          <a:cs typeface="Times New Roman" panose="02020603050405020304" pitchFamily="18" charset="0"/>
                        </a:rPr>
                        <a:t>группа №17</a:t>
                      </a:r>
                    </a:p>
                    <a:p>
                      <a:pPr algn="ctr">
                        <a:spcAft>
                          <a:spcPts val="0"/>
                        </a:spcAft>
                      </a:pPr>
                      <a:endParaRPr lang="ru-RU" sz="1800" dirty="0">
                        <a:effectLst/>
                        <a:latin typeface="Times New Roman" panose="02020603050405020304" pitchFamily="18" charset="0"/>
                        <a:cs typeface="Times New Roman" panose="02020603050405020304" pitchFamily="18" charset="0"/>
                      </a:endParaRPr>
                    </a:p>
                    <a:p>
                      <a:pPr>
                        <a:spcAft>
                          <a:spcPts val="0"/>
                        </a:spcAft>
                      </a:pPr>
                      <a:r>
                        <a:rPr lang="ru-RU" sz="1800" dirty="0">
                          <a:effectLst/>
                          <a:latin typeface="Times New Roman" panose="02020603050405020304" pitchFamily="18" charset="0"/>
                          <a:cs typeface="Times New Roman" panose="02020603050405020304" pitchFamily="18" charset="0"/>
                        </a:rPr>
                        <a:t> </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 </a:t>
                      </a:r>
                    </a:p>
                    <a:p>
                      <a:pPr algn="ctr">
                        <a:spcAft>
                          <a:spcPts val="0"/>
                        </a:spcAft>
                      </a:pPr>
                      <a:r>
                        <a:rPr lang="ru-RU" sz="1800" dirty="0">
                          <a:effectLst/>
                          <a:latin typeface="Times New Roman" panose="02020603050405020304" pitchFamily="18" charset="0"/>
                          <a:cs typeface="Times New Roman" panose="02020603050405020304" pitchFamily="18" charset="0"/>
                        </a:rPr>
                        <a:t>результат по</a:t>
                      </a:r>
                    </a:p>
                    <a:p>
                      <a:pPr algn="ctr">
                        <a:spcAft>
                          <a:spcPts val="0"/>
                        </a:spcAft>
                      </a:pPr>
                      <a:r>
                        <a:rPr lang="ru-RU" sz="1800" dirty="0">
                          <a:effectLst/>
                          <a:latin typeface="Times New Roman" panose="02020603050405020304" pitchFamily="18" charset="0"/>
                          <a:cs typeface="Times New Roman" panose="02020603050405020304" pitchFamily="18" charset="0"/>
                        </a:rPr>
                        <a:t>всей выборке</a:t>
                      </a:r>
                    </a:p>
                    <a:p>
                      <a:pPr algn="ctr">
                        <a:spcAft>
                          <a:spcPts val="0"/>
                        </a:spcAft>
                      </a:pPr>
                      <a:r>
                        <a:rPr lang="ru-RU" sz="1800" dirty="0">
                          <a:effectLst/>
                          <a:latin typeface="Times New Roman" panose="02020603050405020304" pitchFamily="18" charset="0"/>
                          <a:cs typeface="Times New Roman" panose="02020603050405020304" pitchFamily="18" charset="0"/>
                        </a:rPr>
                        <a:t> </a:t>
                      </a:r>
                      <a:endParaRPr lang="ru-RU"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21052543"/>
                  </a:ext>
                </a:extLst>
              </a:tr>
              <a:tr h="659088">
                <a:tc vMerge="1">
                  <a:txBody>
                    <a:bodyPr/>
                    <a:lstStyle/>
                    <a:p>
                      <a:endParaRPr lang="ru-RU"/>
                    </a:p>
                  </a:txBody>
                  <a:tcPr/>
                </a:tc>
                <a:tc>
                  <a:txBody>
                    <a:bodyPr/>
                    <a:lstStyle/>
                    <a:p>
                      <a:pPr algn="ctr">
                        <a:spcAft>
                          <a:spcPts val="0"/>
                        </a:spcAft>
                      </a:pPr>
                      <a:r>
                        <a:rPr lang="ru-RU" sz="2000">
                          <a:effectLst/>
                          <a:latin typeface="Times New Roman" panose="02020603050405020304" pitchFamily="18" charset="0"/>
                          <a:cs typeface="Times New Roman" panose="02020603050405020304" pitchFamily="18" charset="0"/>
                        </a:rPr>
                        <a:t>%</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2000" dirty="0">
                          <a:effectLst/>
                          <a:latin typeface="Times New Roman" panose="02020603050405020304" pitchFamily="18" charset="0"/>
                          <a:cs typeface="Times New Roman" panose="02020603050405020304" pitchFamily="18" charset="0"/>
                        </a:rPr>
                        <a:t>%</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2000">
                          <a:effectLst/>
                          <a:latin typeface="Times New Roman" panose="02020603050405020304" pitchFamily="18" charset="0"/>
                          <a:cs typeface="Times New Roman" panose="02020603050405020304" pitchFamily="18" charset="0"/>
                        </a:rPr>
                        <a:t>%</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2000">
                          <a:effectLst/>
                          <a:latin typeface="Times New Roman" panose="02020603050405020304" pitchFamily="18" charset="0"/>
                          <a:cs typeface="Times New Roman" panose="02020603050405020304" pitchFamily="18" charset="0"/>
                        </a:rPr>
                        <a:t>%</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4446645"/>
                  </a:ext>
                </a:extLst>
              </a:tr>
              <a:tr h="659088">
                <a:tc>
                  <a:txBody>
                    <a:bodyPr/>
                    <a:lstStyle/>
                    <a:p>
                      <a:pPr algn="ctr">
                        <a:spcAft>
                          <a:spcPts val="0"/>
                        </a:spcAft>
                      </a:pPr>
                      <a:r>
                        <a:rPr lang="ru-RU" sz="2000">
                          <a:effectLst/>
                          <a:latin typeface="Times New Roman" panose="02020603050405020304" pitchFamily="18" charset="0"/>
                          <a:cs typeface="Times New Roman" panose="02020603050405020304" pitchFamily="18" charset="0"/>
                        </a:rPr>
                        <a:t>1 (готовность)</a:t>
                      </a:r>
                    </a:p>
                    <a:p>
                      <a:pPr algn="ctr">
                        <a:spcAft>
                          <a:spcPts val="0"/>
                        </a:spcAft>
                      </a:pPr>
                      <a:r>
                        <a:rPr lang="ru-RU" sz="2000">
                          <a:effectLst/>
                          <a:latin typeface="Times New Roman" panose="02020603050405020304" pitchFamily="18" charset="0"/>
                          <a:cs typeface="Times New Roman" panose="02020603050405020304" pitchFamily="18" charset="0"/>
                        </a:rPr>
                        <a:t> </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80</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80</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56</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4400" b="1" dirty="0">
                          <a:solidFill>
                            <a:srgbClr val="FF0000"/>
                          </a:solidFill>
                          <a:effectLst/>
                          <a:latin typeface="Times New Roman" panose="02020603050405020304" pitchFamily="18" charset="0"/>
                          <a:cs typeface="Times New Roman" panose="02020603050405020304" pitchFamily="18" charset="0"/>
                        </a:rPr>
                        <a:t>71</a:t>
                      </a:r>
                      <a:endParaRPr lang="ru-RU" sz="4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71729112"/>
                  </a:ext>
                </a:extLst>
              </a:tr>
              <a:tr h="659088">
                <a:tc>
                  <a:txBody>
                    <a:bodyPr/>
                    <a:lstStyle/>
                    <a:p>
                      <a:pPr algn="ctr">
                        <a:spcAft>
                          <a:spcPts val="0"/>
                        </a:spcAft>
                      </a:pPr>
                      <a:r>
                        <a:rPr lang="ru-RU" sz="2000">
                          <a:effectLst/>
                          <a:latin typeface="Times New Roman" panose="02020603050405020304" pitchFamily="18" charset="0"/>
                          <a:cs typeface="Times New Roman" panose="02020603050405020304" pitchFamily="18" charset="0"/>
                        </a:rPr>
                        <a:t>2 (усл.готовность)</a:t>
                      </a:r>
                    </a:p>
                    <a:p>
                      <a:pPr algn="ctr">
                        <a:spcAft>
                          <a:spcPts val="0"/>
                        </a:spcAft>
                      </a:pPr>
                      <a:r>
                        <a:rPr lang="ru-RU" sz="2000">
                          <a:effectLst/>
                          <a:latin typeface="Times New Roman" panose="02020603050405020304" pitchFamily="18" charset="0"/>
                          <a:cs typeface="Times New Roman" panose="02020603050405020304" pitchFamily="18" charset="0"/>
                        </a:rPr>
                        <a:t> </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5</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15</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22</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4400" b="1" dirty="0">
                          <a:solidFill>
                            <a:srgbClr val="FF0000"/>
                          </a:solidFill>
                          <a:effectLst/>
                          <a:latin typeface="Times New Roman" panose="02020603050405020304" pitchFamily="18" charset="0"/>
                          <a:cs typeface="Times New Roman" panose="02020603050405020304" pitchFamily="18" charset="0"/>
                        </a:rPr>
                        <a:t>13</a:t>
                      </a:r>
                      <a:endParaRPr lang="ru-RU" sz="4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07496206"/>
                  </a:ext>
                </a:extLst>
              </a:tr>
              <a:tr h="659088">
                <a:tc>
                  <a:txBody>
                    <a:bodyPr/>
                    <a:lstStyle/>
                    <a:p>
                      <a:pPr algn="ctr">
                        <a:spcAft>
                          <a:spcPts val="0"/>
                        </a:spcAft>
                      </a:pPr>
                      <a:r>
                        <a:rPr lang="ru-RU" sz="2000">
                          <a:effectLst/>
                          <a:latin typeface="Times New Roman" panose="02020603050405020304" pitchFamily="18" charset="0"/>
                          <a:cs typeface="Times New Roman" panose="02020603050405020304" pitchFamily="18" charset="0"/>
                        </a:rPr>
                        <a:t>3 (усл.неготовность)</a:t>
                      </a:r>
                    </a:p>
                    <a:p>
                      <a:pPr algn="ctr">
                        <a:spcAft>
                          <a:spcPts val="0"/>
                        </a:spcAft>
                      </a:pPr>
                      <a:r>
                        <a:rPr lang="ru-RU" sz="2000">
                          <a:effectLst/>
                          <a:latin typeface="Times New Roman" panose="02020603050405020304" pitchFamily="18" charset="0"/>
                          <a:cs typeface="Times New Roman" panose="02020603050405020304" pitchFamily="18" charset="0"/>
                        </a:rPr>
                        <a:t> </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5</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5</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4400" b="1">
                          <a:solidFill>
                            <a:srgbClr val="FF0000"/>
                          </a:solidFill>
                          <a:effectLst/>
                          <a:latin typeface="Times New Roman" panose="02020603050405020304" pitchFamily="18" charset="0"/>
                          <a:cs typeface="Times New Roman" panose="02020603050405020304" pitchFamily="18" charset="0"/>
                        </a:rPr>
                        <a:t>3</a:t>
                      </a:r>
                      <a:endParaRPr lang="ru-RU" sz="4400" b="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97717441"/>
                  </a:ext>
                </a:extLst>
              </a:tr>
              <a:tr h="659088">
                <a:tc>
                  <a:txBody>
                    <a:bodyPr/>
                    <a:lstStyle/>
                    <a:p>
                      <a:pPr algn="ctr">
                        <a:spcAft>
                          <a:spcPts val="0"/>
                        </a:spcAft>
                      </a:pPr>
                      <a:r>
                        <a:rPr lang="ru-RU" sz="2000">
                          <a:effectLst/>
                          <a:latin typeface="Times New Roman" panose="02020603050405020304" pitchFamily="18" charset="0"/>
                          <a:cs typeface="Times New Roman" panose="02020603050405020304" pitchFamily="18" charset="0"/>
                        </a:rPr>
                        <a:t>4 (неготовность)</a:t>
                      </a:r>
                    </a:p>
                    <a:p>
                      <a:pPr algn="ctr">
                        <a:spcAft>
                          <a:spcPts val="0"/>
                        </a:spcAft>
                      </a:pPr>
                      <a:r>
                        <a:rPr lang="ru-RU" sz="2000">
                          <a:effectLst/>
                          <a:latin typeface="Times New Roman" panose="02020603050405020304" pitchFamily="18" charset="0"/>
                          <a:cs typeface="Times New Roman" panose="02020603050405020304" pitchFamily="18" charset="0"/>
                        </a:rPr>
                        <a:t> </a:t>
                      </a:r>
                      <a:endParaRPr lang="ru-RU"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10</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3600" b="1">
                          <a:effectLst/>
                          <a:latin typeface="Times New Roman" panose="02020603050405020304" pitchFamily="18" charset="0"/>
                          <a:cs typeface="Times New Roman" panose="02020603050405020304" pitchFamily="18" charset="0"/>
                        </a:rPr>
                        <a:t>33</a:t>
                      </a:r>
                      <a:endParaRPr lang="ru-RU"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ru-RU" sz="4400" b="1" dirty="0">
                          <a:solidFill>
                            <a:srgbClr val="FF0000"/>
                          </a:solidFill>
                          <a:effectLst/>
                          <a:latin typeface="Times New Roman" panose="02020603050405020304" pitchFamily="18" charset="0"/>
                          <a:cs typeface="Times New Roman" panose="02020603050405020304" pitchFamily="18" charset="0"/>
                        </a:rPr>
                        <a:t>13</a:t>
                      </a:r>
                      <a:endParaRPr lang="ru-RU" sz="4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93277386"/>
                  </a:ext>
                </a:extLst>
              </a:tr>
            </a:tbl>
          </a:graphicData>
        </a:graphic>
      </p:graphicFrame>
      <p:sp>
        <p:nvSpPr>
          <p:cNvPr id="3" name="Rectangle 1"/>
          <p:cNvSpPr>
            <a:spLocks noChangeArrowheads="1"/>
          </p:cNvSpPr>
          <p:nvPr/>
        </p:nvSpPr>
        <p:spPr bwMode="auto">
          <a:xfrm>
            <a:off x="683568" y="380875"/>
            <a:ext cx="8064896" cy="150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Таблица показателей уровней психологической готовности воспитанников</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altLang="ru-RU" sz="24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lvl="0" algn="ctr" eaLnBrk="0" fontAlgn="base" hangingPunct="0">
              <a:spcBef>
                <a:spcPct val="0"/>
              </a:spcBef>
              <a:spcAft>
                <a:spcPct val="0"/>
              </a:spcAft>
            </a:pPr>
            <a:r>
              <a:rPr lang="ru-RU" altLang="ru-RU" sz="2000" b="1" dirty="0" smtClean="0">
                <a:latin typeface="Times New Roman" panose="02020603050405020304" pitchFamily="18" charset="0"/>
                <a:ea typeface="Calibri" panose="020F0502020204030204" pitchFamily="34" charset="0"/>
                <a:cs typeface="Times New Roman" panose="02020603050405020304" pitchFamily="18" charset="0"/>
              </a:rPr>
              <a:t>2022-2023</a:t>
            </a:r>
            <a:r>
              <a:rPr lang="ru-RU" altLang="ru-RU" sz="2000" dirty="0" smtClean="0">
                <a:latin typeface="Times New Roman" panose="02020603050405020304" pitchFamily="18" charset="0"/>
                <a:ea typeface="Calibri" panose="020F0502020204030204" pitchFamily="34" charset="0"/>
                <a:cs typeface="Times New Roman" panose="02020603050405020304" pitchFamily="18" charset="0"/>
              </a:rPr>
              <a:t> </a:t>
            </a:r>
            <a:r>
              <a:rPr lang="ru-RU" altLang="ru-RU" sz="2000" dirty="0" err="1">
                <a:latin typeface="Times New Roman" panose="02020603050405020304" pitchFamily="18" charset="0"/>
                <a:ea typeface="Calibri" panose="020F0502020204030204" pitchFamily="34" charset="0"/>
                <a:cs typeface="Times New Roman" panose="02020603050405020304" pitchFamily="18" charset="0"/>
              </a:rPr>
              <a:t>уч.г</a:t>
            </a:r>
            <a:r>
              <a:rPr lang="ru-RU" altLang="ru-RU" sz="2000" dirty="0" smtClean="0">
                <a:latin typeface="Times New Roman" panose="02020603050405020304" pitchFamily="18" charset="0"/>
                <a:ea typeface="Calibri" panose="020F0502020204030204" pitchFamily="34" charset="0"/>
                <a:cs typeface="Times New Roman" panose="02020603050405020304" pitchFamily="18" charset="0"/>
              </a:rPr>
              <a:t>.</a:t>
            </a:r>
            <a:endParaRPr lang="ru-RU" altLang="ru-RU" sz="2000" dirty="0"/>
          </a:p>
        </p:txBody>
      </p:sp>
    </p:spTree>
    <p:extLst>
      <p:ext uri="{BB962C8B-B14F-4D97-AF65-F5344CB8AC3E}">
        <p14:creationId xmlns:p14="http://schemas.microsoft.com/office/powerpoint/2010/main" val="1167600556"/>
      </p:ext>
    </p:extLst>
  </p:cSld>
  <p:clrMapOvr>
    <a:masterClrMapping/>
  </p:clrMapOvr>
  <p:transition>
    <p:wheel spokes="8"/>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28604"/>
            <a:ext cx="8229600" cy="1143000"/>
          </a:xfrm>
        </p:spPr>
        <p:txBody>
          <a:bodyPr>
            <a:normAutofit fontScale="90000"/>
          </a:bodyPr>
          <a:lstStyle/>
          <a:p>
            <a:pPr algn="ctr"/>
            <a:r>
              <a:rPr lang="ru-RU" dirty="0">
                <a:effectLst/>
              </a:rPr>
              <a:t/>
            </a:r>
            <a:br>
              <a:rPr lang="ru-RU" dirty="0">
                <a:effectLst/>
              </a:rPr>
            </a:br>
            <a:endParaRPr lang="ru-RU" dirty="0"/>
          </a:p>
        </p:txBody>
      </p:sp>
      <p:sp>
        <p:nvSpPr>
          <p:cNvPr id="6" name="Объект 5"/>
          <p:cNvSpPr>
            <a:spLocks noGrp="1"/>
          </p:cNvSpPr>
          <p:nvPr>
            <p:ph sz="quarter" idx="2"/>
          </p:nvPr>
        </p:nvSpPr>
        <p:spPr>
          <a:xfrm>
            <a:off x="427277" y="1571604"/>
            <a:ext cx="8537211" cy="1065308"/>
          </a:xfrm>
        </p:spPr>
        <p:txBody>
          <a:bodyPr>
            <a:normAutofit/>
          </a:bodyPr>
          <a:lstStyle/>
          <a:p>
            <a:pPr marL="109728" indent="0" algn="ctr">
              <a:lnSpc>
                <a:spcPct val="115000"/>
              </a:lnSpc>
              <a:spcAft>
                <a:spcPts val="1000"/>
              </a:spcAft>
              <a:buNone/>
            </a:pPr>
            <a:r>
              <a:rPr lang="ru-RU" sz="4000" b="1" dirty="0" smtClean="0">
                <a:effectLst/>
                <a:latin typeface="Times New Roman" panose="02020603050405020304" pitchFamily="18" charset="0"/>
                <a:ea typeface="Calibri" panose="020F0502020204030204" pitchFamily="34" charset="0"/>
                <a:cs typeface="Times New Roman" panose="02020603050405020304" pitchFamily="18" charset="0"/>
              </a:rPr>
              <a:t>Спасибо за внимание !</a:t>
            </a:r>
            <a:endParaRPr lang="ru-RU" sz="4000" b="1"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1199</TotalTime>
  <Words>332</Words>
  <Application>Microsoft Office PowerPoint</Application>
  <PresentationFormat>Экран (4:3)</PresentationFormat>
  <Paragraphs>118</Paragraphs>
  <Slides>7</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7</vt:i4>
      </vt:variant>
    </vt:vector>
  </HeadingPairs>
  <TitlesOfParts>
    <vt:vector size="14" baseType="lpstr">
      <vt:lpstr>Calibri</vt:lpstr>
      <vt:lpstr>Lucida Sans Unicode</vt:lpstr>
      <vt:lpstr>Times New Roman</vt:lpstr>
      <vt:lpstr>Verdana</vt:lpstr>
      <vt:lpstr>Wingdings 2</vt:lpstr>
      <vt:lpstr>Wingdings 3</vt:lpstr>
      <vt:lpstr>Открытая</vt:lpstr>
      <vt:lpstr> </vt:lpstr>
      <vt:lpstr>Презентация PowerPoint</vt:lpstr>
      <vt:lpstr>  </vt:lpstr>
      <vt:lpstr>Презентация PowerPoint</vt:lpstr>
      <vt:lpstr>Речевая готовность к школе</vt:lpstr>
      <vt:lpstr>Презентация PowerPoint</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Педагог-психолог ГБОУ детского сада №2720</dc:title>
  <dc:creator>User</dc:creator>
  <cp:lastModifiedBy>Наталья Бобрик</cp:lastModifiedBy>
  <cp:revision>172</cp:revision>
  <dcterms:created xsi:type="dcterms:W3CDTF">2012-05-18T12:25:10Z</dcterms:created>
  <dcterms:modified xsi:type="dcterms:W3CDTF">2023-05-10T07:27:43Z</dcterms:modified>
</cp:coreProperties>
</file>