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5" r:id="rId10"/>
    <p:sldId id="266"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10.05.2023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10.05.2023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10.05.2023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10.05.2023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10.05.2023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10.05.2023</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10.05.2023</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10.05.2023</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10.05.2023</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10.05.2023</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10.05.2023</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10.05.2023</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i.pinimg.com/originals/a2/c8/e6/a2c8e62da2777caba28f723624961b3b.png"/>
          <p:cNvPicPr>
            <a:picLocks noChangeAspect="1" noChangeArrowheads="1"/>
          </p:cNvPicPr>
          <p:nvPr/>
        </p:nvPicPr>
        <p:blipFill>
          <a:blip r:embed="rId2"/>
          <a:srcRect/>
          <a:stretch>
            <a:fillRect/>
          </a:stretch>
        </p:blipFill>
        <p:spPr bwMode="auto">
          <a:xfrm>
            <a:off x="0" y="0"/>
            <a:ext cx="9188456" cy="6858000"/>
          </a:xfrm>
          <a:prstGeom prst="rect">
            <a:avLst/>
          </a:prstGeom>
          <a:noFill/>
        </p:spPr>
      </p:pic>
      <p:sp>
        <p:nvSpPr>
          <p:cNvPr id="1027" name="WordArt 3" descr="Полотно"/>
          <p:cNvSpPr>
            <a:spLocks noChangeArrowheads="1" noChangeShapeType="1" noTextEdit="1"/>
          </p:cNvSpPr>
          <p:nvPr/>
        </p:nvSpPr>
        <p:spPr bwMode="auto">
          <a:xfrm>
            <a:off x="1571604" y="1571612"/>
            <a:ext cx="6278562" cy="2243137"/>
          </a:xfrm>
          <a:prstGeom prst="rect">
            <a:avLst/>
          </a:prstGeom>
        </p:spPr>
        <p:txBody>
          <a:bodyPr wrap="none" fromWordArt="1">
            <a:prstTxWarp prst="textPlain">
              <a:avLst>
                <a:gd name="adj" fmla="val 50000"/>
              </a:avLst>
            </a:prstTxWarp>
          </a:bodyPr>
          <a:lstStyle/>
          <a:p>
            <a:pPr algn="ctr" rtl="0"/>
            <a:r>
              <a:rPr lang="ru-RU" sz="3600" kern="10" spc="0" dirty="0" smtClean="0">
                <a:ln w="9525">
                  <a:solidFill>
                    <a:srgbClr val="404040"/>
                  </a:solidFill>
                  <a:round/>
                  <a:headEnd/>
                  <a:tailEnd/>
                </a:ln>
                <a:blipFill dpi="0" rotWithShape="0">
                  <a:blip r:embed="rId3"/>
                  <a:srcRect/>
                  <a:tile tx="0" ty="0" sx="100000" sy="100000" flip="none" algn="tl"/>
                </a:blipFill>
                <a:effectLst>
                  <a:outerShdw dist="35921" dir="2700000" algn="ctr" rotWithShape="0">
                    <a:srgbClr val="C0C0C0">
                      <a:alpha val="80000"/>
                    </a:srgbClr>
                  </a:outerShdw>
                </a:effectLst>
                <a:latin typeface="Impact"/>
              </a:rPr>
              <a:t>КАРТОТЕКА</a:t>
            </a:r>
          </a:p>
          <a:p>
            <a:pPr algn="ctr" rtl="0"/>
            <a:r>
              <a:rPr lang="ru-RU" sz="3600" kern="10" spc="0" dirty="0" smtClean="0">
                <a:ln w="9525">
                  <a:solidFill>
                    <a:srgbClr val="404040"/>
                  </a:solidFill>
                  <a:round/>
                  <a:headEnd/>
                  <a:tailEnd/>
                </a:ln>
                <a:blipFill dpi="0" rotWithShape="0">
                  <a:blip r:embed="rId3"/>
                  <a:srcRect/>
                  <a:tile tx="0" ty="0" sx="100000" sy="100000" flip="none" algn="tl"/>
                </a:blipFill>
                <a:effectLst>
                  <a:outerShdw dist="35921" dir="2700000" algn="ctr" rotWithShape="0">
                    <a:srgbClr val="C0C0C0">
                      <a:alpha val="80000"/>
                    </a:srgbClr>
                  </a:outerShdw>
                </a:effectLst>
                <a:latin typeface="Impact"/>
              </a:rPr>
              <a:t>ДИДАКТИЧЕСКИХ ИГР</a:t>
            </a:r>
            <a:endParaRPr lang="ru-RU" sz="3600" kern="10" spc="0" dirty="0">
              <a:ln w="9525">
                <a:solidFill>
                  <a:srgbClr val="404040"/>
                </a:solidFill>
                <a:round/>
                <a:headEnd/>
                <a:tailEnd/>
              </a:ln>
              <a:blipFill dpi="0" rotWithShape="0">
                <a:blip r:embed="rId3"/>
                <a:srcRect/>
                <a:tile tx="0" ty="0" sx="100000" sy="100000" flip="none" algn="tl"/>
              </a:blipFill>
              <a:effectLst>
                <a:outerShdw dist="35921" dir="2700000" algn="ctr" rotWithShape="0">
                  <a:srgbClr val="C0C0C0">
                    <a:alpha val="80000"/>
                  </a:srgbClr>
                </a:outerShdw>
              </a:effectLst>
              <a:latin typeface="Impact"/>
            </a:endParaRPr>
          </a:p>
        </p:txBody>
      </p:sp>
      <p:sp>
        <p:nvSpPr>
          <p:cNvPr id="1028" name="WordArt 4" descr="Полотно"/>
          <p:cNvSpPr>
            <a:spLocks noChangeArrowheads="1" noChangeShapeType="1" noTextEdit="1"/>
          </p:cNvSpPr>
          <p:nvPr/>
        </p:nvSpPr>
        <p:spPr bwMode="auto">
          <a:xfrm>
            <a:off x="2714612" y="4071942"/>
            <a:ext cx="4049713" cy="280987"/>
          </a:xfrm>
          <a:prstGeom prst="rect">
            <a:avLst/>
          </a:prstGeom>
        </p:spPr>
        <p:txBody>
          <a:bodyPr wrap="none" fromWordArt="1">
            <a:prstTxWarp prst="textPlain">
              <a:avLst>
                <a:gd name="adj" fmla="val 50000"/>
              </a:avLst>
            </a:prstTxWarp>
          </a:bodyPr>
          <a:lstStyle/>
          <a:p>
            <a:pPr algn="ctr" rtl="0"/>
            <a:r>
              <a:rPr lang="ru-RU" sz="3600" kern="10" spc="0" dirty="0" smtClean="0">
                <a:ln w="9525">
                  <a:solidFill>
                    <a:srgbClr val="404040"/>
                  </a:solidFill>
                  <a:round/>
                  <a:headEnd/>
                  <a:tailEnd/>
                </a:ln>
                <a:blipFill dpi="0" rotWithShape="0">
                  <a:blip r:embed="rId3"/>
                  <a:srcRect/>
                  <a:tile tx="0" ty="0" sx="100000" sy="100000" flip="none" algn="tl"/>
                </a:blipFill>
                <a:effectLst>
                  <a:outerShdw dist="35921" dir="2700000" algn="ctr" rotWithShape="0">
                    <a:srgbClr val="C0C0C0">
                      <a:alpha val="80000"/>
                    </a:srgbClr>
                  </a:outerShdw>
                </a:effectLst>
                <a:latin typeface="Impact"/>
              </a:rPr>
              <a:t>вторая младшая группа</a:t>
            </a:r>
            <a:endParaRPr lang="ru-RU" sz="3600" kern="10" spc="0" dirty="0">
              <a:ln w="9525">
                <a:solidFill>
                  <a:srgbClr val="404040"/>
                </a:solidFill>
                <a:round/>
                <a:headEnd/>
                <a:tailEnd/>
              </a:ln>
              <a:blipFill dpi="0" rotWithShape="0">
                <a:blip r:embed="rId3"/>
                <a:srcRect/>
                <a:tile tx="0" ty="0" sx="100000" sy="100000" flip="none" algn="tl"/>
              </a:blipFill>
              <a:effectLst>
                <a:outerShdw dist="35921" dir="2700000" algn="ctr" rotWithShape="0">
                  <a:srgbClr val="C0C0C0">
                    <a:alpha val="80000"/>
                  </a:srgbClr>
                </a:outerShdw>
              </a:effectLst>
              <a:latin typeface="Impact"/>
            </a:endParaRPr>
          </a:p>
        </p:txBody>
      </p:sp>
      <p:sp>
        <p:nvSpPr>
          <p:cNvPr id="5" name="Прямоугольник 4"/>
          <p:cNvSpPr/>
          <p:nvPr/>
        </p:nvSpPr>
        <p:spPr>
          <a:xfrm>
            <a:off x="1142976" y="571480"/>
            <a:ext cx="7429552" cy="646331"/>
          </a:xfrm>
          <a:prstGeom prst="rect">
            <a:avLst/>
          </a:prstGeom>
        </p:spPr>
        <p:txBody>
          <a:bodyPr wrap="square">
            <a:spAutoFit/>
          </a:bodyPr>
          <a:lstStyle/>
          <a:p>
            <a:pPr lvl="0" algn="ctr" fontAlgn="base">
              <a:spcBef>
                <a:spcPct val="0"/>
              </a:spcBef>
              <a:spcAft>
                <a:spcPct val="0"/>
              </a:spcAft>
            </a:pPr>
            <a:r>
              <a:rPr lang="ru-RU" b="1" dirty="0" smtClean="0">
                <a:solidFill>
                  <a:srgbClr val="000000"/>
                </a:solidFill>
                <a:latin typeface="Times New Roman" pitchFamily="18" charset="0"/>
                <a:ea typeface="Times New Roman" pitchFamily="18" charset="0"/>
                <a:cs typeface="Times New Roman" pitchFamily="18" charset="0"/>
              </a:rPr>
              <a:t>Муниципальное казенное дошкольное образовательное учреждение «Детский сад № 14» с. Борисовка </a:t>
            </a:r>
            <a:endParaRPr lang="ru-RU" dirty="0" smtClean="0">
              <a:latin typeface="Times New Roman" pitchFamily="18" charset="0"/>
              <a:cs typeface="Times New Roman" pitchFamily="18" charset="0"/>
            </a:endParaRPr>
          </a:p>
        </p:txBody>
      </p:sp>
      <p:sp>
        <p:nvSpPr>
          <p:cNvPr id="6" name="Прямоугольник 5"/>
          <p:cNvSpPr/>
          <p:nvPr/>
        </p:nvSpPr>
        <p:spPr>
          <a:xfrm>
            <a:off x="3714744" y="5214950"/>
            <a:ext cx="4572000" cy="923330"/>
          </a:xfrm>
          <a:prstGeom prst="rect">
            <a:avLst/>
          </a:prstGeom>
        </p:spPr>
        <p:txBody>
          <a:bodyPr>
            <a:spAutoFit/>
          </a:bodyPr>
          <a:lstStyle/>
          <a:p>
            <a:pPr lvl="0" algn="r" fontAlgn="base">
              <a:spcBef>
                <a:spcPct val="0"/>
              </a:spcBef>
              <a:spcAft>
                <a:spcPct val="0"/>
              </a:spcAft>
            </a:pPr>
            <a:r>
              <a:rPr lang="uk-UA" b="1" dirty="0" err="1" smtClean="0">
                <a:solidFill>
                  <a:srgbClr val="000000"/>
                </a:solidFill>
                <a:latin typeface="Times New Roman" pitchFamily="18" charset="0"/>
                <a:ea typeface="SimSun" pitchFamily="2" charset="-122"/>
                <a:cs typeface="Times New Roman" pitchFamily="18" charset="0"/>
              </a:rPr>
              <a:t>Подготовил</a:t>
            </a:r>
            <a:r>
              <a:rPr lang="ru-RU" b="1" dirty="0" smtClean="0">
                <a:solidFill>
                  <a:srgbClr val="000000"/>
                </a:solidFill>
                <a:latin typeface="Times New Roman" pitchFamily="18" charset="0"/>
                <a:ea typeface="SimSun" pitchFamily="2" charset="-122"/>
                <a:cs typeface="Times New Roman" pitchFamily="18" charset="0"/>
              </a:rPr>
              <a:t>а</a:t>
            </a:r>
            <a:r>
              <a:rPr lang="uk-UA" b="1" dirty="0" smtClean="0">
                <a:solidFill>
                  <a:srgbClr val="000000"/>
                </a:solidFill>
                <a:latin typeface="Times New Roman" pitchFamily="18" charset="0"/>
                <a:ea typeface="SimSun" pitchFamily="2" charset="-122"/>
                <a:cs typeface="Times New Roman" pitchFamily="18" charset="0"/>
              </a:rPr>
              <a:t>: </a:t>
            </a:r>
            <a:endParaRPr lang="ru-RU" dirty="0" smtClean="0">
              <a:latin typeface="Times New Roman" pitchFamily="18" charset="0"/>
              <a:cs typeface="Times New Roman" pitchFamily="18" charset="0"/>
            </a:endParaRPr>
          </a:p>
          <a:p>
            <a:pPr lvl="0" algn="r" eaLnBrk="0" fontAlgn="base" hangingPunct="0">
              <a:spcBef>
                <a:spcPct val="0"/>
              </a:spcBef>
              <a:spcAft>
                <a:spcPct val="0"/>
              </a:spcAft>
            </a:pPr>
            <a:r>
              <a:rPr lang="uk-UA" b="1" dirty="0" err="1" smtClean="0">
                <a:solidFill>
                  <a:srgbClr val="000000"/>
                </a:solidFill>
                <a:latin typeface="Times New Roman" pitchFamily="18" charset="0"/>
                <a:ea typeface="SimSun" pitchFamily="2" charset="-122"/>
                <a:cs typeface="Times New Roman" pitchFamily="18" charset="0"/>
              </a:rPr>
              <a:t>воспитатель</a:t>
            </a:r>
            <a:r>
              <a:rPr lang="uk-UA" b="1" dirty="0" smtClean="0">
                <a:solidFill>
                  <a:srgbClr val="000000"/>
                </a:solidFill>
                <a:latin typeface="Times New Roman" pitchFamily="18" charset="0"/>
                <a:ea typeface="SimSun" pitchFamily="2" charset="-122"/>
                <a:cs typeface="Times New Roman" pitchFamily="18" charset="0"/>
              </a:rPr>
              <a:t> 1кв. </a:t>
            </a:r>
            <a:r>
              <a:rPr lang="uk-UA" b="1" dirty="0" err="1" smtClean="0">
                <a:solidFill>
                  <a:srgbClr val="000000"/>
                </a:solidFill>
                <a:latin typeface="Times New Roman" pitchFamily="18" charset="0"/>
                <a:ea typeface="SimSun" pitchFamily="2" charset="-122"/>
                <a:cs typeface="Times New Roman" pitchFamily="18" charset="0"/>
              </a:rPr>
              <a:t>категории</a:t>
            </a:r>
            <a:r>
              <a:rPr lang="uk-UA" b="1" dirty="0" smtClean="0">
                <a:solidFill>
                  <a:srgbClr val="000000"/>
                </a:solidFill>
                <a:latin typeface="Times New Roman" pitchFamily="18" charset="0"/>
                <a:ea typeface="SimSun" pitchFamily="2" charset="-122"/>
                <a:cs typeface="Times New Roman" pitchFamily="18" charset="0"/>
              </a:rPr>
              <a:t> </a:t>
            </a:r>
            <a:endParaRPr lang="ru-RU" dirty="0" smtClean="0">
              <a:latin typeface="Times New Roman" pitchFamily="18" charset="0"/>
              <a:cs typeface="Times New Roman" pitchFamily="18" charset="0"/>
            </a:endParaRPr>
          </a:p>
          <a:p>
            <a:pPr lvl="0" algn="r" eaLnBrk="0" fontAlgn="base" hangingPunct="0">
              <a:spcBef>
                <a:spcPct val="0"/>
              </a:spcBef>
              <a:spcAft>
                <a:spcPct val="0"/>
              </a:spcAft>
            </a:pPr>
            <a:r>
              <a:rPr lang="ru-RU" b="1" dirty="0" err="1" smtClean="0">
                <a:solidFill>
                  <a:srgbClr val="000000"/>
                </a:solidFill>
                <a:latin typeface="Times New Roman" pitchFamily="18" charset="0"/>
                <a:ea typeface="SimSun" pitchFamily="2" charset="-122"/>
                <a:cs typeface="Times New Roman" pitchFamily="18" charset="0"/>
              </a:rPr>
              <a:t>Деревскова</a:t>
            </a:r>
            <a:r>
              <a:rPr lang="ru-RU" b="1" dirty="0" smtClean="0">
                <a:solidFill>
                  <a:srgbClr val="000000"/>
                </a:solidFill>
                <a:latin typeface="Times New Roman" pitchFamily="18" charset="0"/>
                <a:ea typeface="SimSun" pitchFamily="2" charset="-122"/>
                <a:cs typeface="Times New Roman" pitchFamily="18" charset="0"/>
              </a:rPr>
              <a:t> М.П</a:t>
            </a:r>
            <a:r>
              <a:rPr lang="ru-RU" dirty="0" smtClean="0">
                <a:solidFill>
                  <a:srgbClr val="000000"/>
                </a:solidFill>
                <a:latin typeface="Times New Roman" pitchFamily="18" charset="0"/>
                <a:ea typeface="SimSun" pitchFamily="2" charset="-122"/>
                <a:cs typeface="Times New Roman" pitchFamily="18" charset="0"/>
              </a:rPr>
              <a:t> </a:t>
            </a:r>
            <a:endParaRPr lang="ru-RU" dirty="0" smtClean="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i.pinimg.com/originals/a2/c8/e6/a2c8e62da2777caba28f723624961b3b.png"/>
          <p:cNvPicPr>
            <a:picLocks noChangeAspect="1" noChangeArrowheads="1"/>
          </p:cNvPicPr>
          <p:nvPr/>
        </p:nvPicPr>
        <p:blipFill>
          <a:blip r:embed="rId2"/>
          <a:srcRect/>
          <a:stretch>
            <a:fillRect/>
          </a:stretch>
        </p:blipFill>
        <p:spPr bwMode="auto">
          <a:xfrm>
            <a:off x="0" y="0"/>
            <a:ext cx="9188456" cy="6858000"/>
          </a:xfrm>
          <a:prstGeom prst="rect">
            <a:avLst/>
          </a:prstGeom>
          <a:noFill/>
        </p:spPr>
      </p:pic>
      <p:sp>
        <p:nvSpPr>
          <p:cNvPr id="23553" name="Rectangle 1"/>
          <p:cNvSpPr>
            <a:spLocks noChangeArrowheads="1"/>
          </p:cNvSpPr>
          <p:nvPr/>
        </p:nvSpPr>
        <p:spPr bwMode="auto">
          <a:xfrm>
            <a:off x="500034" y="500042"/>
            <a:ext cx="8072494"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«Кому что нужно для работы»</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Цель:</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закреплять и уточнять знания детей о профессиях взрослых; находить предметы, необходимые для определенной профессии; развивать память, сообразительность, мышление.</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Оборудование: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большие картинки с профессиями взрослых (повар, врач, водитель) маленькие карточки с предметами, необходимыми для этих профессий.</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Ход игры </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На стульчиках стоят большие картинки с профессиями взрослых, а на коврике разбросаны карточки с предметами, необходимыми для этих профессий. Воспитатель предлагает детям взять одну карточку на полу и подойти к картинке с той профессией, для которой нужна эта вещь. Дети объясняют, почему подошли к той или иной картинки с профессией.</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3554" name="Rectangle 2"/>
          <p:cNvSpPr>
            <a:spLocks noChangeArrowheads="1"/>
          </p:cNvSpPr>
          <p:nvPr/>
        </p:nvSpPr>
        <p:spPr bwMode="auto">
          <a:xfrm>
            <a:off x="571472" y="2714620"/>
            <a:ext cx="8072494"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«Да или нет»</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Цель:</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воспитывать бережное отношение к здоровью; учить управлять своим поведением, понимать какие поступки правильные.</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Дети становятся в круг. Учитель должен называть различные ситуации, а малышам нужно, если озвучено правильное поведение — хлопать в ладоши, если неправильное — топать ногами.</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 кем дружить»</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Цель:</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учить детей понимать мимику людей; развивать </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эмпатию</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воспитывать дружелюбие.</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На доске разместить изображения детей с разным выражением лица. Ребятам предлагается рассмотреть картинки и выбрать себе друга. Ведущий должен попросить их объяснить свой выбор. </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i.pinimg.com/originals/a2/c8/e6/a2c8e62da2777caba28f723624961b3b.png"/>
          <p:cNvPicPr>
            <a:picLocks noChangeAspect="1" noChangeArrowheads="1"/>
          </p:cNvPicPr>
          <p:nvPr/>
        </p:nvPicPr>
        <p:blipFill>
          <a:blip r:embed="rId2"/>
          <a:srcRect/>
          <a:stretch>
            <a:fillRect/>
          </a:stretch>
        </p:blipFill>
        <p:spPr bwMode="auto">
          <a:xfrm>
            <a:off x="0" y="0"/>
            <a:ext cx="9188456" cy="6858000"/>
          </a:xfrm>
          <a:prstGeom prst="rect">
            <a:avLst/>
          </a:prstGeom>
          <a:noFill/>
        </p:spPr>
      </p:pic>
      <p:sp>
        <p:nvSpPr>
          <p:cNvPr id="17409" name="Rectangle 1"/>
          <p:cNvSpPr>
            <a:spLocks noChangeArrowheads="1"/>
          </p:cNvSpPr>
          <p:nvPr/>
        </p:nvSpPr>
        <p:spPr bwMode="auto">
          <a:xfrm>
            <a:off x="571472" y="642918"/>
            <a:ext cx="8072494" cy="28931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1981200" algn="l"/>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Дидактические игры по ознакомлению с природой</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tab pos="1981200" algn="l"/>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«Где спрятался зайчик!»</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tab pos="1981200" algn="l"/>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Цель:</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описать, назвать, растения по характерным признакам и из связи с окружающей средой. Составлять описательные загадки и отгадывать загадки о растениях.</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tab pos="1981200" algn="l"/>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Правила игры:</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назвать растение можно только после описания какого-либо признака поочередно.</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tab pos="1981200" algn="l"/>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Ход игры:</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tab pos="1981200" algn="l"/>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Игру проводят в парке, в лесу, в сквере. Из  группы детей выбирают водящего, остальные делятся на две подгруппы. Водящий прячет зайчика под какое-либо растение (Дерево, кустарник) так, чтобы остальные дети не видели, куда спрятана игрушка. Затем водящий описывает растение (если затрудняется, то воспитатель помогает). Какая группа догадается быстрее, под каким растением зайчик, та идет его искать. Например, игрушка спрятана под дубом. Ведущий задает 1-й подгруппе загадку: «Это дерево, у него крепкий, могучий ствол» (Ответы детей 1-й подгруппы), 2-й подгруппе: «Листья у этого дерева осенью становятся коричневыми» (Отвечают дети 2-й подгруппы). И т.д.</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7410" name="Rectangle 2"/>
          <p:cNvSpPr>
            <a:spLocks noChangeArrowheads="1"/>
          </p:cNvSpPr>
          <p:nvPr/>
        </p:nvSpPr>
        <p:spPr bwMode="auto">
          <a:xfrm>
            <a:off x="642910" y="3571876"/>
            <a:ext cx="7929618" cy="27392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«Где растет?»</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Цель:</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учить детей группировать овощи и фрукты, воспитывать быстроту реакции на слово воспитателя, выдержку, дисциплинированность.</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Правила игры:</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разобрать  овощи и фрукты, и разложить одни в огород другие в сад (имитация – картинки сада и огорода). Выигрывает та команда, которая быстро разберет  все предметы по местам.</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Ход игры:</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Среди детей делятся на две команды-бригады: овощеводы и садоводы. Овощи и фрукты (можно муляжи) раскладываются на столе. По сигналу воспитателя дети разбирают овощи и фрукты к соответствующим с картинкам. Та бригада, которая первой закончила работу, выигрывает. Дети не участвующие в бригадах проверяют правильность отбора.</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После этого объявляется команда–победительница. Игра продолжается с другими командами.</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i.pinimg.com/originals/a2/c8/e6/a2c8e62da2777caba28f723624961b3b.png"/>
          <p:cNvPicPr>
            <a:picLocks noChangeAspect="1" noChangeArrowheads="1"/>
          </p:cNvPicPr>
          <p:nvPr/>
        </p:nvPicPr>
        <p:blipFill>
          <a:blip r:embed="rId2"/>
          <a:srcRect/>
          <a:stretch>
            <a:fillRect/>
          </a:stretch>
        </p:blipFill>
        <p:spPr bwMode="auto">
          <a:xfrm>
            <a:off x="0" y="0"/>
            <a:ext cx="9188456" cy="6858000"/>
          </a:xfrm>
          <a:prstGeom prst="rect">
            <a:avLst/>
          </a:prstGeom>
          <a:noFill/>
        </p:spPr>
      </p:pic>
      <p:sp>
        <p:nvSpPr>
          <p:cNvPr id="16385" name="Rectangle 1"/>
          <p:cNvSpPr>
            <a:spLocks noChangeArrowheads="1"/>
          </p:cNvSpPr>
          <p:nvPr/>
        </p:nvSpPr>
        <p:spPr bwMode="auto">
          <a:xfrm>
            <a:off x="642910" y="428604"/>
            <a:ext cx="7929618"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«Цветочный магазин»</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Цель:</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закреплять знания детей о растениях (луга, комнатных, садовых), закреплять умение находить нужный цветок по описанию. Научить группировать растения по виду.</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Материал:</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можно использовать карточки от ботанического лото, комнатные растения можно брать настоящие, но не очень крупные.</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Ход игры:</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Выбирается ведущий, он продавец (вначале ведущий – взрослый. А за тем можно по считалке), остальные дети покупатели. Покупатель должен так описать растение, чтобы продавец сразу догадался о каком растении идет речь.</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6386" name="Rectangle 2"/>
          <p:cNvSpPr>
            <a:spLocks noChangeArrowheads="1"/>
          </p:cNvSpPr>
          <p:nvPr/>
        </p:nvSpPr>
        <p:spPr bwMode="auto">
          <a:xfrm>
            <a:off x="642910" y="2428868"/>
            <a:ext cx="8001056"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«Почтальон принес посылку»</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Цель:</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Формировать и расширять представления детей об овощах, фруктах, грибах и т.д., учить описывать и узнавать предметы по описанию.</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Материал:</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предметы (муляжи). Каждый отдельно упакован в бумажный пакетик. Можно использовать загадки.</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Ход игры:</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Посылку приносят в группу. Ведущий (воспитатель) раздает посылки каждому ребенку. Дети заглядывают в них и по очереди рассказывают, что они получили по почте.  Детям предлагается описать, что находиться в их пакетике по описанию или с помощью загадки.	</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6387" name="Rectangle 3"/>
          <p:cNvSpPr>
            <a:spLocks noChangeArrowheads="1"/>
          </p:cNvSpPr>
          <p:nvPr/>
        </p:nvSpPr>
        <p:spPr bwMode="auto">
          <a:xfrm>
            <a:off x="642910" y="4429132"/>
            <a:ext cx="8072494"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«Что сначала, что потом?»</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Цель:</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Формировать и закреплять знания детей о степени зрелости овощей, фруктов, о порядке роста разных растений, живых существ (рыб, птиц, земноводных).</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Материал:</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Карточки с разным порядком степени зрелости 3 – 4 – 5 карточек на каждый предмет (например: зеленый, маленький помидор, бурый и красный), порядком роста (семечко, росток, росток более высокий, взрослое растение).</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Ход игры:</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Детям раздаются карточки с разными порядками. По сигналу ведущего они должны быстро найти и построиться по порядку с нужными картинками по порядку.</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i.pinimg.com/originals/a2/c8/e6/a2c8e62da2777caba28f723624961b3b.png"/>
          <p:cNvPicPr>
            <a:picLocks noChangeAspect="1" noChangeArrowheads="1"/>
          </p:cNvPicPr>
          <p:nvPr/>
        </p:nvPicPr>
        <p:blipFill>
          <a:blip r:embed="rId2"/>
          <a:srcRect/>
          <a:stretch>
            <a:fillRect/>
          </a:stretch>
        </p:blipFill>
        <p:spPr bwMode="auto">
          <a:xfrm>
            <a:off x="0" y="0"/>
            <a:ext cx="9188456" cy="6858000"/>
          </a:xfrm>
          <a:prstGeom prst="rect">
            <a:avLst/>
          </a:prstGeom>
          <a:noFill/>
        </p:spPr>
      </p:pic>
      <p:sp>
        <p:nvSpPr>
          <p:cNvPr id="15361" name="Rectangle 1"/>
          <p:cNvSpPr>
            <a:spLocks noChangeArrowheads="1"/>
          </p:cNvSpPr>
          <p:nvPr/>
        </p:nvSpPr>
        <p:spPr bwMode="auto">
          <a:xfrm>
            <a:off x="500034" y="500042"/>
            <a:ext cx="8143932"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«Когда это бывает?»</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Цель:</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Уточнять и закреплять знания детей о сезонных изменениях в природе и жизни животных в разные сезоны года.</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Материал:</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Большие карты-лото с картинкой какого-либо времени года. Маленькие карточки с моделями признаков разных сезонов.</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Ход игры:</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Игра проводится по типу лото. У ведущего маленькие карточки, перевернутые вниз изображением. Ведущий показывает карточку с моделью, игроки называют, что это и когда это бывает. Ребенок объясняет, почему эта карточка нужна именно для него. Выигрывает тот, кто первым закроет свою карту. Но игра продолжается до того пока все участники не закроют свои карты.</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5362" name="Rectangle 2"/>
          <p:cNvSpPr>
            <a:spLocks noChangeArrowheads="1"/>
          </p:cNvSpPr>
          <p:nvPr/>
        </p:nvSpPr>
        <p:spPr bwMode="auto">
          <a:xfrm>
            <a:off x="571472" y="2857496"/>
            <a:ext cx="8001056"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«Угадай по описанию»</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Цель:</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Развивать и закреплять знания о внешнем виде природных объектов (животных, растений, рыб, насекомых и пр.). Развивать память, речь.</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Материал:</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Карточки с разнообразными видами животных, рыб, птиц, насекомых, по числу участников или больше.</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Ход игры:</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Карточки раздаются детям. Их задача не показывая, описать объект так, чтобы другие смогли угадать, кто изображен у них на карточке. Можно использовать загадки.</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5363" name="Rectangle 3"/>
          <p:cNvSpPr>
            <a:spLocks noChangeArrowheads="1"/>
          </p:cNvSpPr>
          <p:nvPr/>
        </p:nvSpPr>
        <p:spPr bwMode="auto">
          <a:xfrm>
            <a:off x="500034" y="4714884"/>
            <a:ext cx="8286808"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«Четвертый лишний»</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Цель:</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Уточнять и закреплять знания детей о  классификациях разных природных объектов. Развивать логическое мышление, речь.</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Материал:</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карточки с разнообразными объектами.</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Ход игры:</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Выставляются карточки: три – одного вида, а четвертая другого. Задача детей определить лишнюю карточку, и объяснить свой выбор.</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Можно усложнить задачу и проводить игру словесно. Называя предметы и объекты.</a:t>
            </a: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i.pinimg.com/originals/a2/c8/e6/a2c8e62da2777caba28f723624961b3b.png"/>
          <p:cNvPicPr>
            <a:picLocks noChangeAspect="1" noChangeArrowheads="1"/>
          </p:cNvPicPr>
          <p:nvPr/>
        </p:nvPicPr>
        <p:blipFill>
          <a:blip r:embed="rId2"/>
          <a:srcRect/>
          <a:stretch>
            <a:fillRect/>
          </a:stretch>
        </p:blipFill>
        <p:spPr bwMode="auto">
          <a:xfrm>
            <a:off x="0" y="0"/>
            <a:ext cx="9188456" cy="6858000"/>
          </a:xfrm>
          <a:prstGeom prst="rect">
            <a:avLst/>
          </a:prstGeom>
          <a:noFill/>
        </p:spPr>
      </p:pic>
      <p:sp>
        <p:nvSpPr>
          <p:cNvPr id="14337" name="Rectangle 1"/>
          <p:cNvSpPr>
            <a:spLocks noChangeArrowheads="1"/>
          </p:cNvSpPr>
          <p:nvPr/>
        </p:nvSpPr>
        <p:spPr bwMode="auto">
          <a:xfrm>
            <a:off x="500034" y="571480"/>
            <a:ext cx="821537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«Соберем урожай»</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Цель:</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Развивать и закреплять знания детей об овощах, фруктах и ягодах. Их месте произрастания (сад, огород, грядка, дерево, куст, в земле, на земле).</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Материал:</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Корзинки с моделями: овощи, фрукты и ягоды (одна корзинка). Муляжи овощей, фруктов и ягод, или карточки от лото с овощами и фруктами.</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Ход игры:</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 определенных местах группы ставятся картинки с огородом и садом, где расположены муляжи или карточки. Детей можно разделить на две команды огородники и садоводы. По сигналу ведущего команды собирают урожай в свою корзинку с моделью. Условие: можно переносить только по одному предмету.</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338" name="Rectangle 2"/>
          <p:cNvSpPr>
            <a:spLocks noChangeArrowheads="1"/>
          </p:cNvSpPr>
          <p:nvPr/>
        </p:nvSpPr>
        <p:spPr bwMode="auto">
          <a:xfrm>
            <a:off x="428596" y="2643182"/>
            <a:ext cx="8429684"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«Зоопарк»</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Цель:</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Формировать и расширять представления детей о питании домашних и диких животных (птицы, животные), воспитывать заботливое отношение, интерес и любовь к ним.</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Материал:</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карточки разных животных, птиц, насекомых, продукты питания, овощи и фрукты.</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Ход игры:</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Детям предлагается покормить животных в зоопарке. Игра проходит по типу лото. Ведущий показывает карточки с продуктами питания, насекомыми. Игрок, которому нужна эта карточка, поднимает руку и объясняет, почему эта карточка нужна именно для его животного или птицы.</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339" name="Rectangle 3"/>
          <p:cNvSpPr>
            <a:spLocks noChangeArrowheads="1"/>
          </p:cNvSpPr>
          <p:nvPr/>
        </p:nvSpPr>
        <p:spPr bwMode="auto">
          <a:xfrm>
            <a:off x="500034" y="4429132"/>
            <a:ext cx="8143932"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«Собери грибы в лукошко»</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Цель:</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Развивать и закреплять знания детей о съедобных и несъедобных грибах, о месте их произрастания; о правилах сбора  в лесу.</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Материал:</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Плоскостные лукошки, модель, обозначающая лес, </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фланелеграф</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карточки с  грибами (съедобными, не съедобными).</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Ход игры:</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Детям раздаются карточки с грибами. Задача детей назвать свой гриб, описать его, где его можно найти (под березой, в еловом лесу, на поляне, на пеньке и т.д.), какой он: съедобный положить в «лукошко», не съедобный оставить в лесу (объяснить почему).</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i.pinimg.com/originals/a2/c8/e6/a2c8e62da2777caba28f723624961b3b.png"/>
          <p:cNvPicPr>
            <a:picLocks noChangeAspect="1" noChangeArrowheads="1"/>
          </p:cNvPicPr>
          <p:nvPr/>
        </p:nvPicPr>
        <p:blipFill>
          <a:blip r:embed="rId2"/>
          <a:srcRect/>
          <a:stretch>
            <a:fillRect/>
          </a:stretch>
        </p:blipFill>
        <p:spPr bwMode="auto">
          <a:xfrm>
            <a:off x="0" y="-214338"/>
            <a:ext cx="9188456" cy="7072338"/>
          </a:xfrm>
          <a:prstGeom prst="rect">
            <a:avLst/>
          </a:prstGeom>
          <a:noFill/>
        </p:spPr>
      </p:pic>
      <p:sp>
        <p:nvSpPr>
          <p:cNvPr id="18433" name="Rectangle 1"/>
          <p:cNvSpPr>
            <a:spLocks noChangeArrowheads="1"/>
          </p:cNvSpPr>
          <p:nvPr/>
        </p:nvSpPr>
        <p:spPr bwMode="auto">
          <a:xfrm>
            <a:off x="642910" y="357166"/>
            <a:ext cx="7929618" cy="455509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Игры для познавательного развития</a:t>
            </a:r>
            <a:endParaRPr kumimoji="0" lang="ru-RU" sz="1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Целью игр, направленных на познавательное развитие ребенка, является:</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развитие интересов, познавательной активности и мотивации, любознательности;</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формирование навыков познавательной деятельности;</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формирование представлений ребенка о себе и других людях, об объектах окружающего мира, их свойствах и отношениях между ними;</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ознакомление с понятиями «Отечество», «родина», основными </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социокультурными</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ценностями и традициями своего народа.</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«Найди пару»</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Цель.</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Учить детей подбирать предметы разных по пропорции по образцу, закреплять знания основных цветов, развивать память и внимание.</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Оборудование.</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Изображения варежек и шарфов синего, зеленого красного и желтого цветов.</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Ход игры.</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Воспитатель показывает кукол в шапочках (синего, зеленого, красного и желтого цвета) и просит детей подобрать им одинаковые по цвету варежки и шарфы. Изображения шарфов и варежек раскладываются на столе врассыпную. Кукол рассаживают на стулья вокруг стола. Воспитатель показывает детям, как подбирать теплые вещи для кукол. Затем просит выполнить задание самостоятельно одеть свою куклу. В игре могут принять участие несколько человек. Тогда задание выполняется на скорость, кто первым соберет комплект для своей куклы.</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434" name="Rectangle 2"/>
          <p:cNvSpPr>
            <a:spLocks noChangeArrowheads="1"/>
          </p:cNvSpPr>
          <p:nvPr/>
        </p:nvSpPr>
        <p:spPr bwMode="auto">
          <a:xfrm>
            <a:off x="642910" y="4500570"/>
            <a:ext cx="7929618" cy="20928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«Угадай, что делать»</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Цель.</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Учить детей соотносить характер своих действий со звучанием бубна. Воспитывать у детей умение переключать слуховое внимание.</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Оборудование.</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На каждого играющего по 2 флажка.</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Ход</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игры.</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Дети сидят полукругом. У каждого в руках по 2 флажка. Воспитатель начинает звенеть бубном. Если бубен звенит громко, дети поднимают флажки вверх и машут ими, если тихо - держат руки на коленях.</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i.pinimg.com/originals/a2/c8/e6/a2c8e62da2777caba28f723624961b3b.png"/>
          <p:cNvPicPr>
            <a:picLocks noChangeAspect="1" noChangeArrowheads="1"/>
          </p:cNvPicPr>
          <p:nvPr/>
        </p:nvPicPr>
        <p:blipFill>
          <a:blip r:embed="rId2"/>
          <a:srcRect/>
          <a:stretch>
            <a:fillRect/>
          </a:stretch>
        </p:blipFill>
        <p:spPr bwMode="auto">
          <a:xfrm>
            <a:off x="0" y="0"/>
            <a:ext cx="9188456" cy="6858000"/>
          </a:xfrm>
          <a:prstGeom prst="rect">
            <a:avLst/>
          </a:prstGeom>
          <a:noFill/>
        </p:spPr>
      </p:pic>
      <p:sp>
        <p:nvSpPr>
          <p:cNvPr id="19457" name="Rectangle 1"/>
          <p:cNvSpPr>
            <a:spLocks noChangeArrowheads="1"/>
          </p:cNvSpPr>
          <p:nvPr/>
        </p:nvSpPr>
        <p:spPr bwMode="auto">
          <a:xfrm>
            <a:off x="500034" y="571480"/>
            <a:ext cx="8215370" cy="295465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«Собери бусы»</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Цель.</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Развивать координацию действий обеих рук ребенка, эмоциональное отношение к результату своей деятельности. Способствовать подведению детей к группировке предметов по цветовому признаку.</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Оборудование.</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Цветные веревочки и колечки синего, красного, желтого и зеленого цвета.</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Ход игры.</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Воспитатель показывает детям кукол, и говорит, что они собираются на  праздник, но у кукол нет красивых бус, а они очень хотят быть красивыми. Педагог надевает куклам бусы, но всем их не хватает. Что делать? Куклы очень расстроены. Тогда воспитатель показывает коробку с колечками и веревочками, и предлагает помочь куклам и сделать для них бусы. Воспитатель объясняет, на веревочку нужно надеть колечки такого же цвета как и сама веревочка, например, на красную веревочку – красные колечки, на синюю веревочку – синие колечки и т. д.). Концы веревок соединяет педагог. Разноцветные бусы надевают на кукол. Куклы радуются и говорят ребятам спасибо.</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58" name="Rectangle 2"/>
          <p:cNvSpPr>
            <a:spLocks noChangeArrowheads="1"/>
          </p:cNvSpPr>
          <p:nvPr/>
        </p:nvSpPr>
        <p:spPr bwMode="auto">
          <a:xfrm>
            <a:off x="500034" y="3286124"/>
            <a:ext cx="8215370" cy="166199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Лишний предмет»</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Цель:</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учить детей определять лишний предмет по цвету; развивать зрительную память, мышление.</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Оборудование:</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красные треугольники и квадраты разного размера; синие круги разного размера.</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Ход игры</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Воспитатель выставляет геометрические фигуры на наборное полотно, а дети их называют. Затем воспитатель предлагает детям назвать лишний предмет и объяснить, почему он лишний.</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59" name="Rectangle 3"/>
          <p:cNvSpPr>
            <a:spLocks noChangeArrowheads="1"/>
          </p:cNvSpPr>
          <p:nvPr/>
        </p:nvSpPr>
        <p:spPr bwMode="auto">
          <a:xfrm>
            <a:off x="500034" y="4714884"/>
            <a:ext cx="8143932" cy="18774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«Что где растет»</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Цель:</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учить группировать предметы на овощи и фрукты; развивать быстроту реакции, дисциплинированность, выдержку.</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Для игры необходимо подготовить картинки с изображением огорода и сада и предметные картинки (или муляжи) овощей и фруктов.</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Дети делятся на две команды: садоводы и овощеводы. По сигналу каждая команда должна собрать свои предметы. Побеждает та команда, которая выполнит задание быстрее.  </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i.pinimg.com/originals/a2/c8/e6/a2c8e62da2777caba28f723624961b3b.png"/>
          <p:cNvPicPr>
            <a:picLocks noChangeAspect="1" noChangeArrowheads="1"/>
          </p:cNvPicPr>
          <p:nvPr/>
        </p:nvPicPr>
        <p:blipFill>
          <a:blip r:embed="rId2"/>
          <a:srcRect/>
          <a:stretch>
            <a:fillRect/>
          </a:stretch>
        </p:blipFill>
        <p:spPr bwMode="auto">
          <a:xfrm>
            <a:off x="0" y="0"/>
            <a:ext cx="9188456" cy="6858000"/>
          </a:xfrm>
          <a:prstGeom prst="rect">
            <a:avLst/>
          </a:prstGeom>
          <a:noFill/>
        </p:spPr>
      </p:pic>
      <p:sp>
        <p:nvSpPr>
          <p:cNvPr id="20481" name="Rectangle 1"/>
          <p:cNvSpPr>
            <a:spLocks noChangeArrowheads="1"/>
          </p:cNvSpPr>
          <p:nvPr/>
        </p:nvSpPr>
        <p:spPr bwMode="auto">
          <a:xfrm>
            <a:off x="500034" y="500042"/>
            <a:ext cx="8143932" cy="412420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Игры для социально-коммуникативного развития</a:t>
            </a:r>
            <a:endParaRPr kumimoji="0" lang="ru-RU" sz="1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Игры, направленные на социально-коммуникативное развитие ребенка, имеют такие цели:</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восприятие норм социального поведения;</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развитие коммуникативных умений, навыков сотрудничества с другими детьми и взрослыми;</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развитие </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эмпатии</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формирования чувства уважения и причастности к своей семье и коллективу сверстников;</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формирование позитивного отношения к трудовой и творческой деятельности;</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выработку навыков безопасного поведения.</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«Давайте познакомимся!»</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Цель:</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закреплять умение детей знакомиться, называть свое имя, употреблять в своей речи вежливые слова.</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Оборудование:</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кукла.</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Ход игры</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 детям «пришла в гости» новая кукла. Она желает познакомиться.</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Воспитатель: «Ребята, к нам в гости пришла кукла. Давай познакомимся, меня зовут Людмила Геннадьевна, а тебя? Очень приятно!». Дети по одному подходят к кукле и называют свое имя. Кто познакомился с куклой, то может знакомиться с детьми группы.</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82" name="Rectangle 2"/>
          <p:cNvSpPr>
            <a:spLocks noChangeArrowheads="1"/>
          </p:cNvSpPr>
          <p:nvPr/>
        </p:nvSpPr>
        <p:spPr bwMode="auto">
          <a:xfrm>
            <a:off x="642910" y="4357694"/>
            <a:ext cx="8001056" cy="160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«Как зовут членов семьи»</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Цель:</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закреплять умение детей четко называть всех членов своей семьи; развивать память, связную речь; воспитывать любовь к своей семье.</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Ход игры</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Дети стоят в кругу и по очереди называют членов своей семьи. Например: «Я живу с мамой Мариной, папой Димой, братом Женей. У меня есть бабушка Люда, бабушка Лена, дедушка Миша и дедушка Гена».</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i.pinimg.com/originals/a2/c8/e6/a2c8e62da2777caba28f723624961b3b.png"/>
          <p:cNvPicPr>
            <a:picLocks noChangeAspect="1" noChangeArrowheads="1"/>
          </p:cNvPicPr>
          <p:nvPr/>
        </p:nvPicPr>
        <p:blipFill>
          <a:blip r:embed="rId2"/>
          <a:srcRect/>
          <a:stretch>
            <a:fillRect/>
          </a:stretch>
        </p:blipFill>
        <p:spPr bwMode="auto">
          <a:xfrm>
            <a:off x="0" y="0"/>
            <a:ext cx="9188456" cy="6858000"/>
          </a:xfrm>
          <a:prstGeom prst="rect">
            <a:avLst/>
          </a:prstGeom>
          <a:noFill/>
        </p:spPr>
      </p:pic>
      <p:sp>
        <p:nvSpPr>
          <p:cNvPr id="22529" name="Rectangle 1"/>
          <p:cNvSpPr>
            <a:spLocks noChangeArrowheads="1"/>
          </p:cNvSpPr>
          <p:nvPr/>
        </p:nvSpPr>
        <p:spPr bwMode="auto">
          <a:xfrm>
            <a:off x="500034" y="428604"/>
            <a:ext cx="8143932" cy="36009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«Да или нет»</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Цель:</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формировать у детей желание беречь свое здоровье и здоровье других детей; учить понимать: что можно делать, а что - нет.</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Ход игры</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Воспитатель: «Ребята, я буду вам называть ситуации, а вы, если так можно делать, будете хлопать в ладоши, если нельзя, будете топать ногами. Например: можно играть с мячом на дороге; можно ровно сидеть за столом; во время еды можно разговаривать; не умываться утром; нельзя брать в руки острых предметов; нельзя играть со спичками; нужно мыть руки после возвращения с прогулки и т. д.</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«Комплименты»</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Цель:</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учить детей говорить друг другу комплименты; развивать речь, мышление; воспитывать дружелюбие.</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Ход игры</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Дети встают круг и берутся за руки. Воспитатель обращается к ребенку, стоящему справа от нее :«Саша, ты сегодня такой вежливый!». Далее Саша обращается к ребенку, которого он держит за руку справа. Если ребенку трудно произнести комплимент, то ему помогают другие дети.</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530" name="Rectangle 2"/>
          <p:cNvSpPr>
            <a:spLocks noChangeArrowheads="1"/>
          </p:cNvSpPr>
          <p:nvPr/>
        </p:nvSpPr>
        <p:spPr bwMode="auto">
          <a:xfrm>
            <a:off x="500034" y="3857628"/>
            <a:ext cx="8001056" cy="20928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«Все профессии нужны, все профессии важны»</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Цель:</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закреплять знания детей о профессиях; подводить к пониманию, что все профессии нужны и важны; развивать память, внимание, мышление.</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Оборудование:</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картинки с профессиями взрослых.</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Ход игры</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Воспитатель показывает картинки с профессиями взрослых и предлагает их рассмотреть, назвать профессию и рассказать о ее важности, полезности. В конце игры воспитатель, подводя итог, говорит, что все профессии нужны и важны.</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TotalTime>
  <Words>2496</Words>
  <PresentationFormat>Экран (4:3)</PresentationFormat>
  <Paragraphs>137</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3</cp:revision>
  <dcterms:created xsi:type="dcterms:W3CDTF">2023-05-10T14:28:38Z</dcterms:created>
  <dcterms:modified xsi:type="dcterms:W3CDTF">2023-05-10T14:56:56Z</dcterms:modified>
</cp:coreProperties>
</file>