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CBC48EC7-AF6A-48D3-8284-14BACBEBDD84}" type="datetimeFigureOut">
              <a:rPr lang="en-US" smtClean="0"/>
              <a:t>3/9/2023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6176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3/9/2023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1047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3/9/2023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64122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3/9/2023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9778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BC48EC7-AF6A-48D3-8284-14BACBEBDD84}" type="datetimeFigureOut">
              <a:rPr lang="en-US" smtClean="0"/>
              <a:t>3/9/2023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39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3/9/2023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6426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3/9/2023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6546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3/9/2023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868114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3/9/2023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14594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3/9/2023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8477135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BC48EC7-AF6A-48D3-8284-14BACBEBDD84}" type="datetimeFigureOut">
              <a:rPr lang="en-US" smtClean="0"/>
              <a:t>3/9/2023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7561354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3/9/2023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605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C5AC35-D6E6-7435-9B65-03A2363760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i="1" dirty="0">
                <a:solidFill>
                  <a:srgbClr val="FF0000"/>
                </a:solidFill>
              </a:rPr>
              <a:t>« Мостик Понимания между родителями и </a:t>
            </a:r>
            <a:r>
              <a:rPr lang="ru-RU" sz="5400" i="1" dirty="0" err="1">
                <a:solidFill>
                  <a:srgbClr val="FF0000"/>
                </a:solidFill>
              </a:rPr>
              <a:t>доу</a:t>
            </a:r>
            <a:r>
              <a:rPr lang="ru-RU" sz="5400" i="1" dirty="0">
                <a:solidFill>
                  <a:srgbClr val="FF0000"/>
                </a:solidFill>
              </a:rPr>
              <a:t>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6DD02D-F220-22D6-C5E5-607D5B356F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Семинар-практикум. Автор: </a:t>
            </a:r>
            <a:r>
              <a:rPr lang="ru-RU"/>
              <a:t>воспитатель ГБДОУ </a:t>
            </a:r>
            <a:r>
              <a:rPr lang="ru-RU" dirty="0"/>
              <a:t>26 Приморского района </a:t>
            </a:r>
          </a:p>
          <a:p>
            <a:r>
              <a:rPr lang="ru-RU" dirty="0"/>
              <a:t>Санкт-Петербурга Алиева Анжелика Робертовна</a:t>
            </a:r>
          </a:p>
        </p:txBody>
      </p:sp>
    </p:spTree>
    <p:extLst>
      <p:ext uri="{BB962C8B-B14F-4D97-AF65-F5344CB8AC3E}">
        <p14:creationId xmlns:p14="http://schemas.microsoft.com/office/powerpoint/2010/main" val="2883475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5AAA94-1F7F-61DF-A038-113E6B47F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Формы </a:t>
            </a:r>
            <a:r>
              <a:rPr lang="ru-RU" sz="3200" i="1" dirty="0" err="1">
                <a:solidFill>
                  <a:srgbClr val="FF0000"/>
                </a:solidFill>
              </a:rPr>
              <a:t>взаимодествия</a:t>
            </a:r>
            <a:r>
              <a:rPr lang="ru-RU" sz="3200" i="1" dirty="0">
                <a:solidFill>
                  <a:srgbClr val="FF0000"/>
                </a:solidFill>
              </a:rPr>
              <a:t> дошкольного образования и семьи –</a:t>
            </a:r>
            <a:br>
              <a:rPr lang="ru-RU" sz="3200" i="1" dirty="0">
                <a:solidFill>
                  <a:srgbClr val="FF0000"/>
                </a:solidFill>
              </a:rPr>
            </a:br>
            <a:r>
              <a:rPr lang="ru-RU" sz="3200" i="1" dirty="0">
                <a:solidFill>
                  <a:srgbClr val="FF0000"/>
                </a:solidFill>
              </a:rPr>
              <a:t>познавательные формы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000E3E-B640-E665-E9C5-E0AC43C5F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4397888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Практикум </a:t>
            </a:r>
            <a:r>
              <a:rPr lang="ru-RU" dirty="0"/>
              <a:t>–форма выработки у родителей педагогических умений по воспитанию детей</a:t>
            </a:r>
          </a:p>
          <a:p>
            <a:r>
              <a:rPr lang="ru-RU" dirty="0">
                <a:solidFill>
                  <a:srgbClr val="FF0000"/>
                </a:solidFill>
              </a:rPr>
              <a:t>Лекция</a:t>
            </a:r>
            <a:r>
              <a:rPr lang="ru-RU" dirty="0"/>
              <a:t> – форма психолого-педагогического просвещения, раскрывающая сущность той или иной проблемы воспитания.</a:t>
            </a:r>
          </a:p>
          <a:p>
            <a:r>
              <a:rPr lang="ru-RU" dirty="0">
                <a:solidFill>
                  <a:srgbClr val="FF0000"/>
                </a:solidFill>
              </a:rPr>
              <a:t>Дискуссия</a:t>
            </a:r>
            <a:r>
              <a:rPr lang="ru-RU" dirty="0"/>
              <a:t> – обмен мнениями по проблемам воспитания.</a:t>
            </a:r>
          </a:p>
          <a:p>
            <a:r>
              <a:rPr lang="ru-RU" dirty="0">
                <a:solidFill>
                  <a:srgbClr val="FF0000"/>
                </a:solidFill>
              </a:rPr>
              <a:t>Круглый стол </a:t>
            </a:r>
            <a:r>
              <a:rPr lang="ru-RU" dirty="0"/>
              <a:t>– особенности этой формы в том , что участники обмениваются мнениями друг с другом при полном равноправии каждого.</a:t>
            </a:r>
          </a:p>
          <a:p>
            <a:r>
              <a:rPr lang="ru-RU" dirty="0">
                <a:solidFill>
                  <a:srgbClr val="FF0000"/>
                </a:solidFill>
              </a:rPr>
              <a:t>Симпозиум</a:t>
            </a:r>
            <a:r>
              <a:rPr lang="ru-RU" dirty="0"/>
              <a:t> –обсуждение какой либо проблемы, в ходе которого участники по очереди выступают с сообщениями, после чего отвечают на вопросы.</a:t>
            </a:r>
          </a:p>
          <a:p>
            <a:r>
              <a:rPr lang="ru-RU" dirty="0">
                <a:solidFill>
                  <a:srgbClr val="FF0000"/>
                </a:solidFill>
              </a:rPr>
              <a:t>Дебаты</a:t>
            </a:r>
            <a:r>
              <a:rPr lang="ru-RU" dirty="0"/>
              <a:t> – обсуждение в форме заранее подготовленных выступлений представителей противостоящих, соперничающих сторон.</a:t>
            </a:r>
          </a:p>
          <a:p>
            <a:r>
              <a:rPr lang="ru-RU" dirty="0">
                <a:solidFill>
                  <a:srgbClr val="FF0000"/>
                </a:solidFill>
              </a:rPr>
              <a:t>Педагогический совет с участием родителей </a:t>
            </a:r>
            <a:r>
              <a:rPr lang="ru-RU" dirty="0"/>
              <a:t>– главной целью совета  является привлечение родителей к активному осмыслению проблем воспитания ребенка в семье на основе учета его индивидуальных потребностей.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3060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2EEBEE-F82A-E8DC-53DD-96F8B9459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Формы взаимодействия дошкольного образования и семьи – </a:t>
            </a:r>
            <a:br>
              <a:rPr lang="ru-RU" sz="3200" i="1" dirty="0">
                <a:solidFill>
                  <a:srgbClr val="FF0000"/>
                </a:solidFill>
              </a:rPr>
            </a:br>
            <a:r>
              <a:rPr lang="ru-RU" sz="3200" i="1" dirty="0">
                <a:solidFill>
                  <a:srgbClr val="FF0000"/>
                </a:solidFill>
              </a:rPr>
              <a:t>познавательные формы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30522C-D1D6-6071-800A-7C473EDC0D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Педагогическая лаборатория </a:t>
            </a:r>
            <a:r>
              <a:rPr lang="ru-RU" dirty="0"/>
              <a:t>– предполагает обсуждение участия  родителей в различных мероприятиях.</a:t>
            </a:r>
          </a:p>
          <a:p>
            <a:r>
              <a:rPr lang="ru-RU" dirty="0">
                <a:solidFill>
                  <a:srgbClr val="FF0000"/>
                </a:solidFill>
              </a:rPr>
              <a:t>Родительская конференция </a:t>
            </a:r>
            <a:r>
              <a:rPr lang="ru-RU" dirty="0"/>
              <a:t>– служит повышению педагогической культуры родителей.</a:t>
            </a:r>
          </a:p>
          <a:p>
            <a:r>
              <a:rPr lang="ru-RU" dirty="0">
                <a:solidFill>
                  <a:srgbClr val="FF0000"/>
                </a:solidFill>
              </a:rPr>
              <a:t>Общее родительское собрание </a:t>
            </a:r>
            <a:r>
              <a:rPr lang="ru-RU" dirty="0"/>
              <a:t>– главной целью собрания является координация действий родительской общественности и педагогического коллектива по вопросам образования, воспитания, оздоровления и развития детей.</a:t>
            </a:r>
          </a:p>
          <a:p>
            <a:r>
              <a:rPr lang="ru-RU" dirty="0">
                <a:solidFill>
                  <a:srgbClr val="FF0000"/>
                </a:solidFill>
              </a:rPr>
              <a:t>Групповые родительские собрания </a:t>
            </a:r>
            <a:r>
              <a:rPr lang="ru-RU" dirty="0"/>
              <a:t>– действенная форма взаимодействия воспитателей с коллективом родителей.</a:t>
            </a:r>
          </a:p>
          <a:p>
            <a:r>
              <a:rPr lang="ru-RU" dirty="0">
                <a:solidFill>
                  <a:srgbClr val="FF0000"/>
                </a:solidFill>
              </a:rPr>
              <a:t>Аукцион</a:t>
            </a:r>
            <a:r>
              <a:rPr lang="ru-RU" dirty="0"/>
              <a:t> – собрание , которое проходит в игровой форме, в виде « продажи» полезных советов по выбранной теме.</a:t>
            </a:r>
          </a:p>
          <a:p>
            <a:r>
              <a:rPr lang="ru-RU" dirty="0">
                <a:solidFill>
                  <a:srgbClr val="FF0000"/>
                </a:solidFill>
              </a:rPr>
              <a:t>Вечер вопросов и ответов- </a:t>
            </a:r>
            <a:r>
              <a:rPr lang="ru-RU" dirty="0"/>
              <a:t>позволяет родителям уточнить свои педагогические знания, применить их на практике.</a:t>
            </a:r>
          </a:p>
        </p:txBody>
      </p:sp>
    </p:spTree>
    <p:extLst>
      <p:ext uri="{BB962C8B-B14F-4D97-AF65-F5344CB8AC3E}">
        <p14:creationId xmlns:p14="http://schemas.microsoft.com/office/powerpoint/2010/main" val="3914667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BC8AA9-DA5E-D323-B20A-23CB2E49D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Формы взаимодействия дошкольного образования и семьи – </a:t>
            </a:r>
            <a:br>
              <a:rPr lang="ru-RU" sz="3200" i="1" dirty="0">
                <a:solidFill>
                  <a:srgbClr val="FF0000"/>
                </a:solidFill>
              </a:rPr>
            </a:br>
            <a:r>
              <a:rPr lang="ru-RU" sz="3200" i="1" dirty="0">
                <a:solidFill>
                  <a:srgbClr val="FF0000"/>
                </a:solidFill>
              </a:rPr>
              <a:t>познавательные формы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1D99F3-E106-37D9-9484-2ADEDAC845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Родительские вечера </a:t>
            </a:r>
            <a:r>
              <a:rPr lang="ru-RU" dirty="0"/>
              <a:t>– прекрасно сплачивают родительский коллектив; это праздники общения с родителями друга своего ребенка, это праздники воспоминаний младенчества и детства своего ребенка, это поиск ответов на вопросы, которые перед родителями ставит жизнь и собственный ребенок.</a:t>
            </a:r>
          </a:p>
          <a:p>
            <a:r>
              <a:rPr lang="ru-RU" dirty="0">
                <a:solidFill>
                  <a:srgbClr val="FF0000"/>
                </a:solidFill>
              </a:rPr>
              <a:t>Родительские чтения </a:t>
            </a:r>
            <a:r>
              <a:rPr lang="ru-RU" dirty="0"/>
              <a:t>– дают возможность родителям не только слушать лекции педагогов, но и изучать литературу по проблеме и участвовать в ее обсуждении.</a:t>
            </a:r>
          </a:p>
          <a:p>
            <a:r>
              <a:rPr lang="ru-RU" dirty="0">
                <a:solidFill>
                  <a:srgbClr val="FF0000"/>
                </a:solidFill>
              </a:rPr>
              <a:t>Родительский тренинг </a:t>
            </a:r>
            <a:r>
              <a:rPr lang="ru-RU" dirty="0"/>
              <a:t>– активная форма работы с родителями, которые хотят изменить свое отношение к поведению и взаимодействию с собственным ребенком.</a:t>
            </a:r>
          </a:p>
          <a:p>
            <a:r>
              <a:rPr lang="ru-RU" dirty="0">
                <a:solidFill>
                  <a:srgbClr val="FF0000"/>
                </a:solidFill>
              </a:rPr>
              <a:t>Педагогическая беседа </a:t>
            </a:r>
            <a:r>
              <a:rPr lang="ru-RU" dirty="0"/>
              <a:t>– обмен мнениями по вопросам  воспитания и достижение единой точки зрения по этим вопросам.</a:t>
            </a:r>
          </a:p>
          <a:p>
            <a:r>
              <a:rPr lang="ru-RU" dirty="0">
                <a:solidFill>
                  <a:srgbClr val="FF0000"/>
                </a:solidFill>
              </a:rPr>
              <a:t>Семейная гостиная </a:t>
            </a:r>
            <a:r>
              <a:rPr lang="ru-RU" dirty="0"/>
              <a:t>-  проводится с целью сплочения родителей и детского коллектива, тем самым оптимизирует  </a:t>
            </a:r>
            <a:r>
              <a:rPr lang="ru-RU" dirty="0" err="1"/>
              <a:t>детско</a:t>
            </a:r>
            <a:r>
              <a:rPr lang="ru-RU" dirty="0"/>
              <a:t> –родительские отношения.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2967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E16608-C4ED-DC63-02B3-DA7B632CA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Формы взаимодействия дошкольного образования и семьи –</a:t>
            </a:r>
            <a:br>
              <a:rPr lang="ru-RU" sz="3200" i="1" dirty="0">
                <a:solidFill>
                  <a:srgbClr val="FF0000"/>
                </a:solidFill>
              </a:rPr>
            </a:br>
            <a:r>
              <a:rPr lang="ru-RU" sz="3200" i="1" dirty="0">
                <a:solidFill>
                  <a:srgbClr val="FF0000"/>
                </a:solidFill>
              </a:rPr>
              <a:t>познавательные формы</a:t>
            </a:r>
            <a:br>
              <a:rPr lang="ru-RU" sz="3200" i="1" dirty="0">
                <a:solidFill>
                  <a:srgbClr val="FF0000"/>
                </a:solidFill>
              </a:rPr>
            </a:b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9E8601-6708-8651-D3DE-56CA32AC4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4754880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Клубы для родителей </a:t>
            </a:r>
            <a:r>
              <a:rPr lang="ru-RU" dirty="0"/>
              <a:t>– предполагают установление между педагогами родителями доверительных отношений.</a:t>
            </a:r>
          </a:p>
          <a:p>
            <a:r>
              <a:rPr lang="ru-RU" dirty="0">
                <a:solidFill>
                  <a:srgbClr val="FF0000"/>
                </a:solidFill>
              </a:rPr>
              <a:t>Дни добрых дел </a:t>
            </a:r>
            <a:r>
              <a:rPr lang="ru-RU" dirty="0"/>
              <a:t>– дни добровольной посильной помощи родителей группе, ДОУ .</a:t>
            </a:r>
          </a:p>
          <a:p>
            <a:r>
              <a:rPr lang="ru-RU" dirty="0">
                <a:solidFill>
                  <a:srgbClr val="FF0000"/>
                </a:solidFill>
              </a:rPr>
              <a:t>День открытых дверей </a:t>
            </a:r>
            <a:r>
              <a:rPr lang="ru-RU" dirty="0"/>
              <a:t>– дает возможность познакомить родителей с дошкольным учреждением, его традициями, правилами, особенностями воспитательно –образовательной работы, заинтересовать ею и привлечь их к участию..</a:t>
            </a:r>
          </a:p>
          <a:p>
            <a:r>
              <a:rPr lang="ru-RU" dirty="0">
                <a:solidFill>
                  <a:srgbClr val="FF0000"/>
                </a:solidFill>
              </a:rPr>
              <a:t>Неделя открытых дверей </a:t>
            </a:r>
            <a:r>
              <a:rPr lang="ru-RU" dirty="0"/>
              <a:t>– родители в течении недели (в любое время) могут прийти в детский сад и понаблюдать за педагогическим процессом, режимными моментами, , общением ребенка со сверстниками.</a:t>
            </a:r>
          </a:p>
          <a:p>
            <a:r>
              <a:rPr lang="ru-RU" dirty="0">
                <a:solidFill>
                  <a:srgbClr val="FF0000"/>
                </a:solidFill>
              </a:rPr>
              <a:t>Ознакомительные дни </a:t>
            </a:r>
            <a:r>
              <a:rPr lang="ru-RU" dirty="0"/>
              <a:t>– для родителе дети которых не посещают дошкольное учреждение.</a:t>
            </a:r>
          </a:p>
          <a:p>
            <a:r>
              <a:rPr lang="ru-RU" dirty="0">
                <a:solidFill>
                  <a:srgbClr val="FF0000"/>
                </a:solidFill>
              </a:rPr>
              <a:t>Эпизодические посещения </a:t>
            </a:r>
            <a:r>
              <a:rPr lang="ru-RU" dirty="0"/>
              <a:t>-предполагают постановку конкретных педагогических задач перед родителями.</a:t>
            </a:r>
          </a:p>
          <a:p>
            <a:r>
              <a:rPr lang="ru-RU" dirty="0" err="1">
                <a:solidFill>
                  <a:srgbClr val="FF0000"/>
                </a:solidFill>
              </a:rPr>
              <a:t>Исследовательско</a:t>
            </a:r>
            <a:r>
              <a:rPr lang="ru-RU" dirty="0">
                <a:solidFill>
                  <a:srgbClr val="FF0000"/>
                </a:solidFill>
              </a:rPr>
              <a:t> -проектные, ролевые игры, имитационные и деловые игры </a:t>
            </a:r>
            <a:r>
              <a:rPr lang="ru-RU" dirty="0"/>
              <a:t>– конструируют новую модель действий.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2259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EA4444-CDAC-C9DE-7EE9-0ED2A376E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             Пояснение рабочих моментов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5D9461-B405-7406-83C2-11F559A317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семинаре используется раздаточный материал ( карточки с педагогическими ситуациями по теме ).</a:t>
            </a:r>
          </a:p>
          <a:p>
            <a:r>
              <a:rPr lang="ru-RU" dirty="0"/>
              <a:t>Проводится обсуждение на тему  «Работа с родителями»</a:t>
            </a:r>
          </a:p>
          <a:p>
            <a:r>
              <a:rPr lang="ru-RU" dirty="0"/>
              <a:t>Обсуждаются возможные изменения и дополнения во ФГОС в аспекте взаимодействия с родителями и законными представителями.</a:t>
            </a:r>
          </a:p>
          <a:p>
            <a:r>
              <a:rPr lang="ru-RU" dirty="0"/>
              <a:t>Подводятся итоги семинара.</a:t>
            </a:r>
          </a:p>
        </p:txBody>
      </p:sp>
    </p:spTree>
    <p:extLst>
      <p:ext uri="{BB962C8B-B14F-4D97-AF65-F5344CB8AC3E}">
        <p14:creationId xmlns:p14="http://schemas.microsoft.com/office/powerpoint/2010/main" val="2964811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689E13-C578-D82E-1978-C1867271F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2150710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В презентации использованы материалы сборника </a:t>
            </a:r>
            <a:br>
              <a:rPr lang="ru-RU" sz="3200" i="1" dirty="0">
                <a:solidFill>
                  <a:srgbClr val="FF0000"/>
                </a:solidFill>
              </a:rPr>
            </a:br>
            <a:r>
              <a:rPr lang="ru-RU" sz="3200" i="1" dirty="0">
                <a:solidFill>
                  <a:srgbClr val="FF0000"/>
                </a:solidFill>
              </a:rPr>
              <a:t>« Путеводитель по ФГОС дошкольного образования в таблицах и схемах» под общей редакцией М.Е. </a:t>
            </a:r>
            <a:r>
              <a:rPr lang="ru-RU" sz="3200" i="1" dirty="0" err="1">
                <a:solidFill>
                  <a:srgbClr val="FF0000"/>
                </a:solidFill>
              </a:rPr>
              <a:t>Верховкиной</a:t>
            </a:r>
            <a:r>
              <a:rPr lang="ru-RU" sz="3200" i="1" dirty="0">
                <a:solidFill>
                  <a:srgbClr val="FF0000"/>
                </a:solidFill>
              </a:rPr>
              <a:t>, А.Н. </a:t>
            </a:r>
            <a:r>
              <a:rPr lang="ru-RU" sz="3200" i="1" dirty="0" err="1">
                <a:solidFill>
                  <a:srgbClr val="FF0000"/>
                </a:solidFill>
              </a:rPr>
              <a:t>Атаровой</a:t>
            </a:r>
            <a:endParaRPr lang="ru-RU" sz="3200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⬇ Скачать картинки Дети и родители, стоковые фото Дети и родители в хорошем  качестве | Depositphotos">
            <a:extLst>
              <a:ext uri="{FF2B5EF4-FFF2-40B4-BE49-F238E27FC236}">
                <a16:creationId xmlns:a16="http://schemas.microsoft.com/office/drawing/2014/main" id="{3E4433A2-1D13-E40B-73D9-C2315530AD4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482" y="3534837"/>
            <a:ext cx="5311036" cy="2617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079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3AC4FB-2FCD-0247-8C39-27993A159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ФГОС ДО</a:t>
            </a:r>
            <a:br>
              <a:rPr lang="ru-RU" sz="3200" i="1" dirty="0">
                <a:solidFill>
                  <a:srgbClr val="FF0000"/>
                </a:solidFill>
              </a:rPr>
            </a:br>
            <a:r>
              <a:rPr lang="ru-RU" sz="3200" i="1" dirty="0">
                <a:solidFill>
                  <a:srgbClr val="FF0000"/>
                </a:solidFill>
              </a:rPr>
              <a:t>Требование Стандарта к работе с родителями.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52B433-6E52-3DCA-BBFA-B5EEA1D24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 основе Стандарта лежит принцип личностно – развивающего и гуманистического характера взаимодействия взрослых (родителей, законных представителей, педагогических и иных работников организации и детей.       </a:t>
            </a:r>
          </a:p>
          <a:p>
            <a:pPr marL="0" indent="0">
              <a:buNone/>
            </a:pPr>
            <a:r>
              <a:rPr lang="ru-RU" dirty="0"/>
              <a:t>Принципы дошкольного образования: сотрудничество организации с семьей,           приобщение детей к социокультурным нормам, традициям семьи, общества, государства.</a:t>
            </a:r>
          </a:p>
          <a:p>
            <a:pPr marL="0" indent="0">
              <a:buNone/>
            </a:pPr>
            <a:r>
              <a:rPr lang="ru-RU" dirty="0"/>
              <a:t>Стандарт направлен на решение следующих задач: объединение обучения, воспитания в целостны образовательный процесс на основе духовно-нравственных социокультурных ценностей и принятых в обществе правил и норм поведения в интересах человека. Семьи, общества; обеспечение психолого-педагогической поддержки семьи и повышение компетентности родителей, законных представителей в вопросах развития и образования, охраны и укрепления здоровья детей.             </a:t>
            </a:r>
          </a:p>
        </p:txBody>
      </p:sp>
    </p:spTree>
    <p:extLst>
      <p:ext uri="{BB962C8B-B14F-4D97-AF65-F5344CB8AC3E}">
        <p14:creationId xmlns:p14="http://schemas.microsoft.com/office/powerpoint/2010/main" val="3971722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90C464-C2DF-A696-13C0-C63A56722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2DE6C3-5CAA-C164-C1C6-2A2D7A577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114817"/>
            <a:ext cx="10058400" cy="553650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Стандарт является основой для оказания помощи родителям, законным представителям в воспитании детей, охране и укреплении их физического и психического  здоровья, в развитии их индивидуальных способностей и необходимой коррекции нарушений их развития.</a:t>
            </a:r>
          </a:p>
        </p:txBody>
      </p:sp>
      <p:pic>
        <p:nvPicPr>
          <p:cNvPr id="1030" name="Picture 6" descr="Сценарий физкультурного развлечения совместно с родителями детей старшей  группы">
            <a:extLst>
              <a:ext uri="{FF2B5EF4-FFF2-40B4-BE49-F238E27FC236}">
                <a16:creationId xmlns:a16="http://schemas.microsoft.com/office/drawing/2014/main" id="{A142C532-9FC9-1B08-14C9-06EFC2439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465" y="2469017"/>
            <a:ext cx="3381864" cy="1974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семья родители картинки: 2 тыс изображений найдено в Яндекс Картинках">
            <a:extLst>
              <a:ext uri="{FF2B5EF4-FFF2-40B4-BE49-F238E27FC236}">
                <a16:creationId xmlns:a16="http://schemas.microsoft.com/office/drawing/2014/main" id="{E3F24621-BAA8-5997-4DBD-34EDB5193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403" y="3970751"/>
            <a:ext cx="3607495" cy="240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Мама папа и ребенок картинки - 69 фото">
            <a:extLst>
              <a:ext uri="{FF2B5EF4-FFF2-40B4-BE49-F238E27FC236}">
                <a16:creationId xmlns:a16="http://schemas.microsoft.com/office/drawing/2014/main" id="{228B53A8-89A5-BC2F-CBE7-8D4C76FC9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994" y="2923912"/>
            <a:ext cx="2371725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810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6B5445-245A-3E90-D752-05E05498D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Структура образовательной программы дошкольного образования в части взаимодействия с родителями, законными представителями.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9E165A-0B8F-B0AF-F5C2-E50EE3310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 содержательном разделе Программы  должны быть представлены:</a:t>
            </a:r>
          </a:p>
          <a:p>
            <a:r>
              <a:rPr lang="ru-RU" dirty="0"/>
              <a:t>Особенности взаимодействия педагогического коллектива с семьями воспитанников. Часть программы, формируется участниками образовательных отношений должна учитывать образовательные потребности, интересы, мотивы детей, членов их семей, педагогов.</a:t>
            </a:r>
          </a:p>
          <a:p>
            <a:r>
              <a:rPr lang="ru-RU" dirty="0"/>
              <a:t>Дополнительный раздел программы включает краткую презентацию, ориентированную на родителей, с характеристикой взаимодействия педагогического коллектива с семьями детей. </a:t>
            </a:r>
          </a:p>
          <a:p>
            <a:r>
              <a:rPr lang="ru-RU" dirty="0"/>
              <a:t>Согласно требованиям в реализации программы создаются условия  для участия родителей, законных представителей в образовательной деятельности.</a:t>
            </a:r>
          </a:p>
          <a:p>
            <a:r>
              <a:rPr lang="ru-RU" dirty="0"/>
              <a:t>Для успешной реализации Программы должны быть обеспечены следующие психолого-педагогические условия: поддержка родителей в воспитании детей,  вовлечение семей в непосредственно образовательную деятельность, консультативная поддержка, обсуждение с родителями вопросов связанных с реализацией Программы.</a:t>
            </a:r>
          </a:p>
        </p:txBody>
      </p:sp>
    </p:spTree>
    <p:extLst>
      <p:ext uri="{BB962C8B-B14F-4D97-AF65-F5344CB8AC3E}">
        <p14:creationId xmlns:p14="http://schemas.microsoft.com/office/powerpoint/2010/main" val="1962519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FCE674-1C4E-BBE7-8FAE-FC92D65F4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Система взаимодействия с семьей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AB533A-105C-46D3-C0BC-1649EDE33F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rgbClr val="FF0000"/>
                </a:solidFill>
              </a:rPr>
              <a:t>Направления взаимодействия:</a:t>
            </a:r>
          </a:p>
          <a:p>
            <a:r>
              <a:rPr lang="ru-RU" dirty="0"/>
              <a:t>Изучение семьи, запросов, уровня психолого-педагогической компетентности, семейных ценностей..</a:t>
            </a:r>
          </a:p>
          <a:p>
            <a:r>
              <a:rPr lang="ru-RU" dirty="0"/>
              <a:t>Информирование родителей.</a:t>
            </a:r>
          </a:p>
          <a:p>
            <a:r>
              <a:rPr lang="ru-RU" dirty="0"/>
              <a:t>Консультирование родителей.</a:t>
            </a:r>
          </a:p>
          <a:p>
            <a:r>
              <a:rPr lang="ru-RU" dirty="0"/>
              <a:t>Просвещение и обучение родителей.</a:t>
            </a:r>
          </a:p>
          <a:p>
            <a:r>
              <a:rPr lang="ru-RU" dirty="0"/>
              <a:t>Совместная деятельность детского сада и семьи.</a:t>
            </a:r>
          </a:p>
        </p:txBody>
      </p:sp>
    </p:spTree>
    <p:extLst>
      <p:ext uri="{BB962C8B-B14F-4D97-AF65-F5344CB8AC3E}">
        <p14:creationId xmlns:p14="http://schemas.microsoft.com/office/powerpoint/2010/main" val="2582468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ACEE5A-6869-E0F8-1812-AF1DA5667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i="1" dirty="0">
                <a:solidFill>
                  <a:srgbClr val="FF0000"/>
                </a:solidFill>
              </a:rPr>
              <a:t>Формы взаимодействия дошкольного образования и семьи -</a:t>
            </a:r>
            <a:br>
              <a:rPr lang="ru-RU" sz="3100" i="1" dirty="0">
                <a:solidFill>
                  <a:srgbClr val="FF0000"/>
                </a:solidFill>
              </a:rPr>
            </a:br>
            <a:r>
              <a:rPr lang="ru-RU" sz="3100" i="1" dirty="0">
                <a:solidFill>
                  <a:srgbClr val="FF0000"/>
                </a:solidFill>
              </a:rPr>
              <a:t>информационно-аналитические формы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1BBDCE-8DAB-4241-1179-058A234A1B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Анкетирование </a:t>
            </a:r>
            <a:r>
              <a:rPr lang="ru-RU" dirty="0"/>
              <a:t> - один из распространенных методов диагностики, </a:t>
            </a:r>
            <a:r>
              <a:rPr lang="ru-RU" dirty="0" err="1"/>
              <a:t>которыйй</a:t>
            </a:r>
            <a:r>
              <a:rPr lang="ru-RU" dirty="0"/>
              <a:t> используется работниками ДОУ с целью изучения семьи, выяснения образовательных потребностей, установление контакта с ее членами, для согласований воспитательных воздействий на ребенка.</a:t>
            </a:r>
          </a:p>
          <a:p>
            <a:r>
              <a:rPr lang="ru-RU" dirty="0">
                <a:solidFill>
                  <a:srgbClr val="FF0000"/>
                </a:solidFill>
              </a:rPr>
              <a:t>Опрос </a:t>
            </a:r>
            <a:r>
              <a:rPr lang="ru-RU" dirty="0"/>
              <a:t>- 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метод сбора первичной информации, основанный на непосредственном (беседа, интервью) или опосредованном  (анкета) социально-психологическом взаимодействии исследователя и опрашиваемого. Источником информации в данном случае служит словесное и письменное суждение человека.</a:t>
            </a:r>
          </a:p>
          <a:p>
            <a:r>
              <a:rPr lang="ru-RU" dirty="0">
                <a:solidFill>
                  <a:srgbClr val="FF0000"/>
                </a:solidFill>
              </a:rPr>
              <a:t>Интервью и беседа </a:t>
            </a:r>
            <a:r>
              <a:rPr lang="ru-RU" dirty="0"/>
              <a:t>– характеризуется одним ведущим признаком: с их помощью исследователь получает ту информацию, которая заложена в словесных сообщениях опрашиваемых (респондентов).</a:t>
            </a:r>
          </a:p>
        </p:txBody>
      </p:sp>
    </p:spTree>
    <p:extLst>
      <p:ext uri="{BB962C8B-B14F-4D97-AF65-F5344CB8AC3E}">
        <p14:creationId xmlns:p14="http://schemas.microsoft.com/office/powerpoint/2010/main" val="2312321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D801F0-9C99-7CE0-260B-409C39051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Формы взаимодействия дошкольного образования и семьи-</a:t>
            </a:r>
            <a:br>
              <a:rPr lang="ru-RU" sz="3200" i="1" dirty="0">
                <a:solidFill>
                  <a:srgbClr val="FF0000"/>
                </a:solidFill>
              </a:rPr>
            </a:br>
            <a:r>
              <a:rPr lang="ru-RU" sz="3200" i="1" dirty="0">
                <a:solidFill>
                  <a:srgbClr val="FF0000"/>
                </a:solidFill>
              </a:rPr>
              <a:t> досуговые формы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6209B5-E7A2-9C02-8785-4BF4AE31B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Праздники, утренники ,мероприятия (концерты, соревнования) </a:t>
            </a:r>
            <a:r>
              <a:rPr lang="ru-RU" dirty="0"/>
              <a:t>– помогают создать эмоциональный комфорт в группы, сблизить участников образовательного процесса.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srgbClr val="FF0000"/>
                </a:solidFill>
              </a:rPr>
              <a:t> Выставки работ родителей и детей, семейные вернисажи </a:t>
            </a:r>
            <a:r>
              <a:rPr lang="ru-RU" dirty="0"/>
              <a:t>- демонстрируют результаты совместно деятельности родителе и детей.</a:t>
            </a:r>
          </a:p>
          <a:p>
            <a:r>
              <a:rPr lang="ru-RU" dirty="0">
                <a:solidFill>
                  <a:srgbClr val="FF0000"/>
                </a:solidFill>
              </a:rPr>
              <a:t>Совместные походы и экскурсии  </a:t>
            </a:r>
            <a:r>
              <a:rPr lang="ru-RU" dirty="0"/>
              <a:t>-  укрепляют детско-родительские отношения.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1524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DE1684-008C-8877-1478-324D48215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Формы взаимодействия дошкольного образования и семьи – </a:t>
            </a:r>
            <a:br>
              <a:rPr lang="ru-RU" sz="3200" i="1" dirty="0">
                <a:solidFill>
                  <a:srgbClr val="FF0000"/>
                </a:solidFill>
              </a:rPr>
            </a:br>
            <a:r>
              <a:rPr lang="ru-RU" sz="3200" i="1" dirty="0">
                <a:solidFill>
                  <a:srgbClr val="FF0000"/>
                </a:solidFill>
              </a:rPr>
              <a:t>письменные формы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ABD80F-D6DE-C354-4447-5EC1802CC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Еженедельные записки</a:t>
            </a:r>
            <a:r>
              <a:rPr lang="ru-RU" dirty="0"/>
              <a:t> - записки адресованные непосредственно родителям, сообщают семье о здоровье, настроении, поведении ребенка в детском саду, о его любимых занятиях и другую информацию.</a:t>
            </a:r>
          </a:p>
          <a:p>
            <a:r>
              <a:rPr lang="ru-RU" dirty="0">
                <a:solidFill>
                  <a:srgbClr val="FF0000"/>
                </a:solidFill>
              </a:rPr>
              <a:t>Неформальные записки </a:t>
            </a:r>
            <a:r>
              <a:rPr lang="ru-RU" dirty="0"/>
              <a:t>-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воспитатели могут посылать с ребенком короткие записки домой. Чтобы информировать семью о новом достижении ребенка или о только что освоенном навыке, поблагодарить семью за оказанную помощь; в них могут быть записи детской речи, интересные высказывания ребенка, выражение благодарности за оказанную помощь или содержание просьбы.</a:t>
            </a:r>
          </a:p>
          <a:p>
            <a:r>
              <a:rPr lang="ru-RU" dirty="0">
                <a:solidFill>
                  <a:srgbClr val="FF0000"/>
                </a:solidFill>
              </a:rPr>
              <a:t>Личные блокноты</a:t>
            </a:r>
            <a:r>
              <a:rPr lang="ru-RU" dirty="0"/>
              <a:t> - могут каждый день курсировать между детским садом и семьей, чтобы делиться информацией. Что происходит дома и в детском саду, семьи могут извещать воспитателей о новых семейных событиях, как дни рождения, новая работа, поездки, гости.</a:t>
            </a:r>
          </a:p>
          <a:p>
            <a:r>
              <a:rPr lang="ru-RU" dirty="0">
                <a:solidFill>
                  <a:srgbClr val="FF0000"/>
                </a:solidFill>
              </a:rPr>
              <a:t>Письменные отчеты </a:t>
            </a:r>
            <a:r>
              <a:rPr lang="ru-RU" dirty="0"/>
              <a:t>– эта форма может быть полезна при условии, если она не заменяет личных контактов.</a:t>
            </a:r>
          </a:p>
        </p:txBody>
      </p:sp>
    </p:spTree>
    <p:extLst>
      <p:ext uri="{BB962C8B-B14F-4D97-AF65-F5344CB8AC3E}">
        <p14:creationId xmlns:p14="http://schemas.microsoft.com/office/powerpoint/2010/main" val="3402948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AEDF3D-013A-A970-87D0-AC312A1C5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i="1" dirty="0">
                <a:solidFill>
                  <a:srgbClr val="FF0000"/>
                </a:solidFill>
              </a:rPr>
              <a:t>Формы взаимодействия дошкольного образования и семьи –</a:t>
            </a:r>
            <a:br>
              <a:rPr lang="ru-RU" sz="3600" i="1" dirty="0">
                <a:solidFill>
                  <a:srgbClr val="FF0000"/>
                </a:solidFill>
              </a:rPr>
            </a:br>
            <a:r>
              <a:rPr lang="ru-RU" sz="3600" i="1" dirty="0">
                <a:solidFill>
                  <a:srgbClr val="FF0000"/>
                </a:solidFill>
              </a:rPr>
              <a:t>наглядно-информационные формы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DA68C8-1BBD-E105-CF64-2FC7917F3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Информационно-ознакомительные</a:t>
            </a:r>
            <a:r>
              <a:rPr lang="ru-RU" dirty="0"/>
              <a:t> – направлены на ознакомление родителей с дошкольным учреждением, особенностями его работы, с педагогами, занимающимися воспитанием детей, через сат в интернете, «Летопись ДОУ», выставки детских работ, фотовыставки, рекламу в средствах массово информации, информационные проспекты, видеофильмы « Из жизни одной группы детского сада».</a:t>
            </a:r>
          </a:p>
          <a:p>
            <a:r>
              <a:rPr lang="ru-RU" dirty="0">
                <a:solidFill>
                  <a:srgbClr val="FF0000"/>
                </a:solidFill>
              </a:rPr>
              <a:t>Информационно – просветительские </a:t>
            </a:r>
            <a:r>
              <a:rPr lang="ru-RU" dirty="0"/>
              <a:t>– направлены на обогащение знаний родителей об особенностях развития и воспитания детей дошкольного возраста; их специфика заключается в том, что общение педагогов с родителями здесь не прямое, а опосредованное- через газеты, организацию тематических выставок; информационные стенды; записи видеофрагментов режимных моментов, фотографии, выставки детских работ, ширмы, папки –передвижки.</a:t>
            </a:r>
          </a:p>
        </p:txBody>
      </p:sp>
    </p:spTree>
    <p:extLst>
      <p:ext uri="{BB962C8B-B14F-4D97-AF65-F5344CB8AC3E}">
        <p14:creationId xmlns:p14="http://schemas.microsoft.com/office/powerpoint/2010/main" val="32375711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7698</TotalTime>
  <Words>1371</Words>
  <Application>Microsoft Office PowerPoint</Application>
  <PresentationFormat>Широкоэкранный</PresentationFormat>
  <Paragraphs>73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Century Gothic</vt:lpstr>
      <vt:lpstr>Garamond</vt:lpstr>
      <vt:lpstr>Савон</vt:lpstr>
      <vt:lpstr>« Мостик Понимания между родителями и доу»</vt:lpstr>
      <vt:lpstr>ФГОС ДО Требование Стандарта к работе с родителями.</vt:lpstr>
      <vt:lpstr> </vt:lpstr>
      <vt:lpstr>Структура образовательной программы дошкольного образования в части взаимодействия с родителями, законными представителями.</vt:lpstr>
      <vt:lpstr>Система взаимодействия с семьей</vt:lpstr>
      <vt:lpstr>Формы взаимодействия дошкольного образования и семьи - информационно-аналитические формы</vt:lpstr>
      <vt:lpstr>Формы взаимодействия дошкольного образования и семьи-  досуговые формы</vt:lpstr>
      <vt:lpstr>Формы взаимодействия дошкольного образования и семьи –  письменные формы</vt:lpstr>
      <vt:lpstr>Формы взаимодействия дошкольного образования и семьи – наглядно-информационные формы</vt:lpstr>
      <vt:lpstr>Формы взаимодествия дошкольного образования и семьи – познавательные формы</vt:lpstr>
      <vt:lpstr>Формы взаимодействия дошкольного образования и семьи –  познавательные формы</vt:lpstr>
      <vt:lpstr>Формы взаимодействия дошкольного образования и семьи –  познавательные формы</vt:lpstr>
      <vt:lpstr>Формы взаимодействия дошкольного образования и семьи – познавательные формы </vt:lpstr>
      <vt:lpstr>             Пояснение рабочих моментов</vt:lpstr>
      <vt:lpstr>В презентации использованы материалы сборника  « Путеводитель по ФГОС дошкольного образования в таблицах и схемах» под общей редакцией М.Е. Верховкиной, А.Н. Атаровой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Мостик Понимания между родителями и доу»</dc:title>
  <dc:creator>Анжела - пк</dc:creator>
  <cp:lastModifiedBy>user</cp:lastModifiedBy>
  <cp:revision>15</cp:revision>
  <dcterms:created xsi:type="dcterms:W3CDTF">2023-02-17T11:00:23Z</dcterms:created>
  <dcterms:modified xsi:type="dcterms:W3CDTF">2023-03-09T10:57:34Z</dcterms:modified>
</cp:coreProperties>
</file>