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4F16F5-3BDF-4432-8EE7-7AFBE69F4FC4}" v="62" dt="2021-12-06T10:06:34.3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12/6/2021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812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692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556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33001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266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2926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5597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6859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106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580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370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61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793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103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65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21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392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12/6/2021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1637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3%D0%B0%D0%BB%D0%BB%D0%BE,_%D0%A0%D0%BE%D0%B1%D0%B5%D1%80%D1%82" TargetMode="External"/><Relationship Id="rId3" Type="http://schemas.openxmlformats.org/officeDocument/2006/relationships/hyperlink" Target="https://ru.wikipedia.org/wiki/%D0%98%D0%BD%D1%81%D1%82%D0%B8%D1%82%D1%83%D1%82_%D0%9F%D0%B0%D1%81%D1%82%D0%B5%D1%80%D0%B0" TargetMode="External"/><Relationship Id="rId7" Type="http://schemas.openxmlformats.org/officeDocument/2006/relationships/hyperlink" Target="https://ru.wikipedia.org/wiki/%D0%A1%D0%BE%D0%B5%D0%B4%D0%B8%D0%BD%D1%91%D0%BD%D0%BD%D1%8B%D0%B5_%D0%A8%D1%82%D0%B0%D1%82%D1%8B_%D0%90%D0%BC%D0%B5%D1%80%D0%B8%D0%BA%D0%B8" TargetMode="External"/><Relationship Id="rId2" Type="http://schemas.openxmlformats.org/officeDocument/2006/relationships/hyperlink" Target="https://ru.wikipedia.org/wiki/1983_%D0%B3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D%D0%B0%D1%86%D0%B8%D0%BE%D0%BD%D0%B0%D0%BB%D1%8C%D0%BD%D1%8B%D0%B9_%D0%B8%D0%BD%D1%81%D1%82%D0%B8%D1%82%D1%83%D1%82_%D1%80%D0%B0%D0%BA%D0%B0_(%D0%A1%D0%A8%D0%90)" TargetMode="External"/><Relationship Id="rId11" Type="http://schemas.openxmlformats.org/officeDocument/2006/relationships/hyperlink" Target="https://ru.wikipedia.org/wiki/Science_(%D0%B6%D1%83%D1%80%D0%BD%D0%B0%D0%BB)" TargetMode="External"/><Relationship Id="rId5" Type="http://schemas.openxmlformats.org/officeDocument/2006/relationships/hyperlink" Target="https://ru.wikipedia.org/wiki/%D0%9C%D0%BE%D0%BD%D1%82%D0%B0%D0%BD%D1%8C%D0%B5,_%D0%9B%D1%8E%D0%BA" TargetMode="External"/><Relationship Id="rId10" Type="http://schemas.openxmlformats.org/officeDocument/2006/relationships/hyperlink" Target="https://ru.wikipedia.org/wiki/%D0%A0%D0%B5%D1%82%D1%80%D0%BE%D0%B2%D0%B8%D1%80%D1%83%D1%81%D1%8B" TargetMode="External"/><Relationship Id="rId4" Type="http://schemas.openxmlformats.org/officeDocument/2006/relationships/hyperlink" Target="https://ru.wikipedia.org/wiki/%D0%A4%D1%80%D0%B0%D0%BD%D1%86%D0%B8%D1%8F" TargetMode="External"/><Relationship Id="rId9" Type="http://schemas.openxmlformats.org/officeDocument/2006/relationships/hyperlink" Target="https://ru.wikipedia.org/wiki/%D0%9C%D0%B5%D0%B4%D0%B8%D1%86%D0%B8%D0%BD%D1%81%D0%BA%D0%B0%D1%8F_%D1%81%D0%B5%D0%BC%D0%B8%D0%BE%D1%82%D0%B8%D0%BA%D0%B0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2028606"/>
          </a:xfrm>
        </p:spPr>
        <p:txBody>
          <a:bodyPr/>
          <a:lstStyle/>
          <a:p>
            <a:r>
              <a:rPr lang="ru-RU" dirty="0"/>
              <a:t>ВИЧ и СПИД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29F721-75FE-46B9-87A7-260A3A604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BED997-899C-4BD8-B1AE-5110CA3617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>
                <a:ea typeface="+mj-lt"/>
                <a:cs typeface="+mj-lt"/>
              </a:rPr>
              <a:t>ВИЧ-инфекция - </a:t>
            </a:r>
            <a:r>
              <a:rPr lang="ru-RU" dirty="0" err="1">
                <a:ea typeface="+mj-lt"/>
                <a:cs typeface="+mj-lt"/>
              </a:rPr>
              <a:t>антропонозное</a:t>
            </a:r>
            <a:r>
              <a:rPr lang="ru-RU" dirty="0">
                <a:ea typeface="+mj-lt"/>
                <a:cs typeface="+mj-lt"/>
              </a:rPr>
              <a:t> заболевание, вызываемое вирусом иммунодефицита человека (ВИЧ), характеризующееся поражением иммунной, нервной и других систем, длительное время </a:t>
            </a:r>
            <a:r>
              <a:rPr lang="ru-RU" dirty="0" err="1">
                <a:ea typeface="+mj-lt"/>
                <a:cs typeface="+mj-lt"/>
              </a:rPr>
              <a:t>персистирующего</a:t>
            </a:r>
            <a:r>
              <a:rPr lang="ru-RU" dirty="0">
                <a:ea typeface="+mj-lt"/>
                <a:cs typeface="+mj-lt"/>
              </a:rPr>
              <a:t> в клетках нервной ткани, лимфоцитах, макрофагах с развитием в финале смертельного синдрома приобретенного иммунодефицита.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7308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D4ADF48-59A0-48B6-9B98-A975CD5F0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598191"/>
            <a:ext cx="8946541" cy="565020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>
                <a:ea typeface="+mj-lt"/>
                <a:cs typeface="+mj-lt"/>
              </a:rPr>
              <a:t>Вирус иммунодефицита человека независимо открыли в </a:t>
            </a:r>
            <a:r>
              <a:rPr lang="ru-RU" dirty="0">
                <a:ea typeface="+mj-lt"/>
                <a:cs typeface="+mj-lt"/>
                <a:hlinkClick r:id="rId2"/>
              </a:rPr>
              <a:t>1983 году</a:t>
            </a:r>
            <a:r>
              <a:rPr lang="ru-RU" dirty="0">
                <a:ea typeface="+mj-lt"/>
                <a:cs typeface="+mj-lt"/>
              </a:rPr>
              <a:t> в двух лабораториях: в </a:t>
            </a:r>
            <a:r>
              <a:rPr lang="ru-RU" dirty="0">
                <a:ea typeface="+mj-lt"/>
                <a:cs typeface="+mj-lt"/>
                <a:hlinkClick r:id="rId3"/>
              </a:rPr>
              <a:t>Институте Пастера</a:t>
            </a:r>
            <a:r>
              <a:rPr lang="ru-RU" dirty="0">
                <a:ea typeface="+mj-lt"/>
                <a:cs typeface="+mj-lt"/>
              </a:rPr>
              <a:t> во </a:t>
            </a:r>
            <a:r>
              <a:rPr lang="ru-RU" dirty="0">
                <a:ea typeface="+mj-lt"/>
                <a:cs typeface="+mj-lt"/>
                <a:hlinkClick r:id="rId4"/>
              </a:rPr>
              <a:t>Франции</a:t>
            </a:r>
            <a:r>
              <a:rPr lang="ru-RU" dirty="0">
                <a:ea typeface="+mj-lt"/>
                <a:cs typeface="+mj-lt"/>
              </a:rPr>
              <a:t> под руководством </a:t>
            </a:r>
            <a:r>
              <a:rPr lang="ru-RU" dirty="0">
                <a:ea typeface="+mj-lt"/>
                <a:cs typeface="+mj-lt"/>
                <a:hlinkClick r:id="rId5"/>
              </a:rPr>
              <a:t>Люка Монтанье</a:t>
            </a:r>
            <a:r>
              <a:rPr lang="ru-RU" dirty="0">
                <a:ea typeface="+mj-lt"/>
                <a:cs typeface="+mj-lt"/>
              </a:rPr>
              <a:t> и в </a:t>
            </a:r>
            <a:r>
              <a:rPr lang="ru-RU" dirty="0">
                <a:ea typeface="+mj-lt"/>
                <a:cs typeface="+mj-lt"/>
                <a:hlinkClick r:id="rId6"/>
              </a:rPr>
              <a:t>Национальном институте рака</a:t>
            </a:r>
            <a:r>
              <a:rPr lang="ru-RU" dirty="0">
                <a:ea typeface="+mj-lt"/>
                <a:cs typeface="+mj-lt"/>
              </a:rPr>
              <a:t> в </a:t>
            </a:r>
            <a:r>
              <a:rPr lang="ru-RU" dirty="0">
                <a:ea typeface="+mj-lt"/>
                <a:cs typeface="+mj-lt"/>
                <a:hlinkClick r:id="rId7"/>
              </a:rPr>
              <a:t>США</a:t>
            </a:r>
            <a:r>
              <a:rPr lang="ru-RU" dirty="0">
                <a:ea typeface="+mj-lt"/>
                <a:cs typeface="+mj-lt"/>
              </a:rPr>
              <a:t> под руководством </a:t>
            </a:r>
            <a:r>
              <a:rPr lang="ru-RU" dirty="0">
                <a:ea typeface="+mj-lt"/>
                <a:cs typeface="+mj-lt"/>
                <a:hlinkClick r:id="rId8"/>
              </a:rPr>
              <a:t>Роберта Галло</a:t>
            </a:r>
            <a:r>
              <a:rPr lang="ru-RU" dirty="0">
                <a:ea typeface="+mj-lt"/>
                <a:cs typeface="+mj-lt"/>
              </a:rPr>
              <a:t>. Результаты исследований, в которых из тканей пациентов с </a:t>
            </a:r>
            <a:r>
              <a:rPr lang="ru-RU" dirty="0">
                <a:ea typeface="+mj-lt"/>
                <a:cs typeface="+mj-lt"/>
                <a:hlinkClick r:id="rId9"/>
              </a:rPr>
              <a:t>симптомами</a:t>
            </a:r>
            <a:r>
              <a:rPr lang="ru-RU" dirty="0">
                <a:ea typeface="+mj-lt"/>
                <a:cs typeface="+mj-lt"/>
              </a:rPr>
              <a:t> СПИДа впервые удалось выделить новый </a:t>
            </a:r>
            <a:r>
              <a:rPr lang="ru-RU" dirty="0">
                <a:ea typeface="+mj-lt"/>
                <a:cs typeface="+mj-lt"/>
                <a:hlinkClick r:id="rId10"/>
              </a:rPr>
              <a:t>ретровирус</a:t>
            </a:r>
            <a:r>
              <a:rPr lang="ru-RU" dirty="0">
                <a:ea typeface="+mj-lt"/>
                <a:cs typeface="+mj-lt"/>
              </a:rPr>
              <a:t>, были опубликованы 20 мая 1983 года в журнале </a:t>
            </a:r>
            <a:r>
              <a:rPr lang="ru-RU" dirty="0">
                <a:ea typeface="+mj-lt"/>
                <a:cs typeface="+mj-lt"/>
                <a:hlinkClick r:id="rId11"/>
              </a:rPr>
              <a:t>Science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024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F0C8FC-7CCC-4D6C-A609-C349495C6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4597212"/>
          </a:xfrm>
        </p:spPr>
        <p:txBody>
          <a:bodyPr/>
          <a:lstStyle/>
          <a:p>
            <a:r>
              <a:rPr lang="ru-RU" sz="2400" dirty="0">
                <a:ea typeface="+mj-lt"/>
                <a:cs typeface="+mj-lt"/>
              </a:rPr>
              <a:t>Пути передачи инфекции:</a:t>
            </a:r>
            <a:endParaRPr lang="ru-RU" dirty="0"/>
          </a:p>
          <a:p>
            <a:r>
              <a:rPr lang="ru-RU" sz="2400" dirty="0">
                <a:ea typeface="+mj-lt"/>
                <a:cs typeface="+mj-lt"/>
              </a:rPr>
              <a:t>Естественные-половой (гетеро- и гомосексуальные контакты);</a:t>
            </a:r>
            <a:endParaRPr lang="ru-RU" dirty="0"/>
          </a:p>
          <a:p>
            <a:r>
              <a:rPr lang="ru-RU" sz="2400" dirty="0">
                <a:ea typeface="+mj-lt"/>
                <a:cs typeface="+mj-lt"/>
              </a:rPr>
              <a:t>вертикальный (от заражённой матери к ребёнку во время беременности, родов или кормления грудью).</a:t>
            </a:r>
            <a:endParaRPr lang="ru-RU" dirty="0"/>
          </a:p>
          <a:p>
            <a:r>
              <a:rPr lang="ru-RU" sz="2400" dirty="0">
                <a:ea typeface="+mj-lt"/>
                <a:cs typeface="+mj-lt"/>
              </a:rPr>
              <a:t>Искусственный — парентеральный (в случае различных воздействий, связанных с нарушением слизистых оболочек и кожных покровов, например, использование нестерильных инструментов при употреблении наркотических веществ, медицинских и немедицинских манипуляциях).</a:t>
            </a:r>
            <a:endParaRPr lang="ru-RU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34961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B985DD-A930-457A-B090-9008F5B19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Симптомы ВИЧ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48DCB5-3115-45C9-BEB4-BE3B1A02D2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ru-RU" dirty="0">
                <a:ea typeface="+mj-lt"/>
                <a:cs typeface="+mj-lt"/>
              </a:rPr>
              <a:t>ВИЧ-инфекция не имеет специфических симптомов. Все клинические проявления могут относиться как к другим инфекционным и неинфекционным заболеваниям, так и к проявлениям вторичных заболеваний, которые развиваются на фоне иммунодефицита. Однако можно выделить лишь основные </a:t>
            </a:r>
            <a:r>
              <a:rPr lang="ru-RU" i="1" dirty="0">
                <a:ea typeface="+mj-lt"/>
                <a:cs typeface="+mj-lt"/>
              </a:rPr>
              <a:t>симптомы острой ВИЧ-инфекции</a:t>
            </a:r>
            <a:r>
              <a:rPr lang="ru-RU" dirty="0">
                <a:ea typeface="+mj-lt"/>
                <a:cs typeface="+mj-lt"/>
              </a:rPr>
              <a:t>, которые проявляются в первые три недели – три месяца от момента инфицирования:</a:t>
            </a:r>
            <a:endParaRPr lang="ru-RU" dirty="0"/>
          </a:p>
          <a:p>
            <a:pPr>
              <a:buClr>
                <a:srgbClr val="8AD0D6"/>
              </a:buClr>
            </a:pPr>
            <a:r>
              <a:rPr lang="ru-RU" dirty="0">
                <a:ea typeface="+mj-lt"/>
                <a:cs typeface="+mj-lt"/>
              </a:rPr>
              <a:t>увеличение лимфатических узлов (чаще всего шейных и подмышечных);</a:t>
            </a:r>
            <a:endParaRPr lang="ru-RU" dirty="0"/>
          </a:p>
          <a:p>
            <a:pPr>
              <a:buClr>
                <a:srgbClr val="8AD0D6"/>
              </a:buClr>
            </a:pPr>
            <a:r>
              <a:rPr lang="ru-RU" dirty="0">
                <a:ea typeface="+mj-lt"/>
                <a:cs typeface="+mj-lt"/>
              </a:rPr>
              <a:t>лихорадка (температура при ВИЧ чаще субфебрильная — от 37,1°C до 38,0°C);</a:t>
            </a:r>
            <a:endParaRPr lang="ru-RU" dirty="0"/>
          </a:p>
          <a:p>
            <a:pPr>
              <a:buClr>
                <a:srgbClr val="8AD0D6"/>
              </a:buClr>
            </a:pPr>
            <a:r>
              <a:rPr lang="ru-RU" dirty="0">
                <a:ea typeface="+mj-lt"/>
                <a:cs typeface="+mj-lt"/>
              </a:rPr>
              <a:t>сыпь;</a:t>
            </a:r>
            <a:endParaRPr lang="ru-RU" dirty="0"/>
          </a:p>
          <a:p>
            <a:pPr algn="ctr">
              <a:buClr>
                <a:srgbClr val="8AD0D6"/>
              </a:buClr>
            </a:pPr>
            <a:endParaRPr lang="ru-RU"/>
          </a:p>
          <a:p>
            <a:pPr>
              <a:buClr>
                <a:srgbClr val="8AD0D6"/>
              </a:buClr>
            </a:pPr>
            <a:r>
              <a:rPr lang="ru-RU" dirty="0">
                <a:ea typeface="+mj-lt"/>
                <a:cs typeface="+mj-lt"/>
              </a:rPr>
              <a:t>воспаление нёбных миндалин и, как следствие, боли в горле;</a:t>
            </a:r>
            <a:endParaRPr lang="ru-RU" dirty="0"/>
          </a:p>
          <a:p>
            <a:pPr>
              <a:buClr>
                <a:srgbClr val="8AD0D6"/>
              </a:buClr>
            </a:pPr>
            <a:r>
              <a:rPr lang="ru-RU" dirty="0">
                <a:ea typeface="+mj-lt"/>
                <a:cs typeface="+mj-lt"/>
              </a:rPr>
              <a:t>слабость, бессонница;</a:t>
            </a:r>
            <a:endParaRPr lang="ru-RU" dirty="0"/>
          </a:p>
          <a:p>
            <a:pPr>
              <a:buClr>
                <a:srgbClr val="8AD0D6"/>
              </a:buClr>
            </a:pPr>
            <a:r>
              <a:rPr lang="ru-RU" dirty="0">
                <a:ea typeface="+mj-lt"/>
                <a:cs typeface="+mj-lt"/>
              </a:rPr>
              <a:t>головные боли.</a:t>
            </a:r>
            <a:endParaRPr lang="ru-RU" dirty="0"/>
          </a:p>
          <a:p>
            <a:pPr>
              <a:buClr>
                <a:srgbClr val="8AD0D6"/>
              </a:buClr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4653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117549-A086-476C-B239-8CB5D0CA1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a typeface="+mj-lt"/>
                <a:cs typeface="+mj-lt"/>
              </a:rPr>
              <a:t>Псевдомембранозный кандидоз</a:t>
            </a:r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EBDD800-F340-4A47-BE75-4828757C0C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44383" y="1996882"/>
            <a:ext cx="4386520" cy="4325859"/>
          </a:xfrm>
        </p:spPr>
      </p:pic>
    </p:spTree>
    <p:extLst>
      <p:ext uri="{BB962C8B-B14F-4D97-AF65-F5344CB8AC3E}">
        <p14:creationId xmlns:p14="http://schemas.microsoft.com/office/powerpoint/2010/main" val="1558838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3CE6F2-9E7E-4A8C-97C2-419A828D7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a typeface="+mj-lt"/>
                <a:cs typeface="+mj-lt"/>
              </a:rPr>
              <a:t>Саркома Капоши</a:t>
            </a:r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0DFC0C3-E72C-47FF-A6B2-F25F842DA2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01920" y="1913248"/>
            <a:ext cx="3355790" cy="4195762"/>
          </a:xfrm>
        </p:spPr>
      </p:pic>
      <p:pic>
        <p:nvPicPr>
          <p:cNvPr id="5" name="Рисунок 5" descr="Изображение выглядит как человек, одежда, рука&#10;&#10;Автоматически созданное описание">
            <a:extLst>
              <a:ext uri="{FF2B5EF4-FFF2-40B4-BE49-F238E27FC236}">
                <a16:creationId xmlns:a16="http://schemas.microsoft.com/office/drawing/2014/main" id="{7E55A2C6-345F-42CB-9372-CB73E2B74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889" y="2338268"/>
            <a:ext cx="5382320" cy="359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637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06E68D-68C3-4AFA-BA07-7A83E7871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1CA8F9-5E37-4E79-B517-39309B761F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1429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Ion</vt:lpstr>
      <vt:lpstr>ВИЧ и СПИД</vt:lpstr>
      <vt:lpstr>Презентация PowerPoint</vt:lpstr>
      <vt:lpstr>Презентация PowerPoint</vt:lpstr>
      <vt:lpstr>Пути передачи инфекции: Естественные-половой (гетеро- и гомосексуальные контакты); вертикальный (от заражённой матери к ребёнку во время беременности, родов или кормления грудью). Искусственный — парентеральный (в случае различных воздействий, связанных с нарушением слизистых оболочек и кожных покровов, например, использование нестерильных инструментов при употреблении наркотических веществ, медицинских и немедицинских манипуляциях). </vt:lpstr>
      <vt:lpstr>Симптомы ВИЧ</vt:lpstr>
      <vt:lpstr>Псевдомембранозный кандидоз</vt:lpstr>
      <vt:lpstr>Саркома Капоши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46</cp:revision>
  <dcterms:created xsi:type="dcterms:W3CDTF">2021-12-06T09:40:31Z</dcterms:created>
  <dcterms:modified xsi:type="dcterms:W3CDTF">2021-12-06T10:07:37Z</dcterms:modified>
</cp:coreProperties>
</file>