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 /><Relationship Id="rId2" Type="http://schemas.openxmlformats.org/package/2006/relationships/metadata/thumbnail" Target="docProps/thumbnail.jpeg" /><Relationship Id="rId1" Type="http://schemas.openxmlformats.org/officeDocument/2006/relationships/officeDocument" Target="ppt/presentation.xml" /><Relationship Id="rId4" Type="http://schemas.openxmlformats.org/officeDocument/2006/relationships/extended-properties" Target="docProps/app.xml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6" r:id="rId2"/>
    <p:sldId id="268" r:id="rId3"/>
    <p:sldId id="257" r:id="rId4"/>
    <p:sldId id="258" r:id="rId5"/>
    <p:sldId id="259" r:id="rId6"/>
    <p:sldId id="260" r:id="rId7"/>
    <p:sldId id="261" r:id="rId8"/>
    <p:sldId id="262" r:id="rId9"/>
    <p:sldId id="271" r:id="rId10"/>
    <p:sldId id="263" r:id="rId11"/>
    <p:sldId id="264" r:id="rId12"/>
    <p:sldId id="265" r:id="rId13"/>
    <p:sldId id="267" r:id="rId1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1" d="100"/>
          <a:sy n="101" d="100"/>
        </p:scale>
        <p:origin x="-126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 /><Relationship Id="rId13" Type="http://schemas.openxmlformats.org/officeDocument/2006/relationships/slide" Target="slides/slide12.xml" /><Relationship Id="rId18" Type="http://schemas.openxmlformats.org/officeDocument/2006/relationships/theme" Target="theme/theme1.xml" /><Relationship Id="rId3" Type="http://schemas.openxmlformats.org/officeDocument/2006/relationships/slide" Target="slides/slide2.xml" /><Relationship Id="rId7" Type="http://schemas.openxmlformats.org/officeDocument/2006/relationships/slide" Target="slides/slide6.xml" /><Relationship Id="rId12" Type="http://schemas.openxmlformats.org/officeDocument/2006/relationships/slide" Target="slides/slide11.xml" /><Relationship Id="rId17" Type="http://schemas.openxmlformats.org/officeDocument/2006/relationships/viewProps" Target="viewProps.xml" /><Relationship Id="rId2" Type="http://schemas.openxmlformats.org/officeDocument/2006/relationships/slide" Target="slides/slide1.xml" /><Relationship Id="rId16" Type="http://schemas.openxmlformats.org/officeDocument/2006/relationships/presProps" Target="presProps.xml" /><Relationship Id="rId1" Type="http://schemas.openxmlformats.org/officeDocument/2006/relationships/slideMaster" Target="slideMasters/slideMaster1.xml" /><Relationship Id="rId6" Type="http://schemas.openxmlformats.org/officeDocument/2006/relationships/slide" Target="slides/slide5.xml" /><Relationship Id="rId11" Type="http://schemas.openxmlformats.org/officeDocument/2006/relationships/slide" Target="slides/slide10.xml" /><Relationship Id="rId5" Type="http://schemas.openxmlformats.org/officeDocument/2006/relationships/slide" Target="slides/slide4.xml" /><Relationship Id="rId15" Type="http://schemas.openxmlformats.org/officeDocument/2006/relationships/notesMaster" Target="notesMasters/notesMaster1.xml" /><Relationship Id="rId10" Type="http://schemas.openxmlformats.org/officeDocument/2006/relationships/slide" Target="slides/slide9.xml" /><Relationship Id="rId19" Type="http://schemas.openxmlformats.org/officeDocument/2006/relationships/tableStyles" Target="tableStyles.xml" /><Relationship Id="rId4" Type="http://schemas.openxmlformats.org/officeDocument/2006/relationships/slide" Target="slides/slide3.xml" /><Relationship Id="rId9" Type="http://schemas.openxmlformats.org/officeDocument/2006/relationships/slide" Target="slides/slide8.xml" /><Relationship Id="rId14" Type="http://schemas.openxmlformats.org/officeDocument/2006/relationships/slide" Target="slides/slide13.xml" 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 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>
            <a:extLst>
              <a:ext uri="{FF2B5EF4-FFF2-40B4-BE49-F238E27FC236}">
                <a16:creationId xmlns:a16="http://schemas.microsoft.com/office/drawing/2014/main" id="{3DD84191-6EFE-5E33-78AF-C5D143BE38C3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05F63A52-82F1-999F-73EB-FFA4AEBAA4FA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250E17B6-0376-4854-B539-4C88CAE3712C}" type="datetimeFigureOut">
              <a:rPr lang="ru-RU"/>
              <a:pPr>
                <a:defRPr/>
              </a:pPr>
              <a:t>10.05.2023</a:t>
            </a:fld>
            <a:endParaRPr lang="ru-RU"/>
          </a:p>
        </p:txBody>
      </p:sp>
      <p:sp>
        <p:nvSpPr>
          <p:cNvPr id="4" name="Образ слайда 3">
            <a:extLst>
              <a:ext uri="{FF2B5EF4-FFF2-40B4-BE49-F238E27FC236}">
                <a16:creationId xmlns:a16="http://schemas.microsoft.com/office/drawing/2014/main" id="{958F3909-2BA8-8718-16CF-95EF1FB0F210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>
            <a:extLst>
              <a:ext uri="{FF2B5EF4-FFF2-40B4-BE49-F238E27FC236}">
                <a16:creationId xmlns:a16="http://schemas.microsoft.com/office/drawing/2014/main" id="{EA2226D1-A63B-A02C-44D3-2E095CC1C5F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/>
              <a:t>Образец текста</a:t>
            </a:r>
          </a:p>
          <a:p>
            <a:pPr lvl="1"/>
            <a:r>
              <a:rPr lang="ru-RU" noProof="0"/>
              <a:t>Второй уровень</a:t>
            </a:r>
          </a:p>
          <a:p>
            <a:pPr lvl="2"/>
            <a:r>
              <a:rPr lang="ru-RU" noProof="0"/>
              <a:t>Третий уровень</a:t>
            </a:r>
          </a:p>
          <a:p>
            <a:pPr lvl="3"/>
            <a:r>
              <a:rPr lang="ru-RU" noProof="0"/>
              <a:t>Четвертый уровень</a:t>
            </a:r>
          </a:p>
          <a:p>
            <a:pPr lvl="4"/>
            <a:r>
              <a:rPr lang="ru-RU" noProof="0"/>
              <a:t>Пятый уровень</a:t>
            </a:r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B7DD8CAC-0ED9-072E-5AA8-CD19A8BB4812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BD16E650-D4F3-3C41-DF60-FBDA2B644A5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anose="020F0502020204030204" pitchFamily="34" charset="0"/>
              </a:defRPr>
            </a:lvl1pPr>
          </a:lstStyle>
          <a:p>
            <a:fld id="{55F9FAF0-26B6-432E-9DA1-FBF47857BC2C}" type="slidenum">
              <a:rPr lang="ru-RU" altLang="en-US"/>
              <a:pPr/>
              <a:t>‹#›</a:t>
            </a:fld>
            <a:endParaRPr lang="ru-RU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 /><Relationship Id="rId1" Type="http://schemas.openxmlformats.org/officeDocument/2006/relationships/notesMaster" Target="../notesMasters/notesMaster1.xml" 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Образ слайда 1">
            <a:extLst>
              <a:ext uri="{FF2B5EF4-FFF2-40B4-BE49-F238E27FC236}">
                <a16:creationId xmlns:a16="http://schemas.microsoft.com/office/drawing/2014/main" id="{573595BB-2758-BAF8-C155-813F9B6E519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7650" name="Заметки 2">
            <a:extLst>
              <a:ext uri="{FF2B5EF4-FFF2-40B4-BE49-F238E27FC236}">
                <a16:creationId xmlns:a16="http://schemas.microsoft.com/office/drawing/2014/main" id="{CF51DAAC-2E6A-E08D-DA5D-DA773EC76509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altLang="en-US"/>
          </a:p>
        </p:txBody>
      </p:sp>
      <p:sp>
        <p:nvSpPr>
          <p:cNvPr id="27651" name="Номер слайда 3">
            <a:extLst>
              <a:ext uri="{FF2B5EF4-FFF2-40B4-BE49-F238E27FC236}">
                <a16:creationId xmlns:a16="http://schemas.microsoft.com/office/drawing/2014/main" id="{2A371777-C7BC-D3E7-45D4-51879CE6783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fld id="{32E275A5-EE9B-4160-87A1-AFAF5AE8A9D9}" type="slidenum">
              <a:rPr lang="ru-RU" altLang="en-US"/>
              <a:pPr/>
              <a:t>13</a:t>
            </a:fld>
            <a:endParaRPr lang="ru-RU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 /><Relationship Id="rId1" Type="http://schemas.openxmlformats.org/officeDocument/2006/relationships/slideMaster" Target="../slideMasters/slideMaster1.xml" 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A54E1CA-07BE-C560-990A-B2ED710633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705B25-B035-481D-A193-E9729785904F}" type="datetimeFigureOut">
              <a:rPr lang="ru-RU"/>
              <a:pPr>
                <a:defRPr/>
              </a:pPr>
              <a:t>10.05.2023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E380768B-34DB-15B7-A61B-FB70AA53F4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B45097A-777D-1019-1B1D-115B648EC8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74AE69D-0402-4F51-8066-2097FC0DA91A}" type="slidenum">
              <a:rPr lang="ru-RU" altLang="en-US"/>
              <a:pPr/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3025527660"/>
      </p:ext>
    </p:extLst>
  </p:cSld>
  <p:clrMapOvr>
    <a:masterClrMapping/>
  </p:clrMapOvr>
  <p:transition spd="med">
    <p:wheel spokes="3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4FDC069C-1F3F-A810-4CB8-71D40354AE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E1569A-2B30-4D09-8B0C-EAB8B1C942E2}" type="datetimeFigureOut">
              <a:rPr lang="ru-RU"/>
              <a:pPr>
                <a:defRPr/>
              </a:pPr>
              <a:t>10.05.2023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DAAC3F5-09FD-4A6B-3231-98D2127329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16EE9BC2-76F2-3E06-180A-C5A5CF1300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B2D30E7-4F94-4B8F-A6FF-AEA835200D59}" type="slidenum">
              <a:rPr lang="ru-RU" altLang="en-US"/>
              <a:pPr/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3355184024"/>
      </p:ext>
    </p:extLst>
  </p:cSld>
  <p:clrMapOvr>
    <a:masterClrMapping/>
  </p:clrMapOvr>
  <p:transition spd="med">
    <p:wheel spokes="3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2B6F724-82AF-0E34-E1BA-06BAC30642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BAD888-921F-4950-9C22-3C07007AD429}" type="datetimeFigureOut">
              <a:rPr lang="ru-RU"/>
              <a:pPr>
                <a:defRPr/>
              </a:pPr>
              <a:t>10.05.2023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68210AC3-8734-BE97-CBFC-4A5D0C6D69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9DC1AA6-6813-E9BF-106A-48064B9DC6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9C7B25-CBD2-4D80-BD8A-107E4BC09C94}" type="slidenum">
              <a:rPr lang="ru-RU" altLang="en-US"/>
              <a:pPr/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1901060993"/>
      </p:ext>
    </p:extLst>
  </p:cSld>
  <p:clrMapOvr>
    <a:masterClrMapping/>
  </p:clrMapOvr>
  <p:transition spd="med">
    <p:wheel spokes="3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20422E4B-BE64-E317-DDB5-A7E92A2ADB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BF53F9-78BE-45BB-82C6-8BD460726FF8}" type="datetimeFigureOut">
              <a:rPr lang="ru-RU"/>
              <a:pPr>
                <a:defRPr/>
              </a:pPr>
              <a:t>10.05.2023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FEB3568-1006-AE28-2100-07A8632D83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49207E6C-5EF8-896F-03BE-2457023E1B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90447A9-49DC-4FB0-B490-55E736696331}" type="slidenum">
              <a:rPr lang="ru-RU" altLang="en-US"/>
              <a:pPr/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3669948441"/>
      </p:ext>
    </p:extLst>
  </p:cSld>
  <p:clrMapOvr>
    <a:masterClrMapping/>
  </p:clrMapOvr>
  <p:transition spd="med">
    <p:wheel spokes="3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44EB2B0A-FE73-265C-A147-6A1A5C7CB5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E270FA-1F08-4460-9EB9-C9E8D50E69CD}" type="datetimeFigureOut">
              <a:rPr lang="ru-RU"/>
              <a:pPr>
                <a:defRPr/>
              </a:pPr>
              <a:t>10.05.2023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656E5F65-64F9-97A2-C6C2-1F44BE6C63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4CBF1192-CBF9-9131-146B-0270F4966F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CCAD3AB-32E5-404E-9D47-FAE0B5787758}" type="slidenum">
              <a:rPr lang="ru-RU" altLang="en-US"/>
              <a:pPr/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1759682097"/>
      </p:ext>
    </p:extLst>
  </p:cSld>
  <p:clrMapOvr>
    <a:masterClrMapping/>
  </p:clrMapOvr>
  <p:transition spd="med">
    <p:wheel spokes="3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3">
            <a:extLst>
              <a:ext uri="{FF2B5EF4-FFF2-40B4-BE49-F238E27FC236}">
                <a16:creationId xmlns:a16="http://schemas.microsoft.com/office/drawing/2014/main" id="{70B7BC0E-A655-3D4C-9984-38763898EC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D16BA9-CC82-4375-AC1E-2E62B3447545}" type="datetimeFigureOut">
              <a:rPr lang="ru-RU"/>
              <a:pPr>
                <a:defRPr/>
              </a:pPr>
              <a:t>10.05.2023</a:t>
            </a:fld>
            <a:endParaRPr lang="ru-RU"/>
          </a:p>
        </p:txBody>
      </p:sp>
      <p:sp>
        <p:nvSpPr>
          <p:cNvPr id="6" name="Нижний колонтитул 4">
            <a:extLst>
              <a:ext uri="{FF2B5EF4-FFF2-40B4-BE49-F238E27FC236}">
                <a16:creationId xmlns:a16="http://schemas.microsoft.com/office/drawing/2014/main" id="{E02D0462-5E63-6FA7-A46D-9A0C2D1ECE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>
            <a:extLst>
              <a:ext uri="{FF2B5EF4-FFF2-40B4-BE49-F238E27FC236}">
                <a16:creationId xmlns:a16="http://schemas.microsoft.com/office/drawing/2014/main" id="{376ACC71-5523-3E9F-5121-88091D166C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B4CD6AE-ADDD-444B-8330-740495F4E8A1}" type="slidenum">
              <a:rPr lang="ru-RU" altLang="en-US"/>
              <a:pPr/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2908534503"/>
      </p:ext>
    </p:extLst>
  </p:cSld>
  <p:clrMapOvr>
    <a:masterClrMapping/>
  </p:clrMapOvr>
  <p:transition spd="med">
    <p:wheel spokes="3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3">
            <a:extLst>
              <a:ext uri="{FF2B5EF4-FFF2-40B4-BE49-F238E27FC236}">
                <a16:creationId xmlns:a16="http://schemas.microsoft.com/office/drawing/2014/main" id="{810208CA-7A03-CB5D-457B-20C7342A7A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2D97FD-9579-42E4-88A4-30C88B98006F}" type="datetimeFigureOut">
              <a:rPr lang="ru-RU"/>
              <a:pPr>
                <a:defRPr/>
              </a:pPr>
              <a:t>10.05.2023</a:t>
            </a:fld>
            <a:endParaRPr lang="ru-RU"/>
          </a:p>
        </p:txBody>
      </p:sp>
      <p:sp>
        <p:nvSpPr>
          <p:cNvPr id="8" name="Нижний колонтитул 4">
            <a:extLst>
              <a:ext uri="{FF2B5EF4-FFF2-40B4-BE49-F238E27FC236}">
                <a16:creationId xmlns:a16="http://schemas.microsoft.com/office/drawing/2014/main" id="{6F53E8DA-4FCD-202B-2865-823CEFFE9A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>
            <a:extLst>
              <a:ext uri="{FF2B5EF4-FFF2-40B4-BE49-F238E27FC236}">
                <a16:creationId xmlns:a16="http://schemas.microsoft.com/office/drawing/2014/main" id="{9A9635CA-AF77-2687-5010-13D8C90D76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C585B43-6E13-411D-91F5-13A036F9AA30}" type="slidenum">
              <a:rPr lang="ru-RU" altLang="en-US"/>
              <a:pPr/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311620793"/>
      </p:ext>
    </p:extLst>
  </p:cSld>
  <p:clrMapOvr>
    <a:masterClrMapping/>
  </p:clrMapOvr>
  <p:transition spd="med">
    <p:wheel spokes="3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3">
            <a:extLst>
              <a:ext uri="{FF2B5EF4-FFF2-40B4-BE49-F238E27FC236}">
                <a16:creationId xmlns:a16="http://schemas.microsoft.com/office/drawing/2014/main" id="{17F9B900-DA6B-B356-6835-0E21DD97B9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EF6562-FE82-4359-87B9-F05315E4E659}" type="datetimeFigureOut">
              <a:rPr lang="ru-RU"/>
              <a:pPr>
                <a:defRPr/>
              </a:pPr>
              <a:t>10.05.2023</a:t>
            </a:fld>
            <a:endParaRPr lang="ru-RU"/>
          </a:p>
        </p:txBody>
      </p:sp>
      <p:sp>
        <p:nvSpPr>
          <p:cNvPr id="4" name="Нижний колонтитул 4">
            <a:extLst>
              <a:ext uri="{FF2B5EF4-FFF2-40B4-BE49-F238E27FC236}">
                <a16:creationId xmlns:a16="http://schemas.microsoft.com/office/drawing/2014/main" id="{56279FEF-AEB6-8138-770A-CAC709FDB5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>
            <a:extLst>
              <a:ext uri="{FF2B5EF4-FFF2-40B4-BE49-F238E27FC236}">
                <a16:creationId xmlns:a16="http://schemas.microsoft.com/office/drawing/2014/main" id="{943493CE-EAD2-6A97-6764-578861EC0C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65B8FC2-43A2-4DE9-923F-95C089395326}" type="slidenum">
              <a:rPr lang="ru-RU" altLang="en-US"/>
              <a:pPr/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3756540669"/>
      </p:ext>
    </p:extLst>
  </p:cSld>
  <p:clrMapOvr>
    <a:masterClrMapping/>
  </p:clrMapOvr>
  <p:transition spd="med">
    <p:wheel spokes="3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>
            <a:extLst>
              <a:ext uri="{FF2B5EF4-FFF2-40B4-BE49-F238E27FC236}">
                <a16:creationId xmlns:a16="http://schemas.microsoft.com/office/drawing/2014/main" id="{89BF20C6-B319-B641-4046-D84415C27D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562DAC-3D75-4300-B58D-6959D65FAB30}" type="datetimeFigureOut">
              <a:rPr lang="ru-RU"/>
              <a:pPr>
                <a:defRPr/>
              </a:pPr>
              <a:t>10.05.2023</a:t>
            </a:fld>
            <a:endParaRPr lang="ru-RU"/>
          </a:p>
        </p:txBody>
      </p:sp>
      <p:sp>
        <p:nvSpPr>
          <p:cNvPr id="3" name="Нижний колонтитул 4">
            <a:extLst>
              <a:ext uri="{FF2B5EF4-FFF2-40B4-BE49-F238E27FC236}">
                <a16:creationId xmlns:a16="http://schemas.microsoft.com/office/drawing/2014/main" id="{86D31B7A-6DEF-B55A-0553-BAE474EBD5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>
            <a:extLst>
              <a:ext uri="{FF2B5EF4-FFF2-40B4-BE49-F238E27FC236}">
                <a16:creationId xmlns:a16="http://schemas.microsoft.com/office/drawing/2014/main" id="{5D0DA26E-85C5-F310-C719-99AE7AABC6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DA3F13E-2497-429C-B4EC-7D1426D4BD29}" type="slidenum">
              <a:rPr lang="ru-RU" altLang="en-US"/>
              <a:pPr/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3617157186"/>
      </p:ext>
    </p:extLst>
  </p:cSld>
  <p:clrMapOvr>
    <a:masterClrMapping/>
  </p:clrMapOvr>
  <p:transition spd="med">
    <p:wheel spokes="3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>
            <a:extLst>
              <a:ext uri="{FF2B5EF4-FFF2-40B4-BE49-F238E27FC236}">
                <a16:creationId xmlns:a16="http://schemas.microsoft.com/office/drawing/2014/main" id="{47F8081A-775B-7A8C-A6DC-355BA8B45C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0FA0CC-53F1-481B-BE6E-993332E69A7C}" type="datetimeFigureOut">
              <a:rPr lang="ru-RU"/>
              <a:pPr>
                <a:defRPr/>
              </a:pPr>
              <a:t>10.05.2023</a:t>
            </a:fld>
            <a:endParaRPr lang="ru-RU"/>
          </a:p>
        </p:txBody>
      </p:sp>
      <p:sp>
        <p:nvSpPr>
          <p:cNvPr id="6" name="Нижний колонтитул 4">
            <a:extLst>
              <a:ext uri="{FF2B5EF4-FFF2-40B4-BE49-F238E27FC236}">
                <a16:creationId xmlns:a16="http://schemas.microsoft.com/office/drawing/2014/main" id="{54EEF78E-F901-E6F7-1E8C-26D2C6A290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>
            <a:extLst>
              <a:ext uri="{FF2B5EF4-FFF2-40B4-BE49-F238E27FC236}">
                <a16:creationId xmlns:a16="http://schemas.microsoft.com/office/drawing/2014/main" id="{FD552B12-316D-3051-F2E4-EE8727D12F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636A983-FC98-4378-A08E-770DA41129BF}" type="slidenum">
              <a:rPr lang="ru-RU" altLang="en-US"/>
              <a:pPr/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295818022"/>
      </p:ext>
    </p:extLst>
  </p:cSld>
  <p:clrMapOvr>
    <a:masterClrMapping/>
  </p:clrMapOvr>
  <p:transition spd="med">
    <p:wheel spokes="3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>
            <a:extLst>
              <a:ext uri="{FF2B5EF4-FFF2-40B4-BE49-F238E27FC236}">
                <a16:creationId xmlns:a16="http://schemas.microsoft.com/office/drawing/2014/main" id="{983CEEA2-5777-2562-5A92-0264F0FB79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254CF3-7078-4365-9E8F-3C4E0D7F733C}" type="datetimeFigureOut">
              <a:rPr lang="ru-RU"/>
              <a:pPr>
                <a:defRPr/>
              </a:pPr>
              <a:t>10.05.2023</a:t>
            </a:fld>
            <a:endParaRPr lang="ru-RU"/>
          </a:p>
        </p:txBody>
      </p:sp>
      <p:sp>
        <p:nvSpPr>
          <p:cNvPr id="6" name="Нижний колонтитул 4">
            <a:extLst>
              <a:ext uri="{FF2B5EF4-FFF2-40B4-BE49-F238E27FC236}">
                <a16:creationId xmlns:a16="http://schemas.microsoft.com/office/drawing/2014/main" id="{0DA94871-15B7-C904-39A4-D72259BDF6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>
            <a:extLst>
              <a:ext uri="{FF2B5EF4-FFF2-40B4-BE49-F238E27FC236}">
                <a16:creationId xmlns:a16="http://schemas.microsoft.com/office/drawing/2014/main" id="{8ACF3C7A-706E-436D-D9A4-BC8505BFD7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ED6BF3-3EF9-4F7A-9492-44240B748E7B}" type="slidenum">
              <a:rPr lang="ru-RU" altLang="en-US"/>
              <a:pPr/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1959057797"/>
      </p:ext>
    </p:extLst>
  </p:cSld>
  <p:clrMapOvr>
    <a:masterClrMapping/>
  </p:clrMapOvr>
  <p:transition spd="med">
    <p:wheel spokes="3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 /><Relationship Id="rId13" Type="http://schemas.openxmlformats.org/officeDocument/2006/relationships/image" Target="../media/image1.jpeg" /><Relationship Id="rId3" Type="http://schemas.openxmlformats.org/officeDocument/2006/relationships/slideLayout" Target="../slideLayouts/slideLayout3.xml" /><Relationship Id="rId7" Type="http://schemas.openxmlformats.org/officeDocument/2006/relationships/slideLayout" Target="../slideLayouts/slideLayout7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1" Type="http://schemas.openxmlformats.org/officeDocument/2006/relationships/slideLayout" Target="../slideLayouts/slideLayout1.xml" /><Relationship Id="rId6" Type="http://schemas.openxmlformats.org/officeDocument/2006/relationships/slideLayout" Target="../slideLayouts/slideLayout6.xml" /><Relationship Id="rId11" Type="http://schemas.openxmlformats.org/officeDocument/2006/relationships/slideLayout" Target="../slideLayouts/slideLayout11.xml" /><Relationship Id="rId5" Type="http://schemas.openxmlformats.org/officeDocument/2006/relationships/slideLayout" Target="../slideLayouts/slideLayout5.xml" /><Relationship Id="rId10" Type="http://schemas.openxmlformats.org/officeDocument/2006/relationships/slideLayout" Target="../slideLayouts/slideLayout10.xml" /><Relationship Id="rId4" Type="http://schemas.openxmlformats.org/officeDocument/2006/relationships/slideLayout" Target="../slideLayouts/slideLayout4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>
            <a:extLst>
              <a:ext uri="{FF2B5EF4-FFF2-40B4-BE49-F238E27FC236}">
                <a16:creationId xmlns:a16="http://schemas.microsoft.com/office/drawing/2014/main" id="{7091A14F-6589-9AA3-6FCB-A4E6E9CCC02E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en-US"/>
              <a:t>Образец заголовка</a:t>
            </a:r>
          </a:p>
        </p:txBody>
      </p:sp>
      <p:sp>
        <p:nvSpPr>
          <p:cNvPr id="1027" name="Текст 2">
            <a:extLst>
              <a:ext uri="{FF2B5EF4-FFF2-40B4-BE49-F238E27FC236}">
                <a16:creationId xmlns:a16="http://schemas.microsoft.com/office/drawing/2014/main" id="{21723F28-7667-E541-459E-1A012548DB46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en-US"/>
              <a:t>Образец текста</a:t>
            </a:r>
          </a:p>
          <a:p>
            <a:pPr lvl="1"/>
            <a:r>
              <a:rPr lang="ru-RU" altLang="en-US"/>
              <a:t>Второй уровень</a:t>
            </a:r>
          </a:p>
          <a:p>
            <a:pPr lvl="2"/>
            <a:r>
              <a:rPr lang="ru-RU" altLang="en-US"/>
              <a:t>Третий уровень</a:t>
            </a:r>
          </a:p>
          <a:p>
            <a:pPr lvl="3"/>
            <a:r>
              <a:rPr lang="ru-RU" altLang="en-US"/>
              <a:t>Четвертый уровень</a:t>
            </a:r>
          </a:p>
          <a:p>
            <a:pPr lvl="4"/>
            <a:r>
              <a:rPr lang="ru-RU" altLang="en-US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4E56028E-B5C0-90C8-26A0-F0BD04B0434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5BE079C-84AA-47B9-BEED-9683F2375DAE}" type="datetimeFigureOut">
              <a:rPr lang="ru-RU"/>
              <a:pPr>
                <a:defRPr/>
              </a:pPr>
              <a:t>10.05.2023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E19313B-C1CB-DCC5-26A6-6010FEC305F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D62F915-659D-5BE9-AED5-1185545F3B0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fld id="{213CE480-9966-4845-A54D-86F99C20C235}" type="slidenum">
              <a:rPr lang="ru-RU" altLang="en-US"/>
              <a:pPr/>
              <a:t>‹#›</a:t>
            </a:fld>
            <a:endParaRPr lang="ru-RU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>
    <p:wheel spokes="3"/>
  </p:transition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 /><Relationship Id="rId2" Type="http://schemas.openxmlformats.org/officeDocument/2006/relationships/image" Target="../media/image18.jpeg" /><Relationship Id="rId1" Type="http://schemas.openxmlformats.org/officeDocument/2006/relationships/slideLayout" Target="../slideLayouts/slideLayout7.xml" 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 /><Relationship Id="rId2" Type="http://schemas.openxmlformats.org/officeDocument/2006/relationships/image" Target="../media/image20.jpeg" /><Relationship Id="rId1" Type="http://schemas.openxmlformats.org/officeDocument/2006/relationships/slideLayout" Target="../slideLayouts/slideLayout7.xml" 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 /><Relationship Id="rId2" Type="http://schemas.openxmlformats.org/officeDocument/2006/relationships/image" Target="../media/image22.jpeg" /><Relationship Id="rId1" Type="http://schemas.openxmlformats.org/officeDocument/2006/relationships/slideLayout" Target="../slideLayouts/slideLayout7.xml" /><Relationship Id="rId4" Type="http://schemas.openxmlformats.org/officeDocument/2006/relationships/image" Target="../media/image24.png" 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 /><Relationship Id="rId2" Type="http://schemas.openxmlformats.org/officeDocument/2006/relationships/notesSlide" Target="../notesSlides/notesSlide1.xml" /><Relationship Id="rId1" Type="http://schemas.openxmlformats.org/officeDocument/2006/relationships/slideLayout" Target="../slideLayouts/slideLayout7.xml" /><Relationship Id="rId6" Type="http://schemas.openxmlformats.org/officeDocument/2006/relationships/image" Target="../media/image28.png" /><Relationship Id="rId5" Type="http://schemas.openxmlformats.org/officeDocument/2006/relationships/image" Target="../media/image27.jpeg" /><Relationship Id="rId4" Type="http://schemas.openxmlformats.org/officeDocument/2006/relationships/image" Target="../media/image26.png" 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 /><Relationship Id="rId1" Type="http://schemas.openxmlformats.org/officeDocument/2006/relationships/slideLayout" Target="../slideLayouts/slideLayout2.xml" 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 /><Relationship Id="rId1" Type="http://schemas.openxmlformats.org/officeDocument/2006/relationships/slideLayout" Target="../slideLayouts/slideLayout7.xml" 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 /><Relationship Id="rId1" Type="http://schemas.openxmlformats.org/officeDocument/2006/relationships/slideLayout" Target="../slideLayouts/slideLayout7.xml" 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 /><Relationship Id="rId2" Type="http://schemas.openxmlformats.org/officeDocument/2006/relationships/image" Target="../media/image6.jpeg" /><Relationship Id="rId1" Type="http://schemas.openxmlformats.org/officeDocument/2006/relationships/slideLayout" Target="../slideLayouts/slideLayout7.xml" /><Relationship Id="rId4" Type="http://schemas.openxmlformats.org/officeDocument/2006/relationships/image" Target="../media/image8.png" 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 /><Relationship Id="rId2" Type="http://schemas.openxmlformats.org/officeDocument/2006/relationships/image" Target="../media/image9.jpeg" /><Relationship Id="rId1" Type="http://schemas.openxmlformats.org/officeDocument/2006/relationships/slideLayout" Target="../slideLayouts/slideLayout7.xml" /><Relationship Id="rId4" Type="http://schemas.openxmlformats.org/officeDocument/2006/relationships/image" Target="../media/image11.png" 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 /><Relationship Id="rId1" Type="http://schemas.openxmlformats.org/officeDocument/2006/relationships/slideLayout" Target="../slideLayouts/slideLayout7.xml" 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 /><Relationship Id="rId2" Type="http://schemas.openxmlformats.org/officeDocument/2006/relationships/image" Target="../media/image13.jpeg" /><Relationship Id="rId1" Type="http://schemas.openxmlformats.org/officeDocument/2006/relationships/slideLayout" Target="../slideLayouts/slideLayout7.xml" 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 /><Relationship Id="rId2" Type="http://schemas.openxmlformats.org/officeDocument/2006/relationships/image" Target="../media/image15.jpeg" /><Relationship Id="rId1" Type="http://schemas.openxmlformats.org/officeDocument/2006/relationships/slideLayout" Target="../slideLayouts/slideLayout7.xml" /><Relationship Id="rId4" Type="http://schemas.openxmlformats.org/officeDocument/2006/relationships/image" Target="../media/image17.jpeg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F5FC9D3-2BCB-6E50-5E8C-C59DC6B51A3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71500" y="285750"/>
            <a:ext cx="7772400" cy="1470025"/>
          </a:xfrm>
        </p:spPr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5400" b="1" dirty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ДЕНЬ ПОДСНЕЖНИКА</a:t>
            </a:r>
          </a:p>
        </p:txBody>
      </p:sp>
    </p:spTree>
  </p:cSld>
  <p:clrMapOvr>
    <a:masterClrMapping/>
  </p:clrMapOvr>
  <p:transition spd="med">
    <p:wheel spokes="3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нутый угол 5">
            <a:extLst>
              <a:ext uri="{FF2B5EF4-FFF2-40B4-BE49-F238E27FC236}">
                <a16:creationId xmlns:a16="http://schemas.microsoft.com/office/drawing/2014/main" id="{8578C97F-CE90-0996-E4E2-B7731E2D4E54}"/>
              </a:ext>
            </a:extLst>
          </p:cNvPr>
          <p:cNvSpPr/>
          <p:nvPr/>
        </p:nvSpPr>
        <p:spPr>
          <a:xfrm>
            <a:off x="571472" y="214290"/>
            <a:ext cx="8072494" cy="2000264"/>
          </a:xfrm>
          <a:prstGeom prst="foldedCorner">
            <a:avLst/>
          </a:prstGeom>
          <a:gradFill flip="none" rotWithShape="1">
            <a:gsLst>
              <a:gs pos="0">
                <a:srgbClr val="00B050">
                  <a:tint val="66000"/>
                  <a:satMod val="160000"/>
                </a:srgbClr>
              </a:gs>
              <a:gs pos="50000">
                <a:srgbClr val="00B050">
                  <a:tint val="44500"/>
                  <a:satMod val="160000"/>
                </a:srgbClr>
              </a:gs>
              <a:gs pos="100000">
                <a:srgbClr val="00B05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3556" name="TextBox 1">
            <a:extLst>
              <a:ext uri="{FF2B5EF4-FFF2-40B4-BE49-F238E27FC236}">
                <a16:creationId xmlns:a16="http://schemas.microsoft.com/office/drawing/2014/main" id="{059991DC-0DC9-C979-605B-5021164DC70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85813" y="285750"/>
            <a:ext cx="7786687" cy="1938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just"/>
            <a:r>
              <a:rPr lang="ru-RU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Этот красивый и нежный цветок вырастает из маленькой луковицы. В этой луковице собраны накопленные за лето и осень питательные вещества.</a:t>
            </a:r>
          </a:p>
          <a:p>
            <a:pPr algn="just"/>
            <a:r>
              <a:rPr lang="ru-RU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Растения, которые растут из луковиц, называют «луковичные растения». Родственники подснежника, тоже луковичные растения, как нарцисс, тюльпан, гиацинт</a:t>
            </a:r>
          </a:p>
        </p:txBody>
      </p:sp>
      <p:pic>
        <p:nvPicPr>
          <p:cNvPr id="23557" name="Picture 9" descr="C:\Users\Admin\Desktop\1.jpg">
            <a:extLst>
              <a:ext uri="{FF2B5EF4-FFF2-40B4-BE49-F238E27FC236}">
                <a16:creationId xmlns:a16="http://schemas.microsoft.com/office/drawing/2014/main" id="{46D2B71F-F448-CCEB-B489-A4793EC1179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250" y="2755900"/>
            <a:ext cx="2714625" cy="410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58" name="Picture 2" descr="http://bvi.rusf.ru/sista/illus/47388.jpg">
            <a:extLst>
              <a:ext uri="{FF2B5EF4-FFF2-40B4-BE49-F238E27FC236}">
                <a16:creationId xmlns:a16="http://schemas.microsoft.com/office/drawing/2014/main" id="{75276BA5-A978-DAB6-C02E-9CC43DC485E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2063" y="2643188"/>
            <a:ext cx="2981325" cy="404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wheel spokes="3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нутый угол 5">
            <a:extLst>
              <a:ext uri="{FF2B5EF4-FFF2-40B4-BE49-F238E27FC236}">
                <a16:creationId xmlns:a16="http://schemas.microsoft.com/office/drawing/2014/main" id="{04904A1C-84C0-CCC2-7B90-26378569B520}"/>
              </a:ext>
            </a:extLst>
          </p:cNvPr>
          <p:cNvSpPr/>
          <p:nvPr/>
        </p:nvSpPr>
        <p:spPr>
          <a:xfrm>
            <a:off x="142875" y="142875"/>
            <a:ext cx="8786813" cy="3071813"/>
          </a:xfrm>
          <a:prstGeom prst="foldedCorner">
            <a:avLst/>
          </a:prstGeom>
          <a:gradFill flip="none" rotWithShape="1">
            <a:gsLst>
              <a:gs pos="0">
                <a:srgbClr val="00B050">
                  <a:tint val="66000"/>
                  <a:satMod val="160000"/>
                </a:srgbClr>
              </a:gs>
              <a:gs pos="50000">
                <a:srgbClr val="00B050">
                  <a:tint val="44500"/>
                  <a:satMod val="160000"/>
                </a:srgbClr>
              </a:gs>
              <a:gs pos="100000">
                <a:srgbClr val="00B050">
                  <a:tint val="23500"/>
                  <a:satMod val="160000"/>
                </a:srgbClr>
              </a:gs>
            </a:gsLst>
            <a:lin ang="8100000" scaled="1"/>
            <a:tileRect/>
          </a:gra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4578" name="TextBox 1">
            <a:extLst>
              <a:ext uri="{FF2B5EF4-FFF2-40B4-BE49-F238E27FC236}">
                <a16:creationId xmlns:a16="http://schemas.microsoft.com/office/drawing/2014/main" id="{1EFC3CAE-2B1A-8466-2984-CFD6C047366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4313" y="142875"/>
            <a:ext cx="8715375" cy="3478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just"/>
            <a:r>
              <a:rPr lang="ru-RU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После отцветания созревают плоды — зеленовато-желтая коробочка с черными семенами с сочным присемянником. Муравьи ради лакомых присемянников растаскивают семена по подземным ходам, способствуя  размножению подснежников.</a:t>
            </a:r>
          </a:p>
          <a:p>
            <a:pPr algn="just"/>
            <a:r>
              <a:rPr lang="ru-RU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Наземная часть подснежника  отмирает после созревания семян, а луковицы зимуют до следующего года. С осенними дождями с донца луковицы, где накоплены питательные вещества, отрастают новые корни. Вместе с ними медленно подрастают листья и цветы, почти достигающие поверхности земли. В таком виде растение и зимует, чтобы с первыми лучами весеннего солнца появиться из-под снега на поверхность.</a:t>
            </a:r>
          </a:p>
          <a:p>
            <a:pPr algn="just"/>
            <a:br>
              <a:rPr lang="ru-RU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altLang="en-US" sz="20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4579" name="Picture 2" descr="C:\Users\Admin\Desktop\galanthus_woronowi.jpg">
            <a:extLst>
              <a:ext uri="{FF2B5EF4-FFF2-40B4-BE49-F238E27FC236}">
                <a16:creationId xmlns:a16="http://schemas.microsoft.com/office/drawing/2014/main" id="{628E5612-F77E-347F-E5A5-4C8B4B9BD64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625" y="3071813"/>
            <a:ext cx="2800350" cy="3786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580" name="AutoShape 2" descr="http://goldenmusicals.ru/photos/kartinki-shema-rosta-rasteniy-dlya-detey-doshkolnikov-62250-large.jpg">
            <a:extLst>
              <a:ext uri="{FF2B5EF4-FFF2-40B4-BE49-F238E27FC236}">
                <a16:creationId xmlns:a16="http://schemas.microsoft.com/office/drawing/2014/main" id="{10E05CDC-8AA1-71A5-D63A-9E64071D0FB4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endParaRPr lang="en-US" altLang="en-US"/>
          </a:p>
        </p:txBody>
      </p:sp>
      <p:pic>
        <p:nvPicPr>
          <p:cNvPr id="24581" name="Picture 3" descr="C:\Users\Наташа\Desktop\kartinki-shema-rosta-rasteniy-dlya-detey-doshkolnikov-62250-large.jpg">
            <a:extLst>
              <a:ext uri="{FF2B5EF4-FFF2-40B4-BE49-F238E27FC236}">
                <a16:creationId xmlns:a16="http://schemas.microsoft.com/office/drawing/2014/main" id="{E5808DC7-AF54-3874-C9B7-3670323E82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9000" y="3357563"/>
            <a:ext cx="5514975" cy="3286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wheel spokes="3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601" name="Группа 5">
            <a:extLst>
              <a:ext uri="{FF2B5EF4-FFF2-40B4-BE49-F238E27FC236}">
                <a16:creationId xmlns:a16="http://schemas.microsoft.com/office/drawing/2014/main" id="{5D79E23B-3A29-AD4F-4963-11E61992DF73}"/>
              </a:ext>
            </a:extLst>
          </p:cNvPr>
          <p:cNvGrpSpPr>
            <a:grpSpLocks/>
          </p:cNvGrpSpPr>
          <p:nvPr/>
        </p:nvGrpSpPr>
        <p:grpSpPr bwMode="auto">
          <a:xfrm>
            <a:off x="285750" y="428625"/>
            <a:ext cx="4000500" cy="3929063"/>
            <a:chOff x="285720" y="428604"/>
            <a:chExt cx="4000528" cy="3929090"/>
          </a:xfrm>
        </p:grpSpPr>
        <p:sp>
          <p:nvSpPr>
            <p:cNvPr id="3" name="Блок-схема: документ 2">
              <a:extLst>
                <a:ext uri="{FF2B5EF4-FFF2-40B4-BE49-F238E27FC236}">
                  <a16:creationId xmlns:a16="http://schemas.microsoft.com/office/drawing/2014/main" id="{949A93E9-E192-8523-CA4B-D80ACC28B27A}"/>
                </a:ext>
              </a:extLst>
            </p:cNvPr>
            <p:cNvSpPr/>
            <p:nvPr/>
          </p:nvSpPr>
          <p:spPr>
            <a:xfrm>
              <a:off x="285720" y="428604"/>
              <a:ext cx="3929090" cy="3929090"/>
            </a:xfrm>
            <a:prstGeom prst="flowChartDocument">
              <a:avLst/>
            </a:prstGeom>
            <a:gradFill flip="none" rotWithShape="1">
              <a:gsLst>
                <a:gs pos="0">
                  <a:srgbClr val="00B050">
                    <a:tint val="66000"/>
                    <a:satMod val="160000"/>
                  </a:srgbClr>
                </a:gs>
                <a:gs pos="50000">
                  <a:srgbClr val="00B050">
                    <a:tint val="44500"/>
                    <a:satMod val="160000"/>
                  </a:srgbClr>
                </a:gs>
                <a:gs pos="100000">
                  <a:srgbClr val="00B050">
                    <a:tint val="23500"/>
                    <a:satMod val="160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>
              <a:solidFill>
                <a:srgbClr val="92D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25615" name="TextBox 1">
              <a:extLst>
                <a:ext uri="{FF2B5EF4-FFF2-40B4-BE49-F238E27FC236}">
                  <a16:creationId xmlns:a16="http://schemas.microsoft.com/office/drawing/2014/main" id="{DDBA04CA-3871-0CD0-3954-3A6AF7A598C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85720" y="428604"/>
              <a:ext cx="4000528" cy="34470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9pPr>
            </a:lstStyle>
            <a:p>
              <a:r>
                <a:rPr lang="ru-RU" altLang="en-US" sz="2000">
                  <a:latin typeface="Times New Roman" panose="02020603050405020304" pitchFamily="18" charset="0"/>
                  <a:cs typeface="Times New Roman" panose="02020603050405020304" pitchFamily="18" charset="0"/>
                </a:rPr>
                <a:t>У занесенных снегом кочек</a:t>
              </a:r>
            </a:p>
            <a:p>
              <a:r>
                <a:rPr lang="ru-RU" altLang="en-US" sz="2000">
                  <a:latin typeface="Times New Roman" panose="02020603050405020304" pitchFamily="18" charset="0"/>
                  <a:cs typeface="Times New Roman" panose="02020603050405020304" pitchFamily="18" charset="0"/>
                </a:rPr>
                <a:t>Под белой шапкой снеговой,</a:t>
              </a:r>
            </a:p>
            <a:p>
              <a:r>
                <a:rPr lang="ru-RU" altLang="en-US" sz="2000">
                  <a:latin typeface="Times New Roman" panose="02020603050405020304" pitchFamily="18" charset="0"/>
                  <a:cs typeface="Times New Roman" panose="02020603050405020304" pitchFamily="18" charset="0"/>
                </a:rPr>
                <a:t>Нашли мы маленький цветочек</a:t>
              </a:r>
            </a:p>
            <a:p>
              <a:r>
                <a:rPr lang="ru-RU" altLang="en-US" sz="2000">
                  <a:latin typeface="Times New Roman" panose="02020603050405020304" pitchFamily="18" charset="0"/>
                  <a:cs typeface="Times New Roman" panose="02020603050405020304" pitchFamily="18" charset="0"/>
                </a:rPr>
                <a:t>Полузамёрзший, чуть живой.</a:t>
              </a:r>
            </a:p>
            <a:p>
              <a:r>
                <a:rPr lang="ru-RU" altLang="en-US" sz="2000">
                  <a:latin typeface="Times New Roman" panose="02020603050405020304" pitchFamily="18" charset="0"/>
                  <a:cs typeface="Times New Roman" panose="02020603050405020304" pitchFamily="18" charset="0"/>
                </a:rPr>
                <a:t>Должно быть, сильно припекало</a:t>
              </a:r>
            </a:p>
            <a:p>
              <a:r>
                <a:rPr lang="ru-RU" altLang="en-US" sz="2000">
                  <a:latin typeface="Times New Roman" panose="02020603050405020304" pitchFamily="18" charset="0"/>
                  <a:cs typeface="Times New Roman" panose="02020603050405020304" pitchFamily="18" charset="0"/>
                </a:rPr>
                <a:t>Сегодня солнышко с утра</a:t>
              </a:r>
            </a:p>
            <a:p>
              <a:r>
                <a:rPr lang="ru-RU" altLang="en-US" sz="2000">
                  <a:latin typeface="Times New Roman" panose="02020603050405020304" pitchFamily="18" charset="0"/>
                  <a:cs typeface="Times New Roman" panose="02020603050405020304" pitchFamily="18" charset="0"/>
                </a:rPr>
                <a:t>Цветку под снегом жарко стало</a:t>
              </a:r>
            </a:p>
            <a:p>
              <a:r>
                <a:rPr lang="ru-RU" altLang="en-US" sz="2000">
                  <a:latin typeface="Times New Roman" panose="02020603050405020304" pitchFamily="18" charset="0"/>
                  <a:cs typeface="Times New Roman" panose="02020603050405020304" pitchFamily="18" charset="0"/>
                </a:rPr>
                <a:t>И он подумал, что пора.</a:t>
              </a:r>
            </a:p>
            <a:p>
              <a:r>
                <a:rPr lang="ru-RU" altLang="en-US" sz="2000">
                  <a:latin typeface="Times New Roman" panose="02020603050405020304" pitchFamily="18" charset="0"/>
                  <a:cs typeface="Times New Roman" panose="02020603050405020304" pitchFamily="18" charset="0"/>
                </a:rPr>
                <a:t>И вылез, но вокруг все тихо</a:t>
              </a:r>
            </a:p>
            <a:p>
              <a:r>
                <a:rPr lang="ru-RU" altLang="en-US" sz="2000">
                  <a:latin typeface="Times New Roman" panose="02020603050405020304" pitchFamily="18" charset="0"/>
                  <a:cs typeface="Times New Roman" panose="02020603050405020304" pitchFamily="18" charset="0"/>
                </a:rPr>
                <a:t>Соседи спят. Он первый здесь</a:t>
              </a:r>
            </a:p>
            <a:p>
              <a:endParaRPr lang="ru-RU" altLang="en-US"/>
            </a:p>
          </p:txBody>
        </p:sp>
      </p:grpSp>
      <p:pic>
        <p:nvPicPr>
          <p:cNvPr id="25602" name="Picture 2" descr="https://pedportal.net/attachments/001/496/164/1496164.jpg?1460156536">
            <a:extLst>
              <a:ext uri="{FF2B5EF4-FFF2-40B4-BE49-F238E27FC236}">
                <a16:creationId xmlns:a16="http://schemas.microsoft.com/office/drawing/2014/main" id="{6CE06644-8C4D-C2E9-720C-C25A753576D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9063" y="0"/>
            <a:ext cx="2428875" cy="2432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5603" name="Группа 6">
            <a:extLst>
              <a:ext uri="{FF2B5EF4-FFF2-40B4-BE49-F238E27FC236}">
                <a16:creationId xmlns:a16="http://schemas.microsoft.com/office/drawing/2014/main" id="{56299C7D-4D75-8ED8-18DC-AA5BB0832571}"/>
              </a:ext>
            </a:extLst>
          </p:cNvPr>
          <p:cNvGrpSpPr>
            <a:grpSpLocks/>
          </p:cNvGrpSpPr>
          <p:nvPr/>
        </p:nvGrpSpPr>
        <p:grpSpPr bwMode="auto">
          <a:xfrm>
            <a:off x="857250" y="4429125"/>
            <a:ext cx="2828925" cy="2143125"/>
            <a:chOff x="4714876" y="2357430"/>
            <a:chExt cx="4186229" cy="2928958"/>
          </a:xfrm>
        </p:grpSpPr>
        <p:pic>
          <p:nvPicPr>
            <p:cNvPr id="25609" name="Picture 2" descr="http://www.neizvestniy-geniy.ru/images/trainings/p_82561_1480018289083.jpg">
              <a:extLst>
                <a:ext uri="{FF2B5EF4-FFF2-40B4-BE49-F238E27FC236}">
                  <a16:creationId xmlns:a16="http://schemas.microsoft.com/office/drawing/2014/main" id="{789E7C24-8C9A-2B0A-886D-4B8CA1E0E2B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14876" y="2357430"/>
              <a:ext cx="4186229" cy="29289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5610" name="Picture 6" descr="http://gifok.net/images/2015/10/12/Crocus_073.png">
              <a:extLst>
                <a:ext uri="{FF2B5EF4-FFF2-40B4-BE49-F238E27FC236}">
                  <a16:creationId xmlns:a16="http://schemas.microsoft.com/office/drawing/2014/main" id="{CE34642E-309D-78FC-E6F3-2D2188D03BB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00628" y="3857628"/>
              <a:ext cx="882259" cy="9048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5611" name="Picture 6" descr="http://gifok.net/images/2015/10/12/Crocus_073.png">
              <a:extLst>
                <a:ext uri="{FF2B5EF4-FFF2-40B4-BE49-F238E27FC236}">
                  <a16:creationId xmlns:a16="http://schemas.microsoft.com/office/drawing/2014/main" id="{6A094E62-BA4F-61C8-AF5B-DB9142EC07A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215206" y="4286256"/>
              <a:ext cx="882259" cy="9048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25604" name="Группа 10">
            <a:extLst>
              <a:ext uri="{FF2B5EF4-FFF2-40B4-BE49-F238E27FC236}">
                <a16:creationId xmlns:a16="http://schemas.microsoft.com/office/drawing/2014/main" id="{EBD8DB9F-5E2C-7238-B7D0-79BCE521C526}"/>
              </a:ext>
            </a:extLst>
          </p:cNvPr>
          <p:cNvGrpSpPr>
            <a:grpSpLocks/>
          </p:cNvGrpSpPr>
          <p:nvPr/>
        </p:nvGrpSpPr>
        <p:grpSpPr bwMode="auto">
          <a:xfrm>
            <a:off x="4714875" y="2428875"/>
            <a:ext cx="4429125" cy="4214813"/>
            <a:chOff x="214282" y="928670"/>
            <a:chExt cx="4429156" cy="4214842"/>
          </a:xfrm>
        </p:grpSpPr>
        <p:sp>
          <p:nvSpPr>
            <p:cNvPr id="12" name="Блок-схема: документ 11">
              <a:extLst>
                <a:ext uri="{FF2B5EF4-FFF2-40B4-BE49-F238E27FC236}">
                  <a16:creationId xmlns:a16="http://schemas.microsoft.com/office/drawing/2014/main" id="{1F80D070-F9E0-6F81-C867-7601B2B3D07D}"/>
                </a:ext>
              </a:extLst>
            </p:cNvPr>
            <p:cNvSpPr/>
            <p:nvPr/>
          </p:nvSpPr>
          <p:spPr>
            <a:xfrm>
              <a:off x="214282" y="928670"/>
              <a:ext cx="3857652" cy="4214842"/>
            </a:xfrm>
            <a:prstGeom prst="flowChartDocument">
              <a:avLst/>
            </a:prstGeom>
            <a:gradFill flip="none" rotWithShape="1">
              <a:gsLst>
                <a:gs pos="0">
                  <a:srgbClr val="00B050">
                    <a:tint val="66000"/>
                    <a:satMod val="160000"/>
                  </a:srgbClr>
                </a:gs>
                <a:gs pos="50000">
                  <a:srgbClr val="00B050">
                    <a:tint val="44500"/>
                    <a:satMod val="160000"/>
                  </a:srgbClr>
                </a:gs>
                <a:gs pos="100000">
                  <a:srgbClr val="00B050">
                    <a:tint val="23500"/>
                    <a:satMod val="160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>
              <a:solidFill>
                <a:srgbClr val="92D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25608" name="TextBox 12">
              <a:extLst>
                <a:ext uri="{FF2B5EF4-FFF2-40B4-BE49-F238E27FC236}">
                  <a16:creationId xmlns:a16="http://schemas.microsoft.com/office/drawing/2014/main" id="{1D0D3E18-959D-8C12-E1AD-F19DBDA1773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85720" y="1142984"/>
              <a:ext cx="4357718" cy="34470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9pPr>
            </a:lstStyle>
            <a:p>
              <a:r>
                <a:rPr lang="ru-RU" altLang="en-US" sz="2000">
                  <a:latin typeface="Times New Roman" panose="02020603050405020304" pitchFamily="18" charset="0"/>
                  <a:cs typeface="Times New Roman" panose="02020603050405020304" pitchFamily="18" charset="0"/>
                </a:rPr>
                <a:t>Его увидела зайчиха,</a:t>
              </a:r>
            </a:p>
            <a:p>
              <a:r>
                <a:rPr lang="ru-RU" altLang="en-US" sz="2000">
                  <a:latin typeface="Times New Roman" panose="02020603050405020304" pitchFamily="18" charset="0"/>
                  <a:cs typeface="Times New Roman" panose="02020603050405020304" pitchFamily="18" charset="0"/>
                </a:rPr>
                <a:t>Понюхала, хотела съесть.</a:t>
              </a:r>
            </a:p>
            <a:p>
              <a:r>
                <a:rPr lang="ru-RU" altLang="en-US" sz="2000">
                  <a:latin typeface="Times New Roman" panose="02020603050405020304" pitchFamily="18" charset="0"/>
                  <a:cs typeface="Times New Roman" panose="02020603050405020304" pitchFamily="18" charset="0"/>
                </a:rPr>
                <a:t>Потом вздохнула, пожалела:</a:t>
              </a:r>
            </a:p>
            <a:p>
              <a:r>
                <a:rPr lang="ru-RU" altLang="en-US" sz="2000">
                  <a:latin typeface="Times New Roman" panose="02020603050405020304" pitchFamily="18" charset="0"/>
                  <a:cs typeface="Times New Roman" panose="02020603050405020304" pitchFamily="18" charset="0"/>
                </a:rPr>
                <a:t>«Уж больно тонок ты дружок».</a:t>
              </a:r>
            </a:p>
            <a:p>
              <a:r>
                <a:rPr lang="ru-RU" altLang="en-US" sz="2000">
                  <a:latin typeface="Times New Roman" panose="02020603050405020304" pitchFamily="18" charset="0"/>
                  <a:cs typeface="Times New Roman" panose="02020603050405020304" pitchFamily="18" charset="0"/>
                </a:rPr>
                <a:t>И вдруг пошел холодный, белый,</a:t>
              </a:r>
            </a:p>
            <a:p>
              <a:r>
                <a:rPr lang="ru-RU" altLang="en-US" sz="2000">
                  <a:latin typeface="Times New Roman" panose="02020603050405020304" pitchFamily="18" charset="0"/>
                  <a:cs typeface="Times New Roman" panose="02020603050405020304" pitchFamily="18" charset="0"/>
                </a:rPr>
                <a:t>Пушистый мартовский снежок.</a:t>
              </a:r>
            </a:p>
            <a:p>
              <a:r>
                <a:rPr lang="ru-RU" altLang="en-US" sz="2000">
                  <a:latin typeface="Times New Roman" panose="02020603050405020304" pitchFamily="18" charset="0"/>
                  <a:cs typeface="Times New Roman" panose="02020603050405020304" pitchFamily="18" charset="0"/>
                </a:rPr>
                <a:t>Он падал заносил дорожки</a:t>
              </a:r>
            </a:p>
            <a:p>
              <a:r>
                <a:rPr lang="ru-RU" altLang="en-US" sz="2000">
                  <a:latin typeface="Times New Roman" panose="02020603050405020304" pitchFamily="18" charset="0"/>
                  <a:cs typeface="Times New Roman" panose="02020603050405020304" pitchFamily="18" charset="0"/>
                </a:rPr>
                <a:t>Опять зима, а не весна</a:t>
              </a:r>
            </a:p>
            <a:p>
              <a:r>
                <a:rPr lang="ru-RU" altLang="en-US" sz="2000">
                  <a:latin typeface="Times New Roman" panose="02020603050405020304" pitchFamily="18" charset="0"/>
                  <a:cs typeface="Times New Roman" panose="02020603050405020304" pitchFamily="18" charset="0"/>
                </a:rPr>
                <a:t>И от цветка на длинной ножке</a:t>
              </a:r>
            </a:p>
            <a:p>
              <a:r>
                <a:rPr lang="ru-RU" altLang="en-US" sz="2000">
                  <a:latin typeface="Times New Roman" panose="02020603050405020304" pitchFamily="18" charset="0"/>
                  <a:cs typeface="Times New Roman" panose="02020603050405020304" pitchFamily="18" charset="0"/>
                </a:rPr>
                <a:t>Лишь только шапочка видна</a:t>
              </a:r>
            </a:p>
            <a:p>
              <a:endParaRPr lang="ru-RU" altLang="en-US"/>
            </a:p>
          </p:txBody>
        </p:sp>
      </p:grpSp>
    </p:spTree>
  </p:cSld>
  <p:clrMapOvr>
    <a:masterClrMapping/>
  </p:clrMapOvr>
  <p:transition spd="med">
    <p:wheel spokes="3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5" name="Picture 4" descr="http://www.playcast.ru/uploads/2014/03/04/7695412.png">
            <a:extLst>
              <a:ext uri="{FF2B5EF4-FFF2-40B4-BE49-F238E27FC236}">
                <a16:creationId xmlns:a16="http://schemas.microsoft.com/office/drawing/2014/main" id="{AD6029E5-2BCF-45ED-2787-821C00B8B21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250" y="1500188"/>
            <a:ext cx="7137400" cy="535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Блок-схема: документ 2">
            <a:extLst>
              <a:ext uri="{FF2B5EF4-FFF2-40B4-BE49-F238E27FC236}">
                <a16:creationId xmlns:a16="http://schemas.microsoft.com/office/drawing/2014/main" id="{9E0DC3E0-55C1-4B47-CD6B-AD751A1F2CB3}"/>
              </a:ext>
            </a:extLst>
          </p:cNvPr>
          <p:cNvSpPr/>
          <p:nvPr/>
        </p:nvSpPr>
        <p:spPr>
          <a:xfrm>
            <a:off x="142844" y="357166"/>
            <a:ext cx="3571900" cy="1785950"/>
          </a:xfrm>
          <a:prstGeom prst="flowChartDocument">
            <a:avLst/>
          </a:prstGeom>
          <a:gradFill flip="none" rotWithShape="1">
            <a:gsLst>
              <a:gs pos="0">
                <a:srgbClr val="00B050">
                  <a:tint val="66000"/>
                  <a:satMod val="160000"/>
                </a:srgbClr>
              </a:gs>
              <a:gs pos="50000">
                <a:srgbClr val="00B050">
                  <a:tint val="44500"/>
                  <a:satMod val="160000"/>
                </a:srgbClr>
              </a:gs>
              <a:gs pos="100000">
                <a:srgbClr val="00B05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6629" name="TextBox 1">
            <a:extLst>
              <a:ext uri="{FF2B5EF4-FFF2-40B4-BE49-F238E27FC236}">
                <a16:creationId xmlns:a16="http://schemas.microsoft.com/office/drawing/2014/main" id="{9B735701-5FE4-DB94-C258-772D80C20C6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2875" y="357188"/>
            <a:ext cx="3643313" cy="190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r>
              <a:rPr lang="ru-RU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А он от холода бледнея</a:t>
            </a:r>
          </a:p>
          <a:p>
            <a:r>
              <a:rPr lang="ru-RU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Головку слабую склоняя</a:t>
            </a:r>
          </a:p>
          <a:p>
            <a:r>
              <a:rPr lang="ru-RU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Сказал: «Умру, но не жалею,</a:t>
            </a:r>
          </a:p>
          <a:p>
            <a:r>
              <a:rPr lang="ru-RU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Ведь началась весна с меня».</a:t>
            </a:r>
          </a:p>
          <a:p>
            <a:r>
              <a:rPr lang="ru-RU" altLang="en-US" sz="2000" b="1">
                <a:latin typeface="Times New Roman" panose="02020603050405020304" pitchFamily="18" charset="0"/>
                <a:cs typeface="Times New Roman" panose="02020603050405020304" pitchFamily="18" charset="0"/>
              </a:rPr>
              <a:t>3. Александрова</a:t>
            </a:r>
          </a:p>
          <a:p>
            <a:endParaRPr lang="ru-RU" altLang="en-US"/>
          </a:p>
        </p:txBody>
      </p:sp>
      <p:grpSp>
        <p:nvGrpSpPr>
          <p:cNvPr id="26630" name="Группа 15">
            <a:extLst>
              <a:ext uri="{FF2B5EF4-FFF2-40B4-BE49-F238E27FC236}">
                <a16:creationId xmlns:a16="http://schemas.microsoft.com/office/drawing/2014/main" id="{EB151E42-FC6E-3C23-FE52-A6E25A5A9120}"/>
              </a:ext>
            </a:extLst>
          </p:cNvPr>
          <p:cNvGrpSpPr>
            <a:grpSpLocks/>
          </p:cNvGrpSpPr>
          <p:nvPr/>
        </p:nvGrpSpPr>
        <p:grpSpPr bwMode="auto">
          <a:xfrm>
            <a:off x="3857625" y="0"/>
            <a:ext cx="5286375" cy="4429125"/>
            <a:chOff x="4214810" y="0"/>
            <a:chExt cx="4929190" cy="4121126"/>
          </a:xfrm>
        </p:grpSpPr>
        <p:pic>
          <p:nvPicPr>
            <p:cNvPr id="26631" name="Picture 6" descr="http://mipics.ru/images/419009_art-17954.jpg">
              <a:extLst>
                <a:ext uri="{FF2B5EF4-FFF2-40B4-BE49-F238E27FC236}">
                  <a16:creationId xmlns:a16="http://schemas.microsoft.com/office/drawing/2014/main" id="{A4F3D59D-C21E-59C6-95DC-115C18AE6E7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3686" t="31746" r="30656" b="793"/>
            <a:stretch>
              <a:fillRect/>
            </a:stretch>
          </p:blipFill>
          <p:spPr bwMode="auto">
            <a:xfrm>
              <a:off x="4214810" y="0"/>
              <a:ext cx="4929190" cy="41211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26632" name="Группа 4">
              <a:extLst>
                <a:ext uri="{FF2B5EF4-FFF2-40B4-BE49-F238E27FC236}">
                  <a16:creationId xmlns:a16="http://schemas.microsoft.com/office/drawing/2014/main" id="{9F3DADDC-6F31-22B0-F702-2032FDAB7B5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357686" y="0"/>
              <a:ext cx="4649094" cy="4086084"/>
              <a:chOff x="3571868" y="700214"/>
              <a:chExt cx="4649094" cy="4086084"/>
            </a:xfrm>
          </p:grpSpPr>
          <p:grpSp>
            <p:nvGrpSpPr>
              <p:cNvPr id="26633" name="Группа 12">
                <a:extLst>
                  <a:ext uri="{FF2B5EF4-FFF2-40B4-BE49-F238E27FC236}">
                    <a16:creationId xmlns:a16="http://schemas.microsoft.com/office/drawing/2014/main" id="{A2C5979F-E7B7-8509-FCD6-756E5284147C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571868" y="785794"/>
                <a:ext cx="4649094" cy="4000504"/>
                <a:chOff x="4286248" y="214290"/>
                <a:chExt cx="4649094" cy="4000504"/>
              </a:xfrm>
            </p:grpSpPr>
            <p:sp>
              <p:nvSpPr>
                <p:cNvPr id="8" name="Овал 7">
                  <a:extLst>
                    <a:ext uri="{FF2B5EF4-FFF2-40B4-BE49-F238E27FC236}">
                      <a16:creationId xmlns:a16="http://schemas.microsoft.com/office/drawing/2014/main" id="{57F0AFFF-C8C7-906A-110C-0BDA1F2E6CE9}"/>
                    </a:ext>
                  </a:extLst>
                </p:cNvPr>
                <p:cNvSpPr/>
                <p:nvPr/>
              </p:nvSpPr>
              <p:spPr>
                <a:xfrm>
                  <a:off x="7786237" y="786023"/>
                  <a:ext cx="285685" cy="285081"/>
                </a:xfrm>
                <a:prstGeom prst="ellipse">
                  <a:avLst/>
                </a:prstGeom>
                <a:solidFill>
                  <a:srgbClr val="92D050"/>
                </a:solidFill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/>
                </a:p>
              </p:txBody>
            </p:sp>
            <p:sp>
              <p:nvSpPr>
                <p:cNvPr id="9" name="Овал 8">
                  <a:extLst>
                    <a:ext uri="{FF2B5EF4-FFF2-40B4-BE49-F238E27FC236}">
                      <a16:creationId xmlns:a16="http://schemas.microsoft.com/office/drawing/2014/main" id="{22E0AF3B-100C-C779-81CC-D21773CA99E6}"/>
                    </a:ext>
                  </a:extLst>
                </p:cNvPr>
                <p:cNvSpPr/>
                <p:nvPr/>
              </p:nvSpPr>
              <p:spPr>
                <a:xfrm>
                  <a:off x="7214865" y="285283"/>
                  <a:ext cx="285685" cy="286559"/>
                </a:xfrm>
                <a:prstGeom prst="ellips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solidFill>
                    <a:schemeClr val="accent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/>
                </a:p>
              </p:txBody>
            </p:sp>
            <p:sp>
              <p:nvSpPr>
                <p:cNvPr id="10" name="Овал 9">
                  <a:extLst>
                    <a:ext uri="{FF2B5EF4-FFF2-40B4-BE49-F238E27FC236}">
                      <a16:creationId xmlns:a16="http://schemas.microsoft.com/office/drawing/2014/main" id="{378C997E-ADED-3CB3-62F9-B4C1551CF10A}"/>
                    </a:ext>
                  </a:extLst>
                </p:cNvPr>
                <p:cNvSpPr/>
                <p:nvPr/>
              </p:nvSpPr>
              <p:spPr>
                <a:xfrm>
                  <a:off x="6929179" y="642743"/>
                  <a:ext cx="285686" cy="286559"/>
                </a:xfrm>
                <a:prstGeom prst="ellipse">
                  <a:avLst/>
                </a:prstGeom>
                <a:solidFill>
                  <a:schemeClr val="accent6">
                    <a:lumMod val="60000"/>
                    <a:lumOff val="40000"/>
                  </a:schemeClr>
                </a:solidFill>
                <a:ln>
                  <a:solidFill>
                    <a:schemeClr val="accent6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/>
                </a:p>
              </p:txBody>
            </p:sp>
            <p:grpSp>
              <p:nvGrpSpPr>
                <p:cNvPr id="26638" name="Группа 10">
                  <a:extLst>
                    <a:ext uri="{FF2B5EF4-FFF2-40B4-BE49-F238E27FC236}">
                      <a16:creationId xmlns:a16="http://schemas.microsoft.com/office/drawing/2014/main" id="{0AC7788C-5D0D-7698-F376-39459CA42DAA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4286248" y="214290"/>
                  <a:ext cx="4649094" cy="4000504"/>
                  <a:chOff x="4494906" y="571480"/>
                  <a:chExt cx="4649094" cy="4000504"/>
                </a:xfrm>
              </p:grpSpPr>
              <p:sp>
                <p:nvSpPr>
                  <p:cNvPr id="12" name="Полилиния 11">
                    <a:extLst>
                      <a:ext uri="{FF2B5EF4-FFF2-40B4-BE49-F238E27FC236}">
                        <a16:creationId xmlns:a16="http://schemas.microsoft.com/office/drawing/2014/main" id="{550A283A-CEEA-8A29-DC44-C6EFC21F3012}"/>
                      </a:ext>
                    </a:extLst>
                  </p:cNvPr>
                  <p:cNvSpPr/>
                  <p:nvPr/>
                </p:nvSpPr>
                <p:spPr>
                  <a:xfrm>
                    <a:off x="6911361" y="1181617"/>
                    <a:ext cx="1318891" cy="1509602"/>
                  </a:xfrm>
                  <a:custGeom>
                    <a:avLst/>
                    <a:gdLst>
                      <a:gd name="connsiteX0" fmla="*/ 85100 w 1319367"/>
                      <a:gd name="connsiteY0" fmla="*/ 30735 h 1510286"/>
                      <a:gd name="connsiteX1" fmla="*/ 74083 w 1319367"/>
                      <a:gd name="connsiteY1" fmla="*/ 85820 h 1510286"/>
                      <a:gd name="connsiteX2" fmla="*/ 41032 w 1319367"/>
                      <a:gd name="connsiteY2" fmla="*/ 207005 h 1510286"/>
                      <a:gd name="connsiteX3" fmla="*/ 30016 w 1319367"/>
                      <a:gd name="connsiteY3" fmla="*/ 372258 h 1510286"/>
                      <a:gd name="connsiteX4" fmla="*/ 30016 w 1319367"/>
                      <a:gd name="connsiteY4" fmla="*/ 515478 h 1510286"/>
                      <a:gd name="connsiteX5" fmla="*/ 63066 w 1319367"/>
                      <a:gd name="connsiteY5" fmla="*/ 581579 h 1510286"/>
                      <a:gd name="connsiteX6" fmla="*/ 85100 w 1319367"/>
                      <a:gd name="connsiteY6" fmla="*/ 647680 h 1510286"/>
                      <a:gd name="connsiteX7" fmla="*/ 96117 w 1319367"/>
                      <a:gd name="connsiteY7" fmla="*/ 680731 h 1510286"/>
                      <a:gd name="connsiteX8" fmla="*/ 129167 w 1319367"/>
                      <a:gd name="connsiteY8" fmla="*/ 746832 h 1510286"/>
                      <a:gd name="connsiteX9" fmla="*/ 140184 w 1319367"/>
                      <a:gd name="connsiteY9" fmla="*/ 845984 h 1510286"/>
                      <a:gd name="connsiteX10" fmla="*/ 173235 w 1319367"/>
                      <a:gd name="connsiteY10" fmla="*/ 868017 h 1510286"/>
                      <a:gd name="connsiteX11" fmla="*/ 195269 w 1319367"/>
                      <a:gd name="connsiteY11" fmla="*/ 901068 h 1510286"/>
                      <a:gd name="connsiteX12" fmla="*/ 206285 w 1319367"/>
                      <a:gd name="connsiteY12" fmla="*/ 934119 h 1510286"/>
                      <a:gd name="connsiteX13" fmla="*/ 239336 w 1319367"/>
                      <a:gd name="connsiteY13" fmla="*/ 956152 h 1510286"/>
                      <a:gd name="connsiteX14" fmla="*/ 250353 w 1319367"/>
                      <a:gd name="connsiteY14" fmla="*/ 1011237 h 1510286"/>
                      <a:gd name="connsiteX15" fmla="*/ 283403 w 1319367"/>
                      <a:gd name="connsiteY15" fmla="*/ 1044287 h 1510286"/>
                      <a:gd name="connsiteX16" fmla="*/ 338488 w 1319367"/>
                      <a:gd name="connsiteY16" fmla="*/ 1099372 h 1510286"/>
                      <a:gd name="connsiteX17" fmla="*/ 360522 w 1319367"/>
                      <a:gd name="connsiteY17" fmla="*/ 1132422 h 1510286"/>
                      <a:gd name="connsiteX18" fmla="*/ 393572 w 1319367"/>
                      <a:gd name="connsiteY18" fmla="*/ 1165473 h 1510286"/>
                      <a:gd name="connsiteX19" fmla="*/ 404589 w 1319367"/>
                      <a:gd name="connsiteY19" fmla="*/ 1198523 h 1510286"/>
                      <a:gd name="connsiteX20" fmla="*/ 503741 w 1319367"/>
                      <a:gd name="connsiteY20" fmla="*/ 1253608 h 1510286"/>
                      <a:gd name="connsiteX21" fmla="*/ 525775 w 1319367"/>
                      <a:gd name="connsiteY21" fmla="*/ 1286658 h 1510286"/>
                      <a:gd name="connsiteX22" fmla="*/ 547808 w 1319367"/>
                      <a:gd name="connsiteY22" fmla="*/ 1352760 h 1510286"/>
                      <a:gd name="connsiteX23" fmla="*/ 591876 w 1319367"/>
                      <a:gd name="connsiteY23" fmla="*/ 1418861 h 1510286"/>
                      <a:gd name="connsiteX24" fmla="*/ 613909 w 1319367"/>
                      <a:gd name="connsiteY24" fmla="*/ 1451911 h 1510286"/>
                      <a:gd name="connsiteX25" fmla="*/ 635943 w 1319367"/>
                      <a:gd name="connsiteY25" fmla="*/ 1495979 h 1510286"/>
                      <a:gd name="connsiteX26" fmla="*/ 812213 w 1319367"/>
                      <a:gd name="connsiteY26" fmla="*/ 1462928 h 1510286"/>
                      <a:gd name="connsiteX27" fmla="*/ 845264 w 1319367"/>
                      <a:gd name="connsiteY27" fmla="*/ 1429878 h 1510286"/>
                      <a:gd name="connsiteX28" fmla="*/ 911365 w 1319367"/>
                      <a:gd name="connsiteY28" fmla="*/ 1385810 h 1510286"/>
                      <a:gd name="connsiteX29" fmla="*/ 944416 w 1319367"/>
                      <a:gd name="connsiteY29" fmla="*/ 1363776 h 1510286"/>
                      <a:gd name="connsiteX30" fmla="*/ 1032550 w 1319367"/>
                      <a:gd name="connsiteY30" fmla="*/ 1264625 h 1510286"/>
                      <a:gd name="connsiteX31" fmla="*/ 1098652 w 1319367"/>
                      <a:gd name="connsiteY31" fmla="*/ 1209540 h 1510286"/>
                      <a:gd name="connsiteX32" fmla="*/ 1153736 w 1319367"/>
                      <a:gd name="connsiteY32" fmla="*/ 1110388 h 1510286"/>
                      <a:gd name="connsiteX33" fmla="*/ 1186787 w 1319367"/>
                      <a:gd name="connsiteY33" fmla="*/ 1088355 h 1510286"/>
                      <a:gd name="connsiteX34" fmla="*/ 1197803 w 1319367"/>
                      <a:gd name="connsiteY34" fmla="*/ 1055304 h 1510286"/>
                      <a:gd name="connsiteX35" fmla="*/ 1219837 w 1319367"/>
                      <a:gd name="connsiteY35" fmla="*/ 1022253 h 1510286"/>
                      <a:gd name="connsiteX36" fmla="*/ 1230854 w 1319367"/>
                      <a:gd name="connsiteY36" fmla="*/ 978186 h 1510286"/>
                      <a:gd name="connsiteX37" fmla="*/ 1252888 w 1319367"/>
                      <a:gd name="connsiteY37" fmla="*/ 912085 h 1510286"/>
                      <a:gd name="connsiteX38" fmla="*/ 1263905 w 1319367"/>
                      <a:gd name="connsiteY38" fmla="*/ 879034 h 1510286"/>
                      <a:gd name="connsiteX39" fmla="*/ 1274922 w 1319367"/>
                      <a:gd name="connsiteY39" fmla="*/ 823950 h 1510286"/>
                      <a:gd name="connsiteX40" fmla="*/ 1285938 w 1319367"/>
                      <a:gd name="connsiteY40" fmla="*/ 746832 h 1510286"/>
                      <a:gd name="connsiteX41" fmla="*/ 1307972 w 1319367"/>
                      <a:gd name="connsiteY41" fmla="*/ 680731 h 1510286"/>
                      <a:gd name="connsiteX42" fmla="*/ 1274922 w 1319367"/>
                      <a:gd name="connsiteY42" fmla="*/ 515478 h 1510286"/>
                      <a:gd name="connsiteX43" fmla="*/ 1241871 w 1319367"/>
                      <a:gd name="connsiteY43" fmla="*/ 493444 h 1510286"/>
                      <a:gd name="connsiteX44" fmla="*/ 1219837 w 1319367"/>
                      <a:gd name="connsiteY44" fmla="*/ 460393 h 1510286"/>
                      <a:gd name="connsiteX45" fmla="*/ 1175770 w 1319367"/>
                      <a:gd name="connsiteY45" fmla="*/ 438360 h 1510286"/>
                      <a:gd name="connsiteX46" fmla="*/ 1142719 w 1319367"/>
                      <a:gd name="connsiteY46" fmla="*/ 416326 h 1510286"/>
                      <a:gd name="connsiteX47" fmla="*/ 1065601 w 1319367"/>
                      <a:gd name="connsiteY47" fmla="*/ 394292 h 1510286"/>
                      <a:gd name="connsiteX48" fmla="*/ 955432 w 1319367"/>
                      <a:gd name="connsiteY48" fmla="*/ 350225 h 1510286"/>
                      <a:gd name="connsiteX49" fmla="*/ 878314 w 1319367"/>
                      <a:gd name="connsiteY49" fmla="*/ 328191 h 1510286"/>
                      <a:gd name="connsiteX50" fmla="*/ 812213 w 1319367"/>
                      <a:gd name="connsiteY50" fmla="*/ 306157 h 1510286"/>
                      <a:gd name="connsiteX51" fmla="*/ 735095 w 1319367"/>
                      <a:gd name="connsiteY51" fmla="*/ 240056 h 1510286"/>
                      <a:gd name="connsiteX52" fmla="*/ 702044 w 1319367"/>
                      <a:gd name="connsiteY52" fmla="*/ 229039 h 1510286"/>
                      <a:gd name="connsiteX53" fmla="*/ 668994 w 1319367"/>
                      <a:gd name="connsiteY53" fmla="*/ 207005 h 1510286"/>
                      <a:gd name="connsiteX54" fmla="*/ 547808 w 1319367"/>
                      <a:gd name="connsiteY54" fmla="*/ 173955 h 1510286"/>
                      <a:gd name="connsiteX55" fmla="*/ 426623 w 1319367"/>
                      <a:gd name="connsiteY55" fmla="*/ 162938 h 1510286"/>
                      <a:gd name="connsiteX56" fmla="*/ 360522 w 1319367"/>
                      <a:gd name="connsiteY56" fmla="*/ 151921 h 1510286"/>
                      <a:gd name="connsiteX57" fmla="*/ 294420 w 1319367"/>
                      <a:gd name="connsiteY57" fmla="*/ 129887 h 1510286"/>
                      <a:gd name="connsiteX58" fmla="*/ 261370 w 1319367"/>
                      <a:gd name="connsiteY58" fmla="*/ 107853 h 1510286"/>
                      <a:gd name="connsiteX59" fmla="*/ 184252 w 1319367"/>
                      <a:gd name="connsiteY59" fmla="*/ 74803 h 1510286"/>
                      <a:gd name="connsiteX60" fmla="*/ 85100 w 1319367"/>
                      <a:gd name="connsiteY60" fmla="*/ 30735 h 151028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</a:cxnLst>
                    <a:rect l="l" t="t" r="r" b="b"/>
                    <a:pathLst>
                      <a:path w="1319367" h="1510286">
                        <a:moveTo>
                          <a:pt x="85100" y="30735"/>
                        </a:moveTo>
                        <a:cubicBezTo>
                          <a:pt x="66739" y="32571"/>
                          <a:pt x="79010" y="67755"/>
                          <a:pt x="74083" y="85820"/>
                        </a:cubicBezTo>
                        <a:cubicBezTo>
                          <a:pt x="32149" y="239577"/>
                          <a:pt x="67874" y="72798"/>
                          <a:pt x="41032" y="207005"/>
                        </a:cubicBezTo>
                        <a:cubicBezTo>
                          <a:pt x="37360" y="262089"/>
                          <a:pt x="35795" y="317355"/>
                          <a:pt x="30016" y="372258"/>
                        </a:cubicBezTo>
                        <a:cubicBezTo>
                          <a:pt x="18823" y="478594"/>
                          <a:pt x="0" y="335376"/>
                          <a:pt x="30016" y="515478"/>
                        </a:cubicBezTo>
                        <a:cubicBezTo>
                          <a:pt x="38052" y="563693"/>
                          <a:pt x="42763" y="535897"/>
                          <a:pt x="63066" y="581579"/>
                        </a:cubicBezTo>
                        <a:cubicBezTo>
                          <a:pt x="72499" y="602803"/>
                          <a:pt x="77755" y="625646"/>
                          <a:pt x="85100" y="647680"/>
                        </a:cubicBezTo>
                        <a:cubicBezTo>
                          <a:pt x="88772" y="658697"/>
                          <a:pt x="89675" y="671068"/>
                          <a:pt x="96117" y="680731"/>
                        </a:cubicBezTo>
                        <a:cubicBezTo>
                          <a:pt x="124592" y="723444"/>
                          <a:pt x="113963" y="701220"/>
                          <a:pt x="129167" y="746832"/>
                        </a:cubicBezTo>
                        <a:cubicBezTo>
                          <a:pt x="132839" y="779883"/>
                          <a:pt x="128819" y="814732"/>
                          <a:pt x="140184" y="845984"/>
                        </a:cubicBezTo>
                        <a:cubicBezTo>
                          <a:pt x="144709" y="858427"/>
                          <a:pt x="163872" y="858655"/>
                          <a:pt x="173235" y="868017"/>
                        </a:cubicBezTo>
                        <a:cubicBezTo>
                          <a:pt x="182598" y="877380"/>
                          <a:pt x="187924" y="890051"/>
                          <a:pt x="195269" y="901068"/>
                        </a:cubicBezTo>
                        <a:cubicBezTo>
                          <a:pt x="198941" y="912085"/>
                          <a:pt x="199031" y="925051"/>
                          <a:pt x="206285" y="934119"/>
                        </a:cubicBezTo>
                        <a:cubicBezTo>
                          <a:pt x="214556" y="944458"/>
                          <a:pt x="232767" y="944656"/>
                          <a:pt x="239336" y="956152"/>
                        </a:cubicBezTo>
                        <a:cubicBezTo>
                          <a:pt x="248626" y="972410"/>
                          <a:pt x="241979" y="994489"/>
                          <a:pt x="250353" y="1011237"/>
                        </a:cubicBezTo>
                        <a:cubicBezTo>
                          <a:pt x="257320" y="1025172"/>
                          <a:pt x="273429" y="1032318"/>
                          <a:pt x="283403" y="1044287"/>
                        </a:cubicBezTo>
                        <a:cubicBezTo>
                          <a:pt x="329307" y="1099372"/>
                          <a:pt x="277895" y="1058977"/>
                          <a:pt x="338488" y="1099372"/>
                        </a:cubicBezTo>
                        <a:cubicBezTo>
                          <a:pt x="345833" y="1110389"/>
                          <a:pt x="352046" y="1122250"/>
                          <a:pt x="360522" y="1132422"/>
                        </a:cubicBezTo>
                        <a:cubicBezTo>
                          <a:pt x="370496" y="1144391"/>
                          <a:pt x="384930" y="1152509"/>
                          <a:pt x="393572" y="1165473"/>
                        </a:cubicBezTo>
                        <a:cubicBezTo>
                          <a:pt x="400013" y="1175135"/>
                          <a:pt x="396378" y="1190312"/>
                          <a:pt x="404589" y="1198523"/>
                        </a:cubicBezTo>
                        <a:cubicBezTo>
                          <a:pt x="442472" y="1236406"/>
                          <a:pt x="462180" y="1239754"/>
                          <a:pt x="503741" y="1253608"/>
                        </a:cubicBezTo>
                        <a:cubicBezTo>
                          <a:pt x="511086" y="1264625"/>
                          <a:pt x="520398" y="1274559"/>
                          <a:pt x="525775" y="1286658"/>
                        </a:cubicBezTo>
                        <a:cubicBezTo>
                          <a:pt x="535208" y="1307882"/>
                          <a:pt x="534925" y="1333435"/>
                          <a:pt x="547808" y="1352760"/>
                        </a:cubicBezTo>
                        <a:lnTo>
                          <a:pt x="591876" y="1418861"/>
                        </a:lnTo>
                        <a:cubicBezTo>
                          <a:pt x="599220" y="1429878"/>
                          <a:pt x="607988" y="1440068"/>
                          <a:pt x="613909" y="1451911"/>
                        </a:cubicBezTo>
                        <a:lnTo>
                          <a:pt x="635943" y="1495979"/>
                        </a:lnTo>
                        <a:cubicBezTo>
                          <a:pt x="734290" y="1488414"/>
                          <a:pt x="755382" y="1510286"/>
                          <a:pt x="812213" y="1462928"/>
                        </a:cubicBezTo>
                        <a:cubicBezTo>
                          <a:pt x="824182" y="1452954"/>
                          <a:pt x="832966" y="1439443"/>
                          <a:pt x="845264" y="1429878"/>
                        </a:cubicBezTo>
                        <a:cubicBezTo>
                          <a:pt x="866167" y="1413620"/>
                          <a:pt x="889331" y="1400499"/>
                          <a:pt x="911365" y="1385810"/>
                        </a:cubicBezTo>
                        <a:lnTo>
                          <a:pt x="944416" y="1363776"/>
                        </a:lnTo>
                        <a:cubicBezTo>
                          <a:pt x="983733" y="1304799"/>
                          <a:pt x="957087" y="1340088"/>
                          <a:pt x="1032550" y="1264625"/>
                        </a:cubicBezTo>
                        <a:cubicBezTo>
                          <a:pt x="1074964" y="1222211"/>
                          <a:pt x="1052637" y="1240216"/>
                          <a:pt x="1098652" y="1209540"/>
                        </a:cubicBezTo>
                        <a:cubicBezTo>
                          <a:pt x="1110132" y="1175100"/>
                          <a:pt x="1121268" y="1132032"/>
                          <a:pt x="1153736" y="1110388"/>
                        </a:cubicBezTo>
                        <a:lnTo>
                          <a:pt x="1186787" y="1088355"/>
                        </a:lnTo>
                        <a:cubicBezTo>
                          <a:pt x="1190459" y="1077338"/>
                          <a:pt x="1192610" y="1065691"/>
                          <a:pt x="1197803" y="1055304"/>
                        </a:cubicBezTo>
                        <a:cubicBezTo>
                          <a:pt x="1203724" y="1043461"/>
                          <a:pt x="1214621" y="1034423"/>
                          <a:pt x="1219837" y="1022253"/>
                        </a:cubicBezTo>
                        <a:cubicBezTo>
                          <a:pt x="1225801" y="1008336"/>
                          <a:pt x="1226503" y="992689"/>
                          <a:pt x="1230854" y="978186"/>
                        </a:cubicBezTo>
                        <a:cubicBezTo>
                          <a:pt x="1237528" y="955940"/>
                          <a:pt x="1245543" y="934119"/>
                          <a:pt x="1252888" y="912085"/>
                        </a:cubicBezTo>
                        <a:cubicBezTo>
                          <a:pt x="1256560" y="901068"/>
                          <a:pt x="1261627" y="890421"/>
                          <a:pt x="1263905" y="879034"/>
                        </a:cubicBezTo>
                        <a:cubicBezTo>
                          <a:pt x="1267577" y="860673"/>
                          <a:pt x="1271844" y="842420"/>
                          <a:pt x="1274922" y="823950"/>
                        </a:cubicBezTo>
                        <a:cubicBezTo>
                          <a:pt x="1279191" y="798336"/>
                          <a:pt x="1280099" y="772134"/>
                          <a:pt x="1285938" y="746832"/>
                        </a:cubicBezTo>
                        <a:cubicBezTo>
                          <a:pt x="1291160" y="724201"/>
                          <a:pt x="1307972" y="680731"/>
                          <a:pt x="1307972" y="680731"/>
                        </a:cubicBezTo>
                        <a:cubicBezTo>
                          <a:pt x="1302924" y="620160"/>
                          <a:pt x="1319367" y="559923"/>
                          <a:pt x="1274922" y="515478"/>
                        </a:cubicBezTo>
                        <a:cubicBezTo>
                          <a:pt x="1265559" y="506115"/>
                          <a:pt x="1252888" y="500789"/>
                          <a:pt x="1241871" y="493444"/>
                        </a:cubicBezTo>
                        <a:cubicBezTo>
                          <a:pt x="1234526" y="482427"/>
                          <a:pt x="1230009" y="468870"/>
                          <a:pt x="1219837" y="460393"/>
                        </a:cubicBezTo>
                        <a:cubicBezTo>
                          <a:pt x="1207221" y="449879"/>
                          <a:pt x="1190029" y="446508"/>
                          <a:pt x="1175770" y="438360"/>
                        </a:cubicBezTo>
                        <a:cubicBezTo>
                          <a:pt x="1164274" y="431791"/>
                          <a:pt x="1154562" y="422248"/>
                          <a:pt x="1142719" y="416326"/>
                        </a:cubicBezTo>
                        <a:cubicBezTo>
                          <a:pt x="1124205" y="407069"/>
                          <a:pt x="1083252" y="399587"/>
                          <a:pt x="1065601" y="394292"/>
                        </a:cubicBezTo>
                        <a:cubicBezTo>
                          <a:pt x="954162" y="360860"/>
                          <a:pt x="1041316" y="387032"/>
                          <a:pt x="955432" y="350225"/>
                        </a:cubicBezTo>
                        <a:cubicBezTo>
                          <a:pt x="926630" y="337881"/>
                          <a:pt x="909380" y="337511"/>
                          <a:pt x="878314" y="328191"/>
                        </a:cubicBezTo>
                        <a:cubicBezTo>
                          <a:pt x="856068" y="321517"/>
                          <a:pt x="812213" y="306157"/>
                          <a:pt x="812213" y="306157"/>
                        </a:cubicBezTo>
                        <a:cubicBezTo>
                          <a:pt x="786168" y="280113"/>
                          <a:pt x="768068" y="258898"/>
                          <a:pt x="735095" y="240056"/>
                        </a:cubicBezTo>
                        <a:cubicBezTo>
                          <a:pt x="725012" y="234294"/>
                          <a:pt x="713061" y="232711"/>
                          <a:pt x="702044" y="229039"/>
                        </a:cubicBezTo>
                        <a:cubicBezTo>
                          <a:pt x="691027" y="221694"/>
                          <a:pt x="681093" y="212382"/>
                          <a:pt x="668994" y="207005"/>
                        </a:cubicBezTo>
                        <a:cubicBezTo>
                          <a:pt x="636975" y="192774"/>
                          <a:pt x="583867" y="178462"/>
                          <a:pt x="547808" y="173955"/>
                        </a:cubicBezTo>
                        <a:cubicBezTo>
                          <a:pt x="507560" y="168924"/>
                          <a:pt x="466907" y="167677"/>
                          <a:pt x="426623" y="162938"/>
                        </a:cubicBezTo>
                        <a:cubicBezTo>
                          <a:pt x="404438" y="160328"/>
                          <a:pt x="382193" y="157339"/>
                          <a:pt x="360522" y="151921"/>
                        </a:cubicBezTo>
                        <a:cubicBezTo>
                          <a:pt x="337990" y="146288"/>
                          <a:pt x="294420" y="129887"/>
                          <a:pt x="294420" y="129887"/>
                        </a:cubicBezTo>
                        <a:cubicBezTo>
                          <a:pt x="283403" y="122542"/>
                          <a:pt x="273213" y="113774"/>
                          <a:pt x="261370" y="107853"/>
                        </a:cubicBezTo>
                        <a:cubicBezTo>
                          <a:pt x="218818" y="86577"/>
                          <a:pt x="230109" y="109196"/>
                          <a:pt x="184252" y="74803"/>
                        </a:cubicBezTo>
                        <a:cubicBezTo>
                          <a:pt x="84516" y="0"/>
                          <a:pt x="103462" y="28899"/>
                          <a:pt x="85100" y="30735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20000"/>
                      <a:lumOff val="80000"/>
                    </a:schemeClr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ru-RU"/>
                  </a:p>
                </p:txBody>
              </p:sp>
              <p:pic>
                <p:nvPicPr>
                  <p:cNvPr id="26640" name="Picture 4" descr="https://s.poembook.ru/theme/9b/e0/97/98cab2aed3b6bec864545f17278918f3f5e9c88a.jpeg">
                    <a:extLst>
                      <a:ext uri="{FF2B5EF4-FFF2-40B4-BE49-F238E27FC236}">
                        <a16:creationId xmlns:a16="http://schemas.microsoft.com/office/drawing/2014/main" id="{645401B5-460C-1C1D-0BB2-519EAE810E37}"/>
                      </a:ext>
                    </a:extLst>
                  </p:cNvPr>
                  <p:cNvPicPr>
                    <a:picLocks noChangeAspect="1" noChangeArrowheads="1"/>
                  </p:cNvPicPr>
                  <p:nvPr/>
                </p:nvPicPr>
                <p:blipFill>
                  <a:blip r:embed="rId5">
                    <a:clrChange>
                      <a:clrFrom>
                        <a:srgbClr val="F5F5F5"/>
                      </a:clrFrom>
                      <a:clrTo>
                        <a:srgbClr val="F5F5F5">
                          <a:alpha val="0"/>
                        </a:srgbClr>
                      </a:clrTo>
                    </a:clrChange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4494906" y="571480"/>
                    <a:ext cx="4649094" cy="4000504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</p:pic>
            </p:grpSp>
          </p:grpSp>
          <p:pic>
            <p:nvPicPr>
              <p:cNvPr id="26634" name="Picture 4" descr="http://img-fotki.yandex.ru/get/4518/47407354.2cb/0_984f9_2eda124_orig.png">
                <a:extLst>
                  <a:ext uri="{FF2B5EF4-FFF2-40B4-BE49-F238E27FC236}">
                    <a16:creationId xmlns:a16="http://schemas.microsoft.com/office/drawing/2014/main" id="{365C948F-324D-4BDF-179C-6BB9B74512E9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 rot="4046277">
                <a:off x="6180359" y="738330"/>
                <a:ext cx="933487" cy="85725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</p:spTree>
  </p:cSld>
  <p:clrMapOvr>
    <a:masterClrMapping/>
  </p:clrMapOvr>
  <p:transition spd="med">
    <p:wheel spokes="3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1" name="Picture 2" descr="http://www.playcast.ru/uploads/2017/02/20/21732793.jpg">
            <a:extLst>
              <a:ext uri="{FF2B5EF4-FFF2-40B4-BE49-F238E27FC236}">
                <a16:creationId xmlns:a16="http://schemas.microsoft.com/office/drawing/2014/main" id="{07B12611-4331-1122-D16E-2CB33E1A1E8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0563" y="3357563"/>
            <a:ext cx="4429125" cy="3321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Блок-схема: несколько документов 3">
            <a:extLst>
              <a:ext uri="{FF2B5EF4-FFF2-40B4-BE49-F238E27FC236}">
                <a16:creationId xmlns:a16="http://schemas.microsoft.com/office/drawing/2014/main" id="{D24F9519-CE22-1EF4-73EF-F599A1CF82A1}"/>
              </a:ext>
            </a:extLst>
          </p:cNvPr>
          <p:cNvSpPr/>
          <p:nvPr/>
        </p:nvSpPr>
        <p:spPr>
          <a:xfrm>
            <a:off x="195232" y="-442938"/>
            <a:ext cx="8929718" cy="4071943"/>
          </a:xfrm>
          <a:prstGeom prst="flowChartMultidocument">
            <a:avLst/>
          </a:prstGeom>
          <a:gradFill flip="none" rotWithShape="1">
            <a:gsLst>
              <a:gs pos="0">
                <a:srgbClr val="00B050">
                  <a:tint val="66000"/>
                  <a:satMod val="160000"/>
                </a:srgbClr>
              </a:gs>
              <a:gs pos="50000">
                <a:srgbClr val="00B050">
                  <a:tint val="44500"/>
                  <a:satMod val="160000"/>
                </a:srgbClr>
              </a:gs>
              <a:gs pos="100000">
                <a:srgbClr val="00B05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5365" name="Заголовок 1">
            <a:extLst>
              <a:ext uri="{FF2B5EF4-FFF2-40B4-BE49-F238E27FC236}">
                <a16:creationId xmlns:a16="http://schemas.microsoft.com/office/drawing/2014/main" id="{9E2ED407-7F28-45C3-8C9A-35D5834E03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9388" y="333375"/>
            <a:ext cx="5686425" cy="792163"/>
          </a:xfrm>
        </p:spPr>
        <p:txBody>
          <a:bodyPr/>
          <a:lstStyle/>
          <a:p>
            <a:r>
              <a:rPr lang="ru-RU" altLang="en-US" sz="2400" b="1">
                <a:latin typeface="Times New Roman" panose="02020603050405020304" pitchFamily="18" charset="0"/>
                <a:cs typeface="Times New Roman" panose="02020603050405020304" pitchFamily="18" charset="0"/>
              </a:rPr>
              <a:t>Цель:</a:t>
            </a:r>
          </a:p>
        </p:txBody>
      </p:sp>
      <p:sp>
        <p:nvSpPr>
          <p:cNvPr id="15366" name="Содержимое 2">
            <a:extLst>
              <a:ext uri="{FF2B5EF4-FFF2-40B4-BE49-F238E27FC236}">
                <a16:creationId xmlns:a16="http://schemas.microsoft.com/office/drawing/2014/main" id="{411085FC-0F9A-9D36-38A7-0DDA439322F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0825" y="836613"/>
            <a:ext cx="7258050" cy="3929062"/>
          </a:xfrm>
        </p:spPr>
        <p:txBody>
          <a:bodyPr/>
          <a:lstStyle/>
          <a:p>
            <a:pPr algn="just"/>
            <a:r>
              <a:rPr lang="ru-RU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Расширение знания детей о подснежнике.</a:t>
            </a:r>
          </a:p>
          <a:p>
            <a:pPr algn="just">
              <a:buFont typeface="Arial" panose="020B0604020202020204" pitchFamily="34" charset="0"/>
              <a:buNone/>
            </a:pPr>
            <a:r>
              <a:rPr lang="ru-RU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</a:t>
            </a:r>
            <a:r>
              <a:rPr lang="ru-RU" altLang="en-US" sz="2000" b="1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</a:t>
            </a:r>
          </a:p>
          <a:p>
            <a:pPr algn="just"/>
            <a:r>
              <a:rPr lang="ru-RU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Уточнить знания детей о строении цветка, об условиях, необходимых для роста растения.</a:t>
            </a:r>
          </a:p>
          <a:p>
            <a:pPr algn="just"/>
            <a:r>
              <a:rPr lang="ru-RU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Познакомить с легендой, стихами о подснежнике.</a:t>
            </a:r>
          </a:p>
          <a:p>
            <a:pPr algn="just"/>
            <a:r>
              <a:rPr lang="ru-RU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Развивать память, любознательность</a:t>
            </a:r>
          </a:p>
          <a:p>
            <a:pPr algn="just"/>
            <a:r>
              <a:rPr lang="ru-RU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Воспитывать экологическое мировоззрение. </a:t>
            </a:r>
            <a:endParaRPr lang="ru-RU" altLang="en-US" sz="2000"/>
          </a:p>
        </p:txBody>
      </p:sp>
    </p:spTree>
  </p:cSld>
  <p:clrMapOvr>
    <a:masterClrMapping/>
  </p:clrMapOvr>
  <p:transition spd="med">
    <p:wheel spokes="3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extBox 2">
            <a:extLst>
              <a:ext uri="{FF2B5EF4-FFF2-40B4-BE49-F238E27FC236}">
                <a16:creationId xmlns:a16="http://schemas.microsoft.com/office/drawing/2014/main" id="{E6ACD2C5-B716-60BE-AE5E-6620058FED0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57250" y="-142875"/>
            <a:ext cx="7786688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ru-RU" altLang="en-US" sz="2400" b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19 апреля отмечается</a:t>
            </a:r>
          </a:p>
          <a:p>
            <a:pPr algn="ctr">
              <a:lnSpc>
                <a:spcPct val="150000"/>
              </a:lnSpc>
            </a:pPr>
            <a:r>
              <a:rPr lang="ru-RU" altLang="en-US" sz="2400" b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ДЕНЬ ПОДСНЕЖНИКА</a:t>
            </a:r>
          </a:p>
        </p:txBody>
      </p:sp>
      <p:sp>
        <p:nvSpPr>
          <p:cNvPr id="16386" name="AutoShape 4" descr="https://cdn.pixabay.com/photo/2015/02/03/20/35/snowdrop-622961_1280.jpg">
            <a:extLst>
              <a:ext uri="{FF2B5EF4-FFF2-40B4-BE49-F238E27FC236}">
                <a16:creationId xmlns:a16="http://schemas.microsoft.com/office/drawing/2014/main" id="{2134A456-501C-F9EE-0C56-4D82CF70EECF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endParaRPr lang="en-US" altLang="en-US"/>
          </a:p>
        </p:txBody>
      </p:sp>
      <p:sp>
        <p:nvSpPr>
          <p:cNvPr id="16387" name="AutoShape 6" descr="https://cdn.pixabay.com/photo/2015/02/03/20/35/snowdrop-622961_1280.jpg">
            <a:extLst>
              <a:ext uri="{FF2B5EF4-FFF2-40B4-BE49-F238E27FC236}">
                <a16:creationId xmlns:a16="http://schemas.microsoft.com/office/drawing/2014/main" id="{19C26A6D-389B-CF19-5DBC-8BEA8D6E9EC5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endParaRPr lang="en-US" altLang="en-US"/>
          </a:p>
        </p:txBody>
      </p:sp>
      <p:sp>
        <p:nvSpPr>
          <p:cNvPr id="16388" name="AutoShape 8" descr="https://cdn.pixabay.com/photo/2015/02/03/20/35/snowdrop-622961_1280.jpg">
            <a:extLst>
              <a:ext uri="{FF2B5EF4-FFF2-40B4-BE49-F238E27FC236}">
                <a16:creationId xmlns:a16="http://schemas.microsoft.com/office/drawing/2014/main" id="{B65D6D57-176C-1C88-D862-154FDE124748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endParaRPr lang="en-US" altLang="en-US"/>
          </a:p>
        </p:txBody>
      </p:sp>
      <p:pic>
        <p:nvPicPr>
          <p:cNvPr id="16389" name="Picture 9" descr="C:\Users\Наташа\Desktop\snowdrop-622961_1280.jpg">
            <a:extLst>
              <a:ext uri="{FF2B5EF4-FFF2-40B4-BE49-F238E27FC236}">
                <a16:creationId xmlns:a16="http://schemas.microsoft.com/office/drawing/2014/main" id="{D2DC399D-C308-434E-34A2-A1586ED98F5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438" y="1214438"/>
            <a:ext cx="68580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wheel spokes="3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Picture 10" descr="http://www.playcast.ru/uploads/2016/09/12/19871581.png">
            <a:extLst>
              <a:ext uri="{FF2B5EF4-FFF2-40B4-BE49-F238E27FC236}">
                <a16:creationId xmlns:a16="http://schemas.microsoft.com/office/drawing/2014/main" id="{07D882A5-E963-3AC2-CC48-96B44EC5B6A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875" y="1285875"/>
            <a:ext cx="8858250" cy="535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0" name="TextBox 1">
            <a:extLst>
              <a:ext uri="{FF2B5EF4-FFF2-40B4-BE49-F238E27FC236}">
                <a16:creationId xmlns:a16="http://schemas.microsoft.com/office/drawing/2014/main" id="{040279A6-5B80-A153-EAB4-20D745677EF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43063" y="1785938"/>
            <a:ext cx="5857875" cy="480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ru-RU" altLang="en-US" sz="2400" b="1">
                <a:latin typeface="Times New Roman" panose="02020603050405020304" pitchFamily="18" charset="0"/>
                <a:cs typeface="Times New Roman" panose="02020603050405020304" pitchFamily="18" charset="0"/>
              </a:rPr>
              <a:t>Однажды старуха Зима со своими спутниками Морозом и Ветром решила не пускать на землю красавицу Весну. Но смелый Подснежник выпрямился, расправил лепестки и попросил защиты у Солнца. Солнце заметило Подснежник, согрело землю и открыло дорогу Весне.</a:t>
            </a:r>
          </a:p>
          <a:p>
            <a:endParaRPr lang="ru-RU" altLang="en-US"/>
          </a:p>
        </p:txBody>
      </p:sp>
      <p:sp>
        <p:nvSpPr>
          <p:cNvPr id="17411" name="TextBox 2">
            <a:extLst>
              <a:ext uri="{FF2B5EF4-FFF2-40B4-BE49-F238E27FC236}">
                <a16:creationId xmlns:a16="http://schemas.microsoft.com/office/drawing/2014/main" id="{DCC49EF8-2E88-9825-E6BF-92854C9BAF2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14375" y="142875"/>
            <a:ext cx="6858000" cy="1141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ru-RU" altLang="en-US" sz="2400" b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СТАРИННАЯ  РУССКАЯ ЛЕГЕНДА   О ПОДСНЕЖНИКЕ</a:t>
            </a:r>
            <a:endParaRPr lang="ru-RU" altLang="en-US" sz="2400" b="1">
              <a:solidFill>
                <a:srgbClr val="7030A0"/>
              </a:solidFill>
            </a:endParaRPr>
          </a:p>
        </p:txBody>
      </p:sp>
    </p:spTree>
  </p:cSld>
  <p:clrMapOvr>
    <a:masterClrMapping/>
  </p:clrMapOvr>
  <p:transition spd="med">
    <p:wheel spokes="3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434" name="Группа 13">
            <a:extLst>
              <a:ext uri="{FF2B5EF4-FFF2-40B4-BE49-F238E27FC236}">
                <a16:creationId xmlns:a16="http://schemas.microsoft.com/office/drawing/2014/main" id="{0EA933DD-8BF8-208E-8BB6-D815B1E100C1}"/>
              </a:ext>
            </a:extLst>
          </p:cNvPr>
          <p:cNvGrpSpPr>
            <a:grpSpLocks/>
          </p:cNvGrpSpPr>
          <p:nvPr/>
        </p:nvGrpSpPr>
        <p:grpSpPr bwMode="auto">
          <a:xfrm>
            <a:off x="4494213" y="0"/>
            <a:ext cx="4649787" cy="4086225"/>
            <a:chOff x="3571868" y="700214"/>
            <a:chExt cx="4649094" cy="4086084"/>
          </a:xfrm>
        </p:grpSpPr>
        <p:grpSp>
          <p:nvGrpSpPr>
            <p:cNvPr id="18436" name="Группа 12">
              <a:extLst>
                <a:ext uri="{FF2B5EF4-FFF2-40B4-BE49-F238E27FC236}">
                  <a16:creationId xmlns:a16="http://schemas.microsoft.com/office/drawing/2014/main" id="{A903EE49-FDA0-5319-3512-35437CD7E8C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571868" y="785794"/>
              <a:ext cx="4649094" cy="4000504"/>
              <a:chOff x="4286248" y="214290"/>
              <a:chExt cx="4649094" cy="4000504"/>
            </a:xfrm>
          </p:grpSpPr>
          <p:sp>
            <p:nvSpPr>
              <p:cNvPr id="12" name="Овал 11">
                <a:extLst>
                  <a:ext uri="{FF2B5EF4-FFF2-40B4-BE49-F238E27FC236}">
                    <a16:creationId xmlns:a16="http://schemas.microsoft.com/office/drawing/2014/main" id="{DBEC26F7-A259-E88D-E103-D6A5CC6B20BE}"/>
                  </a:ext>
                </a:extLst>
              </p:cNvPr>
              <p:cNvSpPr/>
              <p:nvPr/>
            </p:nvSpPr>
            <p:spPr>
              <a:xfrm>
                <a:off x="7786163" y="785912"/>
                <a:ext cx="285707" cy="285740"/>
              </a:xfrm>
              <a:prstGeom prst="ellipse">
                <a:avLst/>
              </a:prstGeom>
              <a:solidFill>
                <a:srgbClr val="92D050"/>
              </a:solidFill>
              <a:ln>
                <a:solidFill>
                  <a:srgbClr val="92D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11" name="Овал 10">
                <a:extLst>
                  <a:ext uri="{FF2B5EF4-FFF2-40B4-BE49-F238E27FC236}">
                    <a16:creationId xmlns:a16="http://schemas.microsoft.com/office/drawing/2014/main" id="{9FE0421D-AA6C-C765-8E5B-84D308A47694}"/>
                  </a:ext>
                </a:extLst>
              </p:cNvPr>
              <p:cNvSpPr/>
              <p:nvPr/>
            </p:nvSpPr>
            <p:spPr>
              <a:xfrm>
                <a:off x="7214748" y="285868"/>
                <a:ext cx="285707" cy="285740"/>
              </a:xfrm>
              <a:prstGeom prst="ellipse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>
                <a:solidFill>
                  <a:schemeClr val="accent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10" name="Овал 9">
                <a:extLst>
                  <a:ext uri="{FF2B5EF4-FFF2-40B4-BE49-F238E27FC236}">
                    <a16:creationId xmlns:a16="http://schemas.microsoft.com/office/drawing/2014/main" id="{9AC70834-5D19-820E-697B-5800E539B5AD}"/>
                  </a:ext>
                </a:extLst>
              </p:cNvPr>
              <p:cNvSpPr/>
              <p:nvPr/>
            </p:nvSpPr>
            <p:spPr>
              <a:xfrm>
                <a:off x="6929041" y="643042"/>
                <a:ext cx="285707" cy="285740"/>
              </a:xfrm>
              <a:prstGeom prst="ellipse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solidFill>
                  <a:schemeClr val="accent6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grpSp>
            <p:nvGrpSpPr>
              <p:cNvPr id="18441" name="Группа 7">
                <a:extLst>
                  <a:ext uri="{FF2B5EF4-FFF2-40B4-BE49-F238E27FC236}">
                    <a16:creationId xmlns:a16="http://schemas.microsoft.com/office/drawing/2014/main" id="{48808109-0557-F769-FD66-670B2A7EF6F8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286248" y="214290"/>
                <a:ext cx="4649094" cy="4000504"/>
                <a:chOff x="4494906" y="571480"/>
                <a:chExt cx="4649094" cy="4000504"/>
              </a:xfrm>
            </p:grpSpPr>
            <p:sp>
              <p:nvSpPr>
                <p:cNvPr id="7" name="Полилиния 6">
                  <a:extLst>
                    <a:ext uri="{FF2B5EF4-FFF2-40B4-BE49-F238E27FC236}">
                      <a16:creationId xmlns:a16="http://schemas.microsoft.com/office/drawing/2014/main" id="{6404FF66-8586-6576-599B-866718FC6BAF}"/>
                    </a:ext>
                  </a:extLst>
                </p:cNvPr>
                <p:cNvSpPr/>
                <p:nvPr/>
              </p:nvSpPr>
              <p:spPr>
                <a:xfrm>
                  <a:off x="6910721" y="1181201"/>
                  <a:ext cx="1319015" cy="1509661"/>
                </a:xfrm>
                <a:custGeom>
                  <a:avLst/>
                  <a:gdLst>
                    <a:gd name="connsiteX0" fmla="*/ 85100 w 1319367"/>
                    <a:gd name="connsiteY0" fmla="*/ 30735 h 1510286"/>
                    <a:gd name="connsiteX1" fmla="*/ 74083 w 1319367"/>
                    <a:gd name="connsiteY1" fmla="*/ 85820 h 1510286"/>
                    <a:gd name="connsiteX2" fmla="*/ 41032 w 1319367"/>
                    <a:gd name="connsiteY2" fmla="*/ 207005 h 1510286"/>
                    <a:gd name="connsiteX3" fmla="*/ 30016 w 1319367"/>
                    <a:gd name="connsiteY3" fmla="*/ 372258 h 1510286"/>
                    <a:gd name="connsiteX4" fmla="*/ 30016 w 1319367"/>
                    <a:gd name="connsiteY4" fmla="*/ 515478 h 1510286"/>
                    <a:gd name="connsiteX5" fmla="*/ 63066 w 1319367"/>
                    <a:gd name="connsiteY5" fmla="*/ 581579 h 1510286"/>
                    <a:gd name="connsiteX6" fmla="*/ 85100 w 1319367"/>
                    <a:gd name="connsiteY6" fmla="*/ 647680 h 1510286"/>
                    <a:gd name="connsiteX7" fmla="*/ 96117 w 1319367"/>
                    <a:gd name="connsiteY7" fmla="*/ 680731 h 1510286"/>
                    <a:gd name="connsiteX8" fmla="*/ 129167 w 1319367"/>
                    <a:gd name="connsiteY8" fmla="*/ 746832 h 1510286"/>
                    <a:gd name="connsiteX9" fmla="*/ 140184 w 1319367"/>
                    <a:gd name="connsiteY9" fmla="*/ 845984 h 1510286"/>
                    <a:gd name="connsiteX10" fmla="*/ 173235 w 1319367"/>
                    <a:gd name="connsiteY10" fmla="*/ 868017 h 1510286"/>
                    <a:gd name="connsiteX11" fmla="*/ 195269 w 1319367"/>
                    <a:gd name="connsiteY11" fmla="*/ 901068 h 1510286"/>
                    <a:gd name="connsiteX12" fmla="*/ 206285 w 1319367"/>
                    <a:gd name="connsiteY12" fmla="*/ 934119 h 1510286"/>
                    <a:gd name="connsiteX13" fmla="*/ 239336 w 1319367"/>
                    <a:gd name="connsiteY13" fmla="*/ 956152 h 1510286"/>
                    <a:gd name="connsiteX14" fmla="*/ 250353 w 1319367"/>
                    <a:gd name="connsiteY14" fmla="*/ 1011237 h 1510286"/>
                    <a:gd name="connsiteX15" fmla="*/ 283403 w 1319367"/>
                    <a:gd name="connsiteY15" fmla="*/ 1044287 h 1510286"/>
                    <a:gd name="connsiteX16" fmla="*/ 338488 w 1319367"/>
                    <a:gd name="connsiteY16" fmla="*/ 1099372 h 1510286"/>
                    <a:gd name="connsiteX17" fmla="*/ 360522 w 1319367"/>
                    <a:gd name="connsiteY17" fmla="*/ 1132422 h 1510286"/>
                    <a:gd name="connsiteX18" fmla="*/ 393572 w 1319367"/>
                    <a:gd name="connsiteY18" fmla="*/ 1165473 h 1510286"/>
                    <a:gd name="connsiteX19" fmla="*/ 404589 w 1319367"/>
                    <a:gd name="connsiteY19" fmla="*/ 1198523 h 1510286"/>
                    <a:gd name="connsiteX20" fmla="*/ 503741 w 1319367"/>
                    <a:gd name="connsiteY20" fmla="*/ 1253608 h 1510286"/>
                    <a:gd name="connsiteX21" fmla="*/ 525775 w 1319367"/>
                    <a:gd name="connsiteY21" fmla="*/ 1286658 h 1510286"/>
                    <a:gd name="connsiteX22" fmla="*/ 547808 w 1319367"/>
                    <a:gd name="connsiteY22" fmla="*/ 1352760 h 1510286"/>
                    <a:gd name="connsiteX23" fmla="*/ 591876 w 1319367"/>
                    <a:gd name="connsiteY23" fmla="*/ 1418861 h 1510286"/>
                    <a:gd name="connsiteX24" fmla="*/ 613909 w 1319367"/>
                    <a:gd name="connsiteY24" fmla="*/ 1451911 h 1510286"/>
                    <a:gd name="connsiteX25" fmla="*/ 635943 w 1319367"/>
                    <a:gd name="connsiteY25" fmla="*/ 1495979 h 1510286"/>
                    <a:gd name="connsiteX26" fmla="*/ 812213 w 1319367"/>
                    <a:gd name="connsiteY26" fmla="*/ 1462928 h 1510286"/>
                    <a:gd name="connsiteX27" fmla="*/ 845264 w 1319367"/>
                    <a:gd name="connsiteY27" fmla="*/ 1429878 h 1510286"/>
                    <a:gd name="connsiteX28" fmla="*/ 911365 w 1319367"/>
                    <a:gd name="connsiteY28" fmla="*/ 1385810 h 1510286"/>
                    <a:gd name="connsiteX29" fmla="*/ 944416 w 1319367"/>
                    <a:gd name="connsiteY29" fmla="*/ 1363776 h 1510286"/>
                    <a:gd name="connsiteX30" fmla="*/ 1032550 w 1319367"/>
                    <a:gd name="connsiteY30" fmla="*/ 1264625 h 1510286"/>
                    <a:gd name="connsiteX31" fmla="*/ 1098652 w 1319367"/>
                    <a:gd name="connsiteY31" fmla="*/ 1209540 h 1510286"/>
                    <a:gd name="connsiteX32" fmla="*/ 1153736 w 1319367"/>
                    <a:gd name="connsiteY32" fmla="*/ 1110388 h 1510286"/>
                    <a:gd name="connsiteX33" fmla="*/ 1186787 w 1319367"/>
                    <a:gd name="connsiteY33" fmla="*/ 1088355 h 1510286"/>
                    <a:gd name="connsiteX34" fmla="*/ 1197803 w 1319367"/>
                    <a:gd name="connsiteY34" fmla="*/ 1055304 h 1510286"/>
                    <a:gd name="connsiteX35" fmla="*/ 1219837 w 1319367"/>
                    <a:gd name="connsiteY35" fmla="*/ 1022253 h 1510286"/>
                    <a:gd name="connsiteX36" fmla="*/ 1230854 w 1319367"/>
                    <a:gd name="connsiteY36" fmla="*/ 978186 h 1510286"/>
                    <a:gd name="connsiteX37" fmla="*/ 1252888 w 1319367"/>
                    <a:gd name="connsiteY37" fmla="*/ 912085 h 1510286"/>
                    <a:gd name="connsiteX38" fmla="*/ 1263905 w 1319367"/>
                    <a:gd name="connsiteY38" fmla="*/ 879034 h 1510286"/>
                    <a:gd name="connsiteX39" fmla="*/ 1274922 w 1319367"/>
                    <a:gd name="connsiteY39" fmla="*/ 823950 h 1510286"/>
                    <a:gd name="connsiteX40" fmla="*/ 1285938 w 1319367"/>
                    <a:gd name="connsiteY40" fmla="*/ 746832 h 1510286"/>
                    <a:gd name="connsiteX41" fmla="*/ 1307972 w 1319367"/>
                    <a:gd name="connsiteY41" fmla="*/ 680731 h 1510286"/>
                    <a:gd name="connsiteX42" fmla="*/ 1274922 w 1319367"/>
                    <a:gd name="connsiteY42" fmla="*/ 515478 h 1510286"/>
                    <a:gd name="connsiteX43" fmla="*/ 1241871 w 1319367"/>
                    <a:gd name="connsiteY43" fmla="*/ 493444 h 1510286"/>
                    <a:gd name="connsiteX44" fmla="*/ 1219837 w 1319367"/>
                    <a:gd name="connsiteY44" fmla="*/ 460393 h 1510286"/>
                    <a:gd name="connsiteX45" fmla="*/ 1175770 w 1319367"/>
                    <a:gd name="connsiteY45" fmla="*/ 438360 h 1510286"/>
                    <a:gd name="connsiteX46" fmla="*/ 1142719 w 1319367"/>
                    <a:gd name="connsiteY46" fmla="*/ 416326 h 1510286"/>
                    <a:gd name="connsiteX47" fmla="*/ 1065601 w 1319367"/>
                    <a:gd name="connsiteY47" fmla="*/ 394292 h 1510286"/>
                    <a:gd name="connsiteX48" fmla="*/ 955432 w 1319367"/>
                    <a:gd name="connsiteY48" fmla="*/ 350225 h 1510286"/>
                    <a:gd name="connsiteX49" fmla="*/ 878314 w 1319367"/>
                    <a:gd name="connsiteY49" fmla="*/ 328191 h 1510286"/>
                    <a:gd name="connsiteX50" fmla="*/ 812213 w 1319367"/>
                    <a:gd name="connsiteY50" fmla="*/ 306157 h 1510286"/>
                    <a:gd name="connsiteX51" fmla="*/ 735095 w 1319367"/>
                    <a:gd name="connsiteY51" fmla="*/ 240056 h 1510286"/>
                    <a:gd name="connsiteX52" fmla="*/ 702044 w 1319367"/>
                    <a:gd name="connsiteY52" fmla="*/ 229039 h 1510286"/>
                    <a:gd name="connsiteX53" fmla="*/ 668994 w 1319367"/>
                    <a:gd name="connsiteY53" fmla="*/ 207005 h 1510286"/>
                    <a:gd name="connsiteX54" fmla="*/ 547808 w 1319367"/>
                    <a:gd name="connsiteY54" fmla="*/ 173955 h 1510286"/>
                    <a:gd name="connsiteX55" fmla="*/ 426623 w 1319367"/>
                    <a:gd name="connsiteY55" fmla="*/ 162938 h 1510286"/>
                    <a:gd name="connsiteX56" fmla="*/ 360522 w 1319367"/>
                    <a:gd name="connsiteY56" fmla="*/ 151921 h 1510286"/>
                    <a:gd name="connsiteX57" fmla="*/ 294420 w 1319367"/>
                    <a:gd name="connsiteY57" fmla="*/ 129887 h 1510286"/>
                    <a:gd name="connsiteX58" fmla="*/ 261370 w 1319367"/>
                    <a:gd name="connsiteY58" fmla="*/ 107853 h 1510286"/>
                    <a:gd name="connsiteX59" fmla="*/ 184252 w 1319367"/>
                    <a:gd name="connsiteY59" fmla="*/ 74803 h 1510286"/>
                    <a:gd name="connsiteX60" fmla="*/ 85100 w 1319367"/>
                    <a:gd name="connsiteY60" fmla="*/ 30735 h 15102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</a:cxnLst>
                  <a:rect l="l" t="t" r="r" b="b"/>
                  <a:pathLst>
                    <a:path w="1319367" h="1510286">
                      <a:moveTo>
                        <a:pt x="85100" y="30735"/>
                      </a:moveTo>
                      <a:cubicBezTo>
                        <a:pt x="66739" y="32571"/>
                        <a:pt x="79010" y="67755"/>
                        <a:pt x="74083" y="85820"/>
                      </a:cubicBezTo>
                      <a:cubicBezTo>
                        <a:pt x="32149" y="239577"/>
                        <a:pt x="67874" y="72798"/>
                        <a:pt x="41032" y="207005"/>
                      </a:cubicBezTo>
                      <a:cubicBezTo>
                        <a:pt x="37360" y="262089"/>
                        <a:pt x="35795" y="317355"/>
                        <a:pt x="30016" y="372258"/>
                      </a:cubicBezTo>
                      <a:cubicBezTo>
                        <a:pt x="18823" y="478594"/>
                        <a:pt x="0" y="335376"/>
                        <a:pt x="30016" y="515478"/>
                      </a:cubicBezTo>
                      <a:cubicBezTo>
                        <a:pt x="38052" y="563693"/>
                        <a:pt x="42763" y="535897"/>
                        <a:pt x="63066" y="581579"/>
                      </a:cubicBezTo>
                      <a:cubicBezTo>
                        <a:pt x="72499" y="602803"/>
                        <a:pt x="77755" y="625646"/>
                        <a:pt x="85100" y="647680"/>
                      </a:cubicBezTo>
                      <a:cubicBezTo>
                        <a:pt x="88772" y="658697"/>
                        <a:pt x="89675" y="671068"/>
                        <a:pt x="96117" y="680731"/>
                      </a:cubicBezTo>
                      <a:cubicBezTo>
                        <a:pt x="124592" y="723444"/>
                        <a:pt x="113963" y="701220"/>
                        <a:pt x="129167" y="746832"/>
                      </a:cubicBezTo>
                      <a:cubicBezTo>
                        <a:pt x="132839" y="779883"/>
                        <a:pt x="128819" y="814732"/>
                        <a:pt x="140184" y="845984"/>
                      </a:cubicBezTo>
                      <a:cubicBezTo>
                        <a:pt x="144709" y="858427"/>
                        <a:pt x="163872" y="858655"/>
                        <a:pt x="173235" y="868017"/>
                      </a:cubicBezTo>
                      <a:cubicBezTo>
                        <a:pt x="182598" y="877380"/>
                        <a:pt x="187924" y="890051"/>
                        <a:pt x="195269" y="901068"/>
                      </a:cubicBezTo>
                      <a:cubicBezTo>
                        <a:pt x="198941" y="912085"/>
                        <a:pt x="199031" y="925051"/>
                        <a:pt x="206285" y="934119"/>
                      </a:cubicBezTo>
                      <a:cubicBezTo>
                        <a:pt x="214556" y="944458"/>
                        <a:pt x="232767" y="944656"/>
                        <a:pt x="239336" y="956152"/>
                      </a:cubicBezTo>
                      <a:cubicBezTo>
                        <a:pt x="248626" y="972410"/>
                        <a:pt x="241979" y="994489"/>
                        <a:pt x="250353" y="1011237"/>
                      </a:cubicBezTo>
                      <a:cubicBezTo>
                        <a:pt x="257320" y="1025172"/>
                        <a:pt x="273429" y="1032318"/>
                        <a:pt x="283403" y="1044287"/>
                      </a:cubicBezTo>
                      <a:cubicBezTo>
                        <a:pt x="329307" y="1099372"/>
                        <a:pt x="277895" y="1058977"/>
                        <a:pt x="338488" y="1099372"/>
                      </a:cubicBezTo>
                      <a:cubicBezTo>
                        <a:pt x="345833" y="1110389"/>
                        <a:pt x="352046" y="1122250"/>
                        <a:pt x="360522" y="1132422"/>
                      </a:cubicBezTo>
                      <a:cubicBezTo>
                        <a:pt x="370496" y="1144391"/>
                        <a:pt x="384930" y="1152509"/>
                        <a:pt x="393572" y="1165473"/>
                      </a:cubicBezTo>
                      <a:cubicBezTo>
                        <a:pt x="400013" y="1175135"/>
                        <a:pt x="396378" y="1190312"/>
                        <a:pt x="404589" y="1198523"/>
                      </a:cubicBezTo>
                      <a:cubicBezTo>
                        <a:pt x="442472" y="1236406"/>
                        <a:pt x="462180" y="1239754"/>
                        <a:pt x="503741" y="1253608"/>
                      </a:cubicBezTo>
                      <a:cubicBezTo>
                        <a:pt x="511086" y="1264625"/>
                        <a:pt x="520398" y="1274559"/>
                        <a:pt x="525775" y="1286658"/>
                      </a:cubicBezTo>
                      <a:cubicBezTo>
                        <a:pt x="535208" y="1307882"/>
                        <a:pt x="534925" y="1333435"/>
                        <a:pt x="547808" y="1352760"/>
                      </a:cubicBezTo>
                      <a:lnTo>
                        <a:pt x="591876" y="1418861"/>
                      </a:lnTo>
                      <a:cubicBezTo>
                        <a:pt x="599220" y="1429878"/>
                        <a:pt x="607988" y="1440068"/>
                        <a:pt x="613909" y="1451911"/>
                      </a:cubicBezTo>
                      <a:lnTo>
                        <a:pt x="635943" y="1495979"/>
                      </a:lnTo>
                      <a:cubicBezTo>
                        <a:pt x="734290" y="1488414"/>
                        <a:pt x="755382" y="1510286"/>
                        <a:pt x="812213" y="1462928"/>
                      </a:cubicBezTo>
                      <a:cubicBezTo>
                        <a:pt x="824182" y="1452954"/>
                        <a:pt x="832966" y="1439443"/>
                        <a:pt x="845264" y="1429878"/>
                      </a:cubicBezTo>
                      <a:cubicBezTo>
                        <a:pt x="866167" y="1413620"/>
                        <a:pt x="889331" y="1400499"/>
                        <a:pt x="911365" y="1385810"/>
                      </a:cubicBezTo>
                      <a:lnTo>
                        <a:pt x="944416" y="1363776"/>
                      </a:lnTo>
                      <a:cubicBezTo>
                        <a:pt x="983733" y="1304799"/>
                        <a:pt x="957087" y="1340088"/>
                        <a:pt x="1032550" y="1264625"/>
                      </a:cubicBezTo>
                      <a:cubicBezTo>
                        <a:pt x="1074964" y="1222211"/>
                        <a:pt x="1052637" y="1240216"/>
                        <a:pt x="1098652" y="1209540"/>
                      </a:cubicBezTo>
                      <a:cubicBezTo>
                        <a:pt x="1110132" y="1175100"/>
                        <a:pt x="1121268" y="1132032"/>
                        <a:pt x="1153736" y="1110388"/>
                      </a:cubicBezTo>
                      <a:lnTo>
                        <a:pt x="1186787" y="1088355"/>
                      </a:lnTo>
                      <a:cubicBezTo>
                        <a:pt x="1190459" y="1077338"/>
                        <a:pt x="1192610" y="1065691"/>
                        <a:pt x="1197803" y="1055304"/>
                      </a:cubicBezTo>
                      <a:cubicBezTo>
                        <a:pt x="1203724" y="1043461"/>
                        <a:pt x="1214621" y="1034423"/>
                        <a:pt x="1219837" y="1022253"/>
                      </a:cubicBezTo>
                      <a:cubicBezTo>
                        <a:pt x="1225801" y="1008336"/>
                        <a:pt x="1226503" y="992689"/>
                        <a:pt x="1230854" y="978186"/>
                      </a:cubicBezTo>
                      <a:cubicBezTo>
                        <a:pt x="1237528" y="955940"/>
                        <a:pt x="1245543" y="934119"/>
                        <a:pt x="1252888" y="912085"/>
                      </a:cubicBezTo>
                      <a:cubicBezTo>
                        <a:pt x="1256560" y="901068"/>
                        <a:pt x="1261627" y="890421"/>
                        <a:pt x="1263905" y="879034"/>
                      </a:cubicBezTo>
                      <a:cubicBezTo>
                        <a:pt x="1267577" y="860673"/>
                        <a:pt x="1271844" y="842420"/>
                        <a:pt x="1274922" y="823950"/>
                      </a:cubicBezTo>
                      <a:cubicBezTo>
                        <a:pt x="1279191" y="798336"/>
                        <a:pt x="1280099" y="772134"/>
                        <a:pt x="1285938" y="746832"/>
                      </a:cubicBezTo>
                      <a:cubicBezTo>
                        <a:pt x="1291160" y="724201"/>
                        <a:pt x="1307972" y="680731"/>
                        <a:pt x="1307972" y="680731"/>
                      </a:cubicBezTo>
                      <a:cubicBezTo>
                        <a:pt x="1302924" y="620160"/>
                        <a:pt x="1319367" y="559923"/>
                        <a:pt x="1274922" y="515478"/>
                      </a:cubicBezTo>
                      <a:cubicBezTo>
                        <a:pt x="1265559" y="506115"/>
                        <a:pt x="1252888" y="500789"/>
                        <a:pt x="1241871" y="493444"/>
                      </a:cubicBezTo>
                      <a:cubicBezTo>
                        <a:pt x="1234526" y="482427"/>
                        <a:pt x="1230009" y="468870"/>
                        <a:pt x="1219837" y="460393"/>
                      </a:cubicBezTo>
                      <a:cubicBezTo>
                        <a:pt x="1207221" y="449879"/>
                        <a:pt x="1190029" y="446508"/>
                        <a:pt x="1175770" y="438360"/>
                      </a:cubicBezTo>
                      <a:cubicBezTo>
                        <a:pt x="1164274" y="431791"/>
                        <a:pt x="1154562" y="422248"/>
                        <a:pt x="1142719" y="416326"/>
                      </a:cubicBezTo>
                      <a:cubicBezTo>
                        <a:pt x="1124205" y="407069"/>
                        <a:pt x="1083252" y="399587"/>
                        <a:pt x="1065601" y="394292"/>
                      </a:cubicBezTo>
                      <a:cubicBezTo>
                        <a:pt x="954162" y="360860"/>
                        <a:pt x="1041316" y="387032"/>
                        <a:pt x="955432" y="350225"/>
                      </a:cubicBezTo>
                      <a:cubicBezTo>
                        <a:pt x="926630" y="337881"/>
                        <a:pt x="909380" y="337511"/>
                        <a:pt x="878314" y="328191"/>
                      </a:cubicBezTo>
                      <a:cubicBezTo>
                        <a:pt x="856068" y="321517"/>
                        <a:pt x="812213" y="306157"/>
                        <a:pt x="812213" y="306157"/>
                      </a:cubicBezTo>
                      <a:cubicBezTo>
                        <a:pt x="786168" y="280113"/>
                        <a:pt x="768068" y="258898"/>
                        <a:pt x="735095" y="240056"/>
                      </a:cubicBezTo>
                      <a:cubicBezTo>
                        <a:pt x="725012" y="234294"/>
                        <a:pt x="713061" y="232711"/>
                        <a:pt x="702044" y="229039"/>
                      </a:cubicBezTo>
                      <a:cubicBezTo>
                        <a:pt x="691027" y="221694"/>
                        <a:pt x="681093" y="212382"/>
                        <a:pt x="668994" y="207005"/>
                      </a:cubicBezTo>
                      <a:cubicBezTo>
                        <a:pt x="636975" y="192774"/>
                        <a:pt x="583867" y="178462"/>
                        <a:pt x="547808" y="173955"/>
                      </a:cubicBezTo>
                      <a:cubicBezTo>
                        <a:pt x="507560" y="168924"/>
                        <a:pt x="466907" y="167677"/>
                        <a:pt x="426623" y="162938"/>
                      </a:cubicBezTo>
                      <a:cubicBezTo>
                        <a:pt x="404438" y="160328"/>
                        <a:pt x="382193" y="157339"/>
                        <a:pt x="360522" y="151921"/>
                      </a:cubicBezTo>
                      <a:cubicBezTo>
                        <a:pt x="337990" y="146288"/>
                        <a:pt x="294420" y="129887"/>
                        <a:pt x="294420" y="129887"/>
                      </a:cubicBezTo>
                      <a:cubicBezTo>
                        <a:pt x="283403" y="122542"/>
                        <a:pt x="273213" y="113774"/>
                        <a:pt x="261370" y="107853"/>
                      </a:cubicBezTo>
                      <a:cubicBezTo>
                        <a:pt x="218818" y="86577"/>
                        <a:pt x="230109" y="109196"/>
                        <a:pt x="184252" y="74803"/>
                      </a:cubicBezTo>
                      <a:cubicBezTo>
                        <a:pt x="84516" y="0"/>
                        <a:pt x="103462" y="28899"/>
                        <a:pt x="85100" y="30735"/>
                      </a:cubicBezTo>
                      <a:close/>
                    </a:path>
                  </a:pathLst>
                </a:custGeom>
                <a:solidFill>
                  <a:schemeClr val="accent2">
                    <a:lumMod val="20000"/>
                    <a:lumOff val="8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/>
                </a:p>
              </p:txBody>
            </p:sp>
            <p:pic>
              <p:nvPicPr>
                <p:cNvPr id="18443" name="Picture 4" descr="https://s.poembook.ru/theme/9b/e0/97/98cab2aed3b6bec864545f17278918f3f5e9c88a.jpeg">
                  <a:extLst>
                    <a:ext uri="{FF2B5EF4-FFF2-40B4-BE49-F238E27FC236}">
                      <a16:creationId xmlns:a16="http://schemas.microsoft.com/office/drawing/2014/main" id="{6F097D1C-890F-B0F6-846D-437C42DED001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2">
                  <a:clrChange>
                    <a:clrFrom>
                      <a:srgbClr val="F5F5F5"/>
                    </a:clrFrom>
                    <a:clrTo>
                      <a:srgbClr val="F5F5F5">
                        <a:alpha val="0"/>
                      </a:srgbClr>
                    </a:clrTo>
                  </a:clrChange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494906" y="571480"/>
                  <a:ext cx="4649094" cy="400050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</p:grpSp>
        </p:grpSp>
        <p:pic>
          <p:nvPicPr>
            <p:cNvPr id="18437" name="Picture 4" descr="http://img-fotki.yandex.ru/get/4518/47407354.2cb/0_984f9_2eda124_orig.png">
              <a:extLst>
                <a:ext uri="{FF2B5EF4-FFF2-40B4-BE49-F238E27FC236}">
                  <a16:creationId xmlns:a16="http://schemas.microsoft.com/office/drawing/2014/main" id="{D5F9656F-8F95-6506-5EE4-E88076E234F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4046277">
              <a:off x="6180359" y="738330"/>
              <a:ext cx="933487" cy="8572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8435" name="Picture 4" descr="http://img-fotki.yandex.ru/get/4135/47407354.b38/0_11707c_b5f0eddf_orig.png">
            <a:extLst>
              <a:ext uri="{FF2B5EF4-FFF2-40B4-BE49-F238E27FC236}">
                <a16:creationId xmlns:a16="http://schemas.microsoft.com/office/drawing/2014/main" id="{4557F87E-E7A6-EB9C-54CF-3ED032BF1C1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8875" y="5357813"/>
            <a:ext cx="1411288" cy="1500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wheel spokes="3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7" name="Picture 3" descr="C:\Users\Наташа\Desktop\501668.jpg">
            <a:extLst>
              <a:ext uri="{FF2B5EF4-FFF2-40B4-BE49-F238E27FC236}">
                <a16:creationId xmlns:a16="http://schemas.microsoft.com/office/drawing/2014/main" id="{DB9F4AA7-A255-29B6-3074-D6F4AA3BA48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063" y="1214438"/>
            <a:ext cx="4694237" cy="5500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58" name="Picture 2" descr="http://kira-scrap.ru/KATALOG/ZVETY/1/0_8a6bd_f5859bf5_M.png">
            <a:extLst>
              <a:ext uri="{FF2B5EF4-FFF2-40B4-BE49-F238E27FC236}">
                <a16:creationId xmlns:a16="http://schemas.microsoft.com/office/drawing/2014/main" id="{4F8E3AEA-4F31-54AB-283B-A4F3767DC76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625" y="4071938"/>
            <a:ext cx="1384300" cy="2546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59" name="Picture 7" descr="http://wallpapers1920.ru/img/picture/Jun/08/855be06ccebf773b7364fffd375f065a/4.jpg">
            <a:extLst>
              <a:ext uri="{FF2B5EF4-FFF2-40B4-BE49-F238E27FC236}">
                <a16:creationId xmlns:a16="http://schemas.microsoft.com/office/drawing/2014/main" id="{84F863D2-FD4B-53DA-F5BE-266DD6C453D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993271">
            <a:off x="5354638" y="211138"/>
            <a:ext cx="3487737" cy="3487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wheel spokes="3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Блок-схема: документ 3">
            <a:extLst>
              <a:ext uri="{FF2B5EF4-FFF2-40B4-BE49-F238E27FC236}">
                <a16:creationId xmlns:a16="http://schemas.microsoft.com/office/drawing/2014/main" id="{4D6AB335-DC3B-B1ED-BAD0-52C075EFC8A8}"/>
              </a:ext>
            </a:extLst>
          </p:cNvPr>
          <p:cNvSpPr/>
          <p:nvPr/>
        </p:nvSpPr>
        <p:spPr>
          <a:xfrm>
            <a:off x="1000125" y="142875"/>
            <a:ext cx="6000750" cy="6715125"/>
          </a:xfrm>
          <a:prstGeom prst="flowChartDocument">
            <a:avLst/>
          </a:prstGeom>
          <a:gradFill flip="none" rotWithShape="1">
            <a:gsLst>
              <a:gs pos="0">
                <a:srgbClr val="00B050">
                  <a:tint val="66000"/>
                  <a:satMod val="160000"/>
                </a:srgbClr>
              </a:gs>
              <a:gs pos="50000">
                <a:srgbClr val="00B050">
                  <a:tint val="44500"/>
                  <a:satMod val="160000"/>
                </a:srgbClr>
              </a:gs>
              <a:gs pos="100000">
                <a:srgbClr val="00B050">
                  <a:tint val="23500"/>
                  <a:satMod val="160000"/>
                </a:srgbClr>
              </a:gs>
            </a:gsLst>
            <a:lin ang="16200000" scaled="1"/>
            <a:tileRect/>
          </a:gra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20482" name="Picture 6" descr="http://www.medn.ru/userfiles/anechka2/image/foto/podsnezhniki.JPG">
            <a:extLst>
              <a:ext uri="{FF2B5EF4-FFF2-40B4-BE49-F238E27FC236}">
                <a16:creationId xmlns:a16="http://schemas.microsoft.com/office/drawing/2014/main" id="{F18C2156-95EF-F268-D058-250842BBF10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6313" y="2357438"/>
            <a:ext cx="4357687" cy="4357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83" name="TextBox 1">
            <a:extLst>
              <a:ext uri="{FF2B5EF4-FFF2-40B4-BE49-F238E27FC236}">
                <a16:creationId xmlns:a16="http://schemas.microsoft.com/office/drawing/2014/main" id="{722452E0-C92A-3331-3DA2-84F7471E72F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71563" y="214313"/>
            <a:ext cx="5143500" cy="6278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ru-RU" altLang="en-US" sz="2400" b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«ПОДСНЕЖНИК»</a:t>
            </a:r>
            <a:endParaRPr lang="ru-RU" altLang="en-US" sz="24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altLang="en-US" sz="24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Я родился!</a:t>
            </a:r>
          </a:p>
          <a:p>
            <a:r>
              <a:rPr lang="ru-RU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Я родился!</a:t>
            </a:r>
          </a:p>
          <a:p>
            <a:r>
              <a:rPr lang="ru-RU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Снег пробил,</a:t>
            </a:r>
          </a:p>
          <a:p>
            <a:r>
              <a:rPr lang="ru-RU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На свет явился!</a:t>
            </a:r>
          </a:p>
          <a:p>
            <a:r>
              <a:rPr lang="ru-RU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Ух, какой ты, снег, колючий,</a:t>
            </a:r>
          </a:p>
          <a:p>
            <a:r>
              <a:rPr lang="ru-RU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Ты холодный, снег, и злющий.</a:t>
            </a:r>
          </a:p>
          <a:p>
            <a:r>
              <a:rPr lang="ru-RU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О морозах зря мечтаешь,</a:t>
            </a:r>
          </a:p>
          <a:p>
            <a:r>
              <a:rPr lang="ru-RU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Очень скоро ты растаешь,</a:t>
            </a:r>
          </a:p>
          <a:p>
            <a:r>
              <a:rPr lang="ru-RU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Уплывешь потоком в речку</a:t>
            </a:r>
          </a:p>
          <a:p>
            <a:r>
              <a:rPr lang="ru-RU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И не скажешь ни словечка!</a:t>
            </a:r>
          </a:p>
          <a:p>
            <a:endParaRPr lang="ru-RU" altLang="en-US" sz="24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r>
              <a:rPr lang="ru-RU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Анзельмас Матутис    </a:t>
            </a:r>
          </a:p>
          <a:p>
            <a:r>
              <a:rPr lang="ru-RU" altLang="en-US" sz="2400"/>
              <a:t> </a:t>
            </a:r>
          </a:p>
          <a:p>
            <a:endParaRPr lang="ru-RU" altLang="en-US" sz="24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altLang="en-US"/>
          </a:p>
        </p:txBody>
      </p:sp>
    </p:spTree>
  </p:cSld>
  <p:clrMapOvr>
    <a:masterClrMapping/>
  </p:clrMapOvr>
  <p:transition spd="med">
    <p:wheel spokes="3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extBox 1">
            <a:extLst>
              <a:ext uri="{FF2B5EF4-FFF2-40B4-BE49-F238E27FC236}">
                <a16:creationId xmlns:a16="http://schemas.microsoft.com/office/drawing/2014/main" id="{724AB5D4-1E05-CC7D-34EA-4AEEFB132C1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0063" y="214313"/>
            <a:ext cx="80010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ru-RU" altLang="en-US" sz="2400" b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ПОЧЕМУ ПОДСНЕЖНИК ПОЛУЧИЛ ТАКОЕ ИМЯ?</a:t>
            </a:r>
          </a:p>
        </p:txBody>
      </p:sp>
      <p:grpSp>
        <p:nvGrpSpPr>
          <p:cNvPr id="21506" name="Группа 9">
            <a:extLst>
              <a:ext uri="{FF2B5EF4-FFF2-40B4-BE49-F238E27FC236}">
                <a16:creationId xmlns:a16="http://schemas.microsoft.com/office/drawing/2014/main" id="{BA5FAD36-39C7-FC18-565C-8AF6219F59E3}"/>
              </a:ext>
            </a:extLst>
          </p:cNvPr>
          <p:cNvGrpSpPr>
            <a:grpSpLocks/>
          </p:cNvGrpSpPr>
          <p:nvPr/>
        </p:nvGrpSpPr>
        <p:grpSpPr bwMode="auto">
          <a:xfrm>
            <a:off x="2987675" y="3860800"/>
            <a:ext cx="4643438" cy="2714625"/>
            <a:chOff x="3000364" y="3857628"/>
            <a:chExt cx="4643470" cy="2714644"/>
          </a:xfrm>
        </p:grpSpPr>
        <p:sp>
          <p:nvSpPr>
            <p:cNvPr id="12" name="Загнутый угол 11">
              <a:extLst>
                <a:ext uri="{FF2B5EF4-FFF2-40B4-BE49-F238E27FC236}">
                  <a16:creationId xmlns:a16="http://schemas.microsoft.com/office/drawing/2014/main" id="{A81A8CDA-38CA-AFBF-D81D-CB7399F10F63}"/>
                </a:ext>
              </a:extLst>
            </p:cNvPr>
            <p:cNvSpPr/>
            <p:nvPr/>
          </p:nvSpPr>
          <p:spPr>
            <a:xfrm>
              <a:off x="3000364" y="3857628"/>
              <a:ext cx="4643470" cy="2714644"/>
            </a:xfrm>
            <a:prstGeom prst="foldedCorner">
              <a:avLst/>
            </a:prstGeom>
            <a:gradFill flip="none" rotWithShape="1">
              <a:gsLst>
                <a:gs pos="0">
                  <a:srgbClr val="00B050">
                    <a:tint val="66000"/>
                    <a:satMod val="160000"/>
                  </a:srgbClr>
                </a:gs>
                <a:gs pos="50000">
                  <a:srgbClr val="00B050">
                    <a:tint val="44500"/>
                    <a:satMod val="160000"/>
                  </a:srgbClr>
                </a:gs>
                <a:gs pos="100000">
                  <a:srgbClr val="00B050">
                    <a:tint val="23500"/>
                    <a:satMod val="160000"/>
                  </a:srgbClr>
                </a:gs>
              </a:gsLst>
              <a:lin ang="16200000" scaled="1"/>
              <a:tileRect/>
            </a:gradFill>
            <a:ln>
              <a:solidFill>
                <a:srgbClr val="92D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21513" name="TextBox 2">
              <a:extLst>
                <a:ext uri="{FF2B5EF4-FFF2-40B4-BE49-F238E27FC236}">
                  <a16:creationId xmlns:a16="http://schemas.microsoft.com/office/drawing/2014/main" id="{C76BCCC3-C136-C24F-7B44-34274888F3E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000364" y="4000504"/>
              <a:ext cx="4572032" cy="25003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9pPr>
            </a:lstStyle>
            <a:p>
              <a:pPr algn="just"/>
              <a:r>
                <a:rPr lang="ru-RU" altLang="en-US" sz="2000">
                  <a:latin typeface="Times New Roman" panose="02020603050405020304" pitchFamily="18" charset="0"/>
                  <a:cs typeface="Times New Roman" panose="02020603050405020304" pitchFamily="18" charset="0"/>
                </a:rPr>
                <a:t>А научное название цветка - </a:t>
              </a:r>
              <a:r>
                <a:rPr lang="ru-RU" altLang="en-US" sz="2000" b="1">
                  <a:latin typeface="Times New Roman" panose="02020603050405020304" pitchFamily="18" charset="0"/>
                  <a:cs typeface="Times New Roman" panose="02020603050405020304" pitchFamily="18" charset="0"/>
                </a:rPr>
                <a:t>«галантус», </a:t>
              </a:r>
              <a:r>
                <a:rPr lang="ru-RU" altLang="en-US" sz="2000">
                  <a:latin typeface="Times New Roman" panose="02020603050405020304" pitchFamily="18" charset="0"/>
                  <a:cs typeface="Times New Roman" panose="02020603050405020304" pitchFamily="18" charset="0"/>
                </a:rPr>
                <a:t>что значит </a:t>
              </a:r>
              <a:r>
                <a:rPr lang="ru-RU" altLang="en-US" sz="2000" b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молочная капля</a:t>
              </a:r>
              <a:r>
                <a:rPr lang="ru-RU" altLang="en-US" sz="2000">
                  <a:latin typeface="Times New Roman" panose="02020603050405020304" pitchFamily="18" charset="0"/>
                  <a:cs typeface="Times New Roman" panose="02020603050405020304" pitchFamily="18" charset="0"/>
                </a:rPr>
                <a:t>. Лепестки похожи на капли, а цвет белый, как у молока. С наступлением темноты цветок подснежника закрывается и становится очень-очень похож на каплю молока.</a:t>
              </a:r>
            </a:p>
            <a:p>
              <a:endParaRPr lang="ru-RU" altLang="en-US"/>
            </a:p>
          </p:txBody>
        </p:sp>
      </p:grpSp>
      <p:pic>
        <p:nvPicPr>
          <p:cNvPr id="21507" name="Picture 6" descr="C:\Users\Наташа\Desktop\307127-svetik.jpg">
            <a:extLst>
              <a:ext uri="{FF2B5EF4-FFF2-40B4-BE49-F238E27FC236}">
                <a16:creationId xmlns:a16="http://schemas.microsoft.com/office/drawing/2014/main" id="{DB2F98AA-AF5E-AF4C-EC38-6862AAF4294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7750" y="1000125"/>
            <a:ext cx="4286250" cy="2516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1508" name="Группа 12">
            <a:extLst>
              <a:ext uri="{FF2B5EF4-FFF2-40B4-BE49-F238E27FC236}">
                <a16:creationId xmlns:a16="http://schemas.microsoft.com/office/drawing/2014/main" id="{8782FC8E-796A-0A14-9A5B-FB68F434883C}"/>
              </a:ext>
            </a:extLst>
          </p:cNvPr>
          <p:cNvGrpSpPr>
            <a:grpSpLocks/>
          </p:cNvGrpSpPr>
          <p:nvPr/>
        </p:nvGrpSpPr>
        <p:grpSpPr bwMode="auto">
          <a:xfrm>
            <a:off x="214313" y="1214438"/>
            <a:ext cx="4357687" cy="1928812"/>
            <a:chOff x="0" y="1214422"/>
            <a:chExt cx="4572032" cy="2000264"/>
          </a:xfrm>
        </p:grpSpPr>
        <p:sp>
          <p:nvSpPr>
            <p:cNvPr id="11" name="Загнутый угол 10">
              <a:extLst>
                <a:ext uri="{FF2B5EF4-FFF2-40B4-BE49-F238E27FC236}">
                  <a16:creationId xmlns:a16="http://schemas.microsoft.com/office/drawing/2014/main" id="{F8E47741-B8EB-7A43-9629-38C2F2B31577}"/>
                </a:ext>
              </a:extLst>
            </p:cNvPr>
            <p:cNvSpPr/>
            <p:nvPr/>
          </p:nvSpPr>
          <p:spPr>
            <a:xfrm>
              <a:off x="0" y="1214422"/>
              <a:ext cx="4572032" cy="2000264"/>
            </a:xfrm>
            <a:prstGeom prst="foldedCorner">
              <a:avLst/>
            </a:prstGeom>
            <a:gradFill flip="none" rotWithShape="1">
              <a:gsLst>
                <a:gs pos="0">
                  <a:srgbClr val="00B050">
                    <a:tint val="66000"/>
                    <a:satMod val="160000"/>
                  </a:srgbClr>
                </a:gs>
                <a:gs pos="50000">
                  <a:srgbClr val="00B050">
                    <a:tint val="44500"/>
                    <a:satMod val="160000"/>
                  </a:srgbClr>
                </a:gs>
                <a:gs pos="100000">
                  <a:srgbClr val="00B050">
                    <a:tint val="23500"/>
                    <a:satMod val="160000"/>
                  </a:srgbClr>
                </a:gs>
              </a:gsLst>
              <a:lin ang="5400000" scaled="1"/>
              <a:tileRect/>
            </a:gradFill>
            <a:ln>
              <a:solidFill>
                <a:srgbClr val="92D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21511" name="TextBox 8">
              <a:extLst>
                <a:ext uri="{FF2B5EF4-FFF2-40B4-BE49-F238E27FC236}">
                  <a16:creationId xmlns:a16="http://schemas.microsoft.com/office/drawing/2014/main" id="{2B749CEE-C2B2-3208-CB0C-85D9E4389A4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0" y="1214422"/>
              <a:ext cx="4500412" cy="16446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9pPr>
            </a:lstStyle>
            <a:p>
              <a:pPr algn="just"/>
              <a:r>
                <a:rPr lang="ru-RU" altLang="en-US" sz="2000" b="1">
                  <a:latin typeface="Times New Roman" panose="02020603050405020304" pitchFamily="18" charset="0"/>
                  <a:cs typeface="Times New Roman" panose="02020603050405020304" pitchFamily="18" charset="0"/>
                </a:rPr>
                <a:t>«Под-снеж-ник» - э</a:t>
              </a:r>
              <a:r>
                <a:rPr lang="ru-RU" altLang="en-US" sz="2000">
                  <a:latin typeface="Times New Roman" panose="02020603050405020304" pitchFamily="18" charset="0"/>
                  <a:cs typeface="Times New Roman" panose="02020603050405020304" pitchFamily="18" charset="0"/>
                </a:rPr>
                <a:t>то маленькое растение может выдержать даже большой десятиградусный мороз. </a:t>
              </a:r>
            </a:p>
            <a:p>
              <a:r>
                <a:rPr lang="ru-RU" altLang="en-US" sz="2000">
                  <a:latin typeface="Times New Roman" panose="02020603050405020304" pitchFamily="18" charset="0"/>
                  <a:cs typeface="Times New Roman" panose="02020603050405020304" pitchFamily="18" charset="0"/>
                </a:rPr>
                <a:t> </a:t>
              </a:r>
            </a:p>
            <a:p>
              <a:endParaRPr lang="ru-RU" altLang="en-US"/>
            </a:p>
          </p:txBody>
        </p:sp>
      </p:grpSp>
      <p:pic>
        <p:nvPicPr>
          <p:cNvPr id="21509" name="Picture 9" descr="https://otvet.imgsmail.ru/download/e4f731c096f22436c0d2847959751ff3_i-332.jpg">
            <a:extLst>
              <a:ext uri="{FF2B5EF4-FFF2-40B4-BE49-F238E27FC236}">
                <a16:creationId xmlns:a16="http://schemas.microsoft.com/office/drawing/2014/main" id="{180FC6D2-CE41-7E4A-8959-6A3BE144A82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0125" y="4000500"/>
            <a:ext cx="1328738" cy="1643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wheel spokes="3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нутый угол 3">
            <a:extLst>
              <a:ext uri="{FF2B5EF4-FFF2-40B4-BE49-F238E27FC236}">
                <a16:creationId xmlns:a16="http://schemas.microsoft.com/office/drawing/2014/main" id="{4952196C-C707-1A28-A17A-BFDB58D2E670}"/>
              </a:ext>
            </a:extLst>
          </p:cNvPr>
          <p:cNvSpPr/>
          <p:nvPr/>
        </p:nvSpPr>
        <p:spPr>
          <a:xfrm>
            <a:off x="214282" y="642918"/>
            <a:ext cx="8786874" cy="2000264"/>
          </a:xfrm>
          <a:prstGeom prst="foldedCorner">
            <a:avLst/>
          </a:prstGeom>
          <a:gradFill flip="none" rotWithShape="1">
            <a:gsLst>
              <a:gs pos="0">
                <a:srgbClr val="00B050">
                  <a:tint val="66000"/>
                  <a:satMod val="160000"/>
                </a:srgbClr>
              </a:gs>
              <a:gs pos="50000">
                <a:srgbClr val="00B050">
                  <a:tint val="44500"/>
                  <a:satMod val="160000"/>
                </a:srgbClr>
              </a:gs>
              <a:gs pos="100000">
                <a:srgbClr val="00B05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2532" name="TextBox 1">
            <a:extLst>
              <a:ext uri="{FF2B5EF4-FFF2-40B4-BE49-F238E27FC236}">
                <a16:creationId xmlns:a16="http://schemas.microsoft.com/office/drawing/2014/main" id="{73283D99-BE1E-440D-C857-C33B96C3313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5750" y="571500"/>
            <a:ext cx="8501063" cy="190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just"/>
            <a:br>
              <a:rPr lang="ru-RU" altLang="en-US"/>
            </a:br>
            <a:r>
              <a:rPr lang="ru-RU" altLang="en-US"/>
              <a:t> </a:t>
            </a:r>
            <a:r>
              <a:rPr lang="ru-RU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Удивительный аромат и не менее удивительный хрупкий вид этого прекрасного цветка, к сожалению, обернулись против него – предприимчивые торговцы практически выкашивают весенние лужайки, покрытые галантусом, ставя под угрозу само существование этой изящной красоты. С 1981 года подснежник занесен в Красную книгу. </a:t>
            </a:r>
          </a:p>
        </p:txBody>
      </p:sp>
      <p:sp>
        <p:nvSpPr>
          <p:cNvPr id="22533" name="TextBox 2">
            <a:extLst>
              <a:ext uri="{FF2B5EF4-FFF2-40B4-BE49-F238E27FC236}">
                <a16:creationId xmlns:a16="http://schemas.microsoft.com/office/drawing/2014/main" id="{B09271DC-476E-9FF6-1BCB-02EA413AB9A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14688" y="142875"/>
            <a:ext cx="2643187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r>
              <a:rPr lang="ru-RU" altLang="en-US" sz="2400" b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ИНФОРМАЦИЯ</a:t>
            </a:r>
          </a:p>
        </p:txBody>
      </p:sp>
      <p:pic>
        <p:nvPicPr>
          <p:cNvPr id="22534" name="Picture 5" descr="C:\Users\Наташа\Desktop\1.jpg">
            <a:extLst>
              <a:ext uri="{FF2B5EF4-FFF2-40B4-BE49-F238E27FC236}">
                <a16:creationId xmlns:a16="http://schemas.microsoft.com/office/drawing/2014/main" id="{78122073-142F-AB2E-C2D0-1AF3E3C5700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875" y="2857500"/>
            <a:ext cx="4267200" cy="284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5" name="Picture 3" descr="C:\Users\Наташа\Desktop\10119876357724522.jpg">
            <a:extLst>
              <a:ext uri="{FF2B5EF4-FFF2-40B4-BE49-F238E27FC236}">
                <a16:creationId xmlns:a16="http://schemas.microsoft.com/office/drawing/2014/main" id="{6FE53178-653A-8E9C-E5BD-DB723D2E74A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0625" y="3714750"/>
            <a:ext cx="3929063" cy="294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2536" name="Группа 6">
            <a:extLst>
              <a:ext uri="{FF2B5EF4-FFF2-40B4-BE49-F238E27FC236}">
                <a16:creationId xmlns:a16="http://schemas.microsoft.com/office/drawing/2014/main" id="{3FF88A61-D3D7-E568-ED83-DD64581EB556}"/>
              </a:ext>
            </a:extLst>
          </p:cNvPr>
          <p:cNvGrpSpPr>
            <a:grpSpLocks/>
          </p:cNvGrpSpPr>
          <p:nvPr/>
        </p:nvGrpSpPr>
        <p:grpSpPr bwMode="auto">
          <a:xfrm rot="-976536">
            <a:off x="3086100" y="3157538"/>
            <a:ext cx="3095625" cy="3095625"/>
            <a:chOff x="428596" y="3286124"/>
            <a:chExt cx="3095590" cy="3095590"/>
          </a:xfrm>
        </p:grpSpPr>
        <p:sp>
          <p:nvSpPr>
            <p:cNvPr id="6" name="Прямоугольник 5">
              <a:extLst>
                <a:ext uri="{FF2B5EF4-FFF2-40B4-BE49-F238E27FC236}">
                  <a16:creationId xmlns:a16="http://schemas.microsoft.com/office/drawing/2014/main" id="{41F2D3AD-0FCA-19FB-953C-59CA31E15583}"/>
                </a:ext>
              </a:extLst>
            </p:cNvPr>
            <p:cNvSpPr/>
            <p:nvPr/>
          </p:nvSpPr>
          <p:spPr>
            <a:xfrm>
              <a:off x="1714187" y="3713402"/>
              <a:ext cx="928677" cy="235741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pic>
          <p:nvPicPr>
            <p:cNvPr id="22538" name="Picture 2" descr="http://moymir.de/media/catalog/product/cache/21/image/9df78eab33525d08d6e5fb8d27136e95/000000/07/84/80/11078480_8_B.jpg">
              <a:extLst>
                <a:ext uri="{FF2B5EF4-FFF2-40B4-BE49-F238E27FC236}">
                  <a16:creationId xmlns:a16="http://schemas.microsoft.com/office/drawing/2014/main" id="{41D2C2AA-403C-3173-D84E-B2E982BF768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8596" y="3286124"/>
              <a:ext cx="3095590" cy="30955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p:transition spd="med">
    <p:wheel spokes="3"/>
  </p:transition>
</p:sld>
</file>

<file path=ppt/theme/theme1.xml><?xml version="1.0" encoding="utf-8"?>
<a:theme xmlns:a="http://schemas.openxmlformats.org/drawingml/2006/main" name="5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5</Template>
  <TotalTime>257</TotalTime>
  <Words>428</Words>
  <Application>Microsoft Office PowerPoint</Application>
  <PresentationFormat>Экран (4:3)</PresentationFormat>
  <Paragraphs>64</Paragraphs>
  <Slides>13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5</vt:lpstr>
      <vt:lpstr>ДЕНЬ ПОДСНЕЖНИКА</vt:lpstr>
      <vt:lpstr>Цель: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ДЕНЬ ПОДСНЕЖНИКА</dc:title>
  <dc:creator>Наташа</dc:creator>
  <cp:lastModifiedBy>Дарья Томан</cp:lastModifiedBy>
  <cp:revision>33</cp:revision>
  <dcterms:created xsi:type="dcterms:W3CDTF">2017-03-26T03:21:41Z</dcterms:created>
  <dcterms:modified xsi:type="dcterms:W3CDTF">2023-05-10T18:29:53Z</dcterms:modified>
</cp:coreProperties>
</file>