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77" r:id="rId3"/>
    <p:sldId id="257" r:id="rId4"/>
    <p:sldId id="261" r:id="rId5"/>
    <p:sldId id="273" r:id="rId6"/>
    <p:sldId id="274" r:id="rId7"/>
    <p:sldId id="263" r:id="rId8"/>
    <p:sldId id="271" r:id="rId9"/>
    <p:sldId id="266" r:id="rId10"/>
    <p:sldId id="275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 autoAdjust="0"/>
    <p:restoredTop sz="78281" autoAdjust="0"/>
  </p:normalViewPr>
  <p:slideViewPr>
    <p:cSldViewPr>
      <p:cViewPr varScale="1">
        <p:scale>
          <a:sx n="46" d="100"/>
          <a:sy n="46" d="100"/>
        </p:scale>
        <p:origin x="165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7FC0D-4B37-43A6-81CB-B6746494EE42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77991-60BC-492F-8147-7E67D78869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F2BB87C-0616-4907-AC1A-F667BADA95DE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B87C-0616-4907-AC1A-F667BADA95DE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DF2BB87C-0616-4907-AC1A-F667BADA95DE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F2BB87C-0616-4907-AC1A-F667BADA95DE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F2BB87C-0616-4907-AC1A-F667BADA95DE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D18702D-BE68-4D2D-9A6C-BA9E6A8AE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8029604" cy="3179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5805264"/>
            <a:ext cx="6159628" cy="1008112"/>
          </a:xfrm>
        </p:spPr>
        <p:txBody>
          <a:bodyPr>
            <a:norm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Подготовлено: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педагог-психолог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Н.Н. Бобрик</a:t>
            </a:r>
            <a:endParaRPr lang="ru-RU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32856"/>
            <a:ext cx="3816424" cy="343271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67944" y="3086471"/>
            <a:ext cx="4647460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Индивидуальная психолого-педагогическая поддержка ребенка с ОВЗ</a:t>
            </a:r>
            <a:endParaRPr lang="ru-RU" sz="2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737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Общая дорожная карта </a:t>
            </a:r>
            <a:r>
              <a:rPr lang="ru-RU" sz="3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реализации ИОМ</a:t>
            </a:r>
            <a: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109566562"/>
              </p:ext>
            </p:extLst>
          </p:nvPr>
        </p:nvGraphicFramePr>
        <p:xfrm>
          <a:off x="179511" y="1556794"/>
          <a:ext cx="8712969" cy="3853405"/>
        </p:xfrm>
        <a:graphic>
          <a:graphicData uri="http://schemas.openxmlformats.org/drawingml/2006/table">
            <a:tbl>
              <a:tblPr firstRow="1" firstCol="1" bandRow="1"/>
              <a:tblGrid>
                <a:gridCol w="2238252">
                  <a:extLst>
                    <a:ext uri="{9D8B030D-6E8A-4147-A177-3AD203B41FA5}">
                      <a16:colId xmlns:a16="http://schemas.microsoft.com/office/drawing/2014/main" val="4130896700"/>
                    </a:ext>
                  </a:extLst>
                </a:gridCol>
                <a:gridCol w="1714535">
                  <a:extLst>
                    <a:ext uri="{9D8B030D-6E8A-4147-A177-3AD203B41FA5}">
                      <a16:colId xmlns:a16="http://schemas.microsoft.com/office/drawing/2014/main" val="821888009"/>
                    </a:ext>
                  </a:extLst>
                </a:gridCol>
                <a:gridCol w="1318525">
                  <a:extLst>
                    <a:ext uri="{9D8B030D-6E8A-4147-A177-3AD203B41FA5}">
                      <a16:colId xmlns:a16="http://schemas.microsoft.com/office/drawing/2014/main" val="3478124890"/>
                    </a:ext>
                  </a:extLst>
                </a:gridCol>
                <a:gridCol w="1065393">
                  <a:extLst>
                    <a:ext uri="{9D8B030D-6E8A-4147-A177-3AD203B41FA5}">
                      <a16:colId xmlns:a16="http://schemas.microsoft.com/office/drawing/2014/main" val="207174364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35193636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314393010"/>
                    </a:ext>
                  </a:extLst>
                </a:gridCol>
              </a:tblGrid>
              <a:tr h="1082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специалиста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334468"/>
                  </a:ext>
                </a:extLst>
              </a:tr>
              <a:tr h="671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Педагог-психолог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346722"/>
                  </a:ext>
                </a:extLst>
              </a:tr>
              <a:tr h="441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Учитель-логопед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081296"/>
                  </a:ext>
                </a:extLst>
              </a:tr>
              <a:tr h="774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Учитель-дефектолог         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256414"/>
                  </a:ext>
                </a:extLst>
              </a:tr>
              <a:tr h="441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Тьютер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3917159"/>
                  </a:ext>
                </a:extLst>
              </a:tr>
              <a:tr h="441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1412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2719862"/>
      </p:ext>
    </p:extLst>
  </p:cSld>
  <p:clrMapOvr>
    <a:masterClrMapping/>
  </p:clrMapOvr>
  <p:transition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Общие мероприятия</a:t>
            </a:r>
            <a: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24192518"/>
              </p:ext>
            </p:extLst>
          </p:nvPr>
        </p:nvGraphicFramePr>
        <p:xfrm>
          <a:off x="457200" y="1711999"/>
          <a:ext cx="8363272" cy="2345778"/>
        </p:xfrm>
        <a:graphic>
          <a:graphicData uri="http://schemas.openxmlformats.org/drawingml/2006/table">
            <a:tbl>
              <a:tblPr firstRow="1" firstCol="1" bandRow="1"/>
              <a:tblGrid>
                <a:gridCol w="1345104">
                  <a:extLst>
                    <a:ext uri="{9D8B030D-6E8A-4147-A177-3AD203B41FA5}">
                      <a16:colId xmlns:a16="http://schemas.microsoft.com/office/drawing/2014/main" val="20252923"/>
                    </a:ext>
                  </a:extLst>
                </a:gridCol>
                <a:gridCol w="7018168">
                  <a:extLst>
                    <a:ext uri="{9D8B030D-6E8A-4147-A177-3AD203B41FA5}">
                      <a16:colId xmlns:a16="http://schemas.microsoft.com/office/drawing/2014/main" val="515495126"/>
                    </a:ext>
                  </a:extLst>
                </a:gridCol>
              </a:tblGrid>
              <a:tr h="3905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мероприятие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0003743"/>
                  </a:ext>
                </a:extLst>
              </a:tr>
              <a:tr h="371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255856"/>
                  </a:ext>
                </a:extLst>
              </a:tr>
              <a:tr h="371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4100377"/>
                  </a:ext>
                </a:extLst>
              </a:tr>
              <a:tr h="371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306201"/>
                  </a:ext>
                </a:extLst>
              </a:tr>
              <a:tr h="371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0390"/>
                  </a:ext>
                </a:extLst>
              </a:tr>
              <a:tr h="371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72229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6792545"/>
      </p:ext>
    </p:extLst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7971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же, каждый ребенок индивидуален. В особенности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ОВЗ.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могут обладать самыми разными чертами и особенностями. Важно понимать, что подобный ребенок нуждается в квалифицированной помощи. Есть некоторые этапы получения этой помощи:</a:t>
            </a:r>
          </a:p>
          <a:p>
            <a:pPr marL="109728" lv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посетить невролога (исключить проблемы, связанные с развитием головного мозга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);посетить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психиатра, </a:t>
            </a:r>
          </a:p>
          <a:p>
            <a:pPr marL="109728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пройти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обследования, обратиться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консультацией к клиническому психологу,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учителю-дефектологу; пройти ПМПК.</a:t>
            </a:r>
          </a:p>
          <a:p>
            <a:pPr marL="109728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ОУ  составляет ИОМ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психолого-педагогического сопровождения.</a:t>
            </a:r>
          </a:p>
          <a:p>
            <a:pPr marL="109728" lv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Индивидуальная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психолого-педагогическая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поддержка</a:t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 с ОВЗ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5607902"/>
      </p:ext>
    </p:extLst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507288" cy="5616624"/>
          </a:xfrm>
        </p:spPr>
        <p:txBody>
          <a:bodyPr>
            <a:normAutofit fontScale="25000" lnSpcReduction="20000"/>
          </a:bodyPr>
          <a:lstStyle/>
          <a:p>
            <a:pPr marL="109728" indent="0" algn="r">
              <a:buNone/>
            </a:pPr>
            <a:r>
              <a:rPr lang="ru-RU" sz="8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Ребенок-инвалид</a:t>
            </a:r>
          </a:p>
          <a:p>
            <a:pPr marL="109728" indent="0" algn="r">
              <a:buNone/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109728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Московская область</a:t>
            </a:r>
          </a:p>
          <a:p>
            <a:pPr marL="109728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Ленинский городской округ</a:t>
            </a:r>
          </a:p>
          <a:p>
            <a:pPr marL="109728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</a:p>
          <a:p>
            <a:pPr marL="109728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 №22 «Город детства»</a:t>
            </a:r>
          </a:p>
          <a:p>
            <a:pPr marL="109728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</a:t>
            </a:r>
          </a:p>
          <a:p>
            <a:pPr marL="109728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Адрес:142718 Московская область, Ленинский городской округ,</a:t>
            </a:r>
          </a:p>
          <a:p>
            <a:pPr algn="ctr"/>
            <a:r>
              <a:rPr lang="ru-RU" sz="4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р.п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Дрожжино, ул. Южная, д.11, к.1</a:t>
            </a: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Согласовано»                                                                                                            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«Согласовано»</a:t>
            </a: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протокол №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</a:t>
            </a: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 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(ФИО родителя/законного представителя)</a:t>
            </a: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(дата и номер протокола </a:t>
            </a:r>
            <a:r>
              <a:rPr lang="ru-RU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ППк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109728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9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индивидуальный образовательный маршрут</a:t>
            </a:r>
            <a:endParaRPr lang="ru-RU" sz="9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728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     (ФИ ребенка) </a:t>
            </a:r>
            <a:endParaRPr lang="ru-RU" sz="5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728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________________________________________________________________</a:t>
            </a:r>
          </a:p>
          <a:p>
            <a:pPr marL="109728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(срок реализации)</a:t>
            </a:r>
            <a:endParaRPr lang="ru-RU" sz="5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88640"/>
            <a:ext cx="7344816" cy="666936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3600" b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05295"/>
              </p:ext>
            </p:extLst>
          </p:nvPr>
        </p:nvGraphicFramePr>
        <p:xfrm>
          <a:off x="683567" y="476669"/>
          <a:ext cx="8208914" cy="6539233"/>
        </p:xfrm>
        <a:graphic>
          <a:graphicData uri="http://schemas.openxmlformats.org/drawingml/2006/table">
            <a:tbl>
              <a:tblPr firstRow="1" firstCol="1" bandRow="1"/>
              <a:tblGrid>
                <a:gridCol w="3150921">
                  <a:extLst>
                    <a:ext uri="{9D8B030D-6E8A-4147-A177-3AD203B41FA5}">
                      <a16:colId xmlns:a16="http://schemas.microsoft.com/office/drawing/2014/main" val="4005773001"/>
                    </a:ext>
                  </a:extLst>
                </a:gridCol>
                <a:gridCol w="318826">
                  <a:extLst>
                    <a:ext uri="{9D8B030D-6E8A-4147-A177-3AD203B41FA5}">
                      <a16:colId xmlns:a16="http://schemas.microsoft.com/office/drawing/2014/main" val="883118367"/>
                    </a:ext>
                  </a:extLst>
                </a:gridCol>
                <a:gridCol w="1523304">
                  <a:extLst>
                    <a:ext uri="{9D8B030D-6E8A-4147-A177-3AD203B41FA5}">
                      <a16:colId xmlns:a16="http://schemas.microsoft.com/office/drawing/2014/main" val="1298134891"/>
                    </a:ext>
                  </a:extLst>
                </a:gridCol>
                <a:gridCol w="846280">
                  <a:extLst>
                    <a:ext uri="{9D8B030D-6E8A-4147-A177-3AD203B41FA5}">
                      <a16:colId xmlns:a16="http://schemas.microsoft.com/office/drawing/2014/main" val="1783476111"/>
                    </a:ext>
                  </a:extLst>
                </a:gridCol>
                <a:gridCol w="2369583">
                  <a:extLst>
                    <a:ext uri="{9D8B030D-6E8A-4147-A177-3AD203B41FA5}">
                      <a16:colId xmlns:a16="http://schemas.microsoft.com/office/drawing/2014/main" val="113609081"/>
                    </a:ext>
                  </a:extLst>
                </a:gridCol>
              </a:tblGrid>
              <a:tr h="395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ФИО ребенка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 рождения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1887867"/>
                  </a:ext>
                </a:extLst>
              </a:tr>
              <a:tr h="224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089652"/>
                  </a:ext>
                </a:extLst>
              </a:tr>
              <a:tr h="4488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ФИО родителей/законных представителей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Возраст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300356"/>
                  </a:ext>
                </a:extLst>
              </a:tr>
              <a:tr h="224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694200"/>
                  </a:ext>
                </a:extLst>
              </a:tr>
              <a:tr h="224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8243793"/>
                  </a:ext>
                </a:extLst>
              </a:tr>
              <a:tr h="224402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ФИО специалистов/педагогов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188359"/>
                  </a:ext>
                </a:extLst>
              </a:tr>
              <a:tr h="22440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7950673"/>
                  </a:ext>
                </a:extLst>
              </a:tr>
              <a:tr h="22440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6892214"/>
                  </a:ext>
                </a:extLst>
              </a:tr>
              <a:tr h="22440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педагог-психолог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265785"/>
                  </a:ext>
                </a:extLst>
              </a:tr>
              <a:tr h="22440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учитель-логопед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0317964"/>
                  </a:ext>
                </a:extLst>
              </a:tr>
              <a:tr h="22440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учитель-дефектолог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6424341"/>
                  </a:ext>
                </a:extLst>
              </a:tr>
              <a:tr h="22440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социальный педагог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3933491"/>
                  </a:ext>
                </a:extLst>
              </a:tr>
              <a:tr h="1004213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специалист (при наличии – инструктор ЛФК, инструктор по физической культуре, музыкальный руководитель, педагог дополнительного образования)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14650"/>
                  </a:ext>
                </a:extLst>
              </a:tr>
              <a:tr h="22440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тьютер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239987"/>
                  </a:ext>
                </a:extLst>
              </a:tr>
              <a:tr h="224402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ППк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/ПМПК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183547"/>
                  </a:ext>
                </a:extLst>
              </a:tr>
              <a:tr h="22440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Заключение ПМПк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Рекомендации ПМПК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150756"/>
                  </a:ext>
                </a:extLst>
              </a:tr>
              <a:tr h="85124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05" marR="47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33933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548981"/>
              </p:ext>
            </p:extLst>
          </p:nvPr>
        </p:nvGraphicFramePr>
        <p:xfrm>
          <a:off x="757556" y="526072"/>
          <a:ext cx="7628889" cy="4697914"/>
        </p:xfrm>
        <a:graphic>
          <a:graphicData uri="http://schemas.openxmlformats.org/drawingml/2006/table">
            <a:tbl>
              <a:tblPr firstRow="1" firstCol="1" bandRow="1"/>
              <a:tblGrid>
                <a:gridCol w="2928285">
                  <a:extLst>
                    <a:ext uri="{9D8B030D-6E8A-4147-A177-3AD203B41FA5}">
                      <a16:colId xmlns:a16="http://schemas.microsoft.com/office/drawing/2014/main" val="3803101078"/>
                    </a:ext>
                  </a:extLst>
                </a:gridCol>
                <a:gridCol w="4700604">
                  <a:extLst>
                    <a:ext uri="{9D8B030D-6E8A-4147-A177-3AD203B41FA5}">
                      <a16:colId xmlns:a16="http://schemas.microsoft.com/office/drawing/2014/main" val="2517379350"/>
                    </a:ext>
                  </a:extLst>
                </a:gridCol>
              </a:tblGrid>
              <a:tr h="98064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Рекомендации 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специалистов сопровождения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272073"/>
                  </a:ext>
                </a:extLst>
              </a:tr>
              <a:tr h="662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педагог-психолог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Психолого-педагогическое сопровождение НОД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52286"/>
                  </a:ext>
                </a:extLst>
              </a:tr>
              <a:tr h="725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учитель-логопед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Занятия с логопедом по коррекции общего недоразвития речи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163099"/>
                  </a:ext>
                </a:extLst>
              </a:tr>
              <a:tr h="7876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работник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7425752"/>
                  </a:ext>
                </a:extLst>
              </a:tr>
              <a:tr h="5369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учитель-дефектолог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078755"/>
                  </a:ext>
                </a:extLst>
              </a:tr>
              <a:tr h="925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тьютер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1037337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466786"/>
              </p:ext>
            </p:extLst>
          </p:nvPr>
        </p:nvGraphicFramePr>
        <p:xfrm>
          <a:off x="757555" y="68236199"/>
          <a:ext cx="7628890" cy="2462276"/>
        </p:xfrm>
        <a:graphic>
          <a:graphicData uri="http://schemas.openxmlformats.org/drawingml/2006/table">
            <a:tbl>
              <a:tblPr firstRow="1" firstCol="1" bandRow="1"/>
              <a:tblGrid>
                <a:gridCol w="3150235">
                  <a:extLst>
                    <a:ext uri="{9D8B030D-6E8A-4147-A177-3AD203B41FA5}">
                      <a16:colId xmlns:a16="http://schemas.microsoft.com/office/drawing/2014/main" val="96981494"/>
                    </a:ext>
                  </a:extLst>
                </a:gridCol>
                <a:gridCol w="3150235">
                  <a:extLst>
                    <a:ext uri="{9D8B030D-6E8A-4147-A177-3AD203B41FA5}">
                      <a16:colId xmlns:a16="http://schemas.microsoft.com/office/drawing/2014/main" val="1445307135"/>
                    </a:ext>
                  </a:extLst>
                </a:gridCol>
                <a:gridCol w="1328420">
                  <a:extLst>
                    <a:ext uri="{9D8B030D-6E8A-4147-A177-3AD203B41FA5}">
                      <a16:colId xmlns:a16="http://schemas.microsoft.com/office/drawing/2014/main" val="635383212"/>
                    </a:ext>
                  </a:extLst>
                </a:gridCol>
              </a:tblGrid>
              <a:tr h="57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 (образовательная область), название рабочей программы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основе чего разработана рабочая адаптированная программа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Данные об утверждении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(дата, протокол)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348567"/>
                  </a:ext>
                </a:extLst>
              </a:tr>
              <a:tr h="5041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Основная образовательная программа дошкольного образования «От рождения до школы» под ред. Н.Е.Вераксы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Приказ №41-00 от 31.08.2018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Протокол №1 от 31.08.2018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10058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Устав МАДОУ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7659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1798117"/>
      </p:ext>
    </p:extLst>
  </p:cSld>
  <p:clrMapOvr>
    <a:masterClrMapping/>
  </p:clrMapOvr>
  <p:transition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316455"/>
              </p:ext>
            </p:extLst>
          </p:nvPr>
        </p:nvGraphicFramePr>
        <p:xfrm>
          <a:off x="251521" y="1556793"/>
          <a:ext cx="8640959" cy="4536502"/>
        </p:xfrm>
        <a:graphic>
          <a:graphicData uri="http://schemas.openxmlformats.org/drawingml/2006/table">
            <a:tbl>
              <a:tblPr firstRow="1" firstCol="1" bandRow="1"/>
              <a:tblGrid>
                <a:gridCol w="3024335">
                  <a:extLst>
                    <a:ext uri="{9D8B030D-6E8A-4147-A177-3AD203B41FA5}">
                      <a16:colId xmlns:a16="http://schemas.microsoft.com/office/drawing/2014/main" val="2325454008"/>
                    </a:ext>
                  </a:extLst>
                </a:gridCol>
                <a:gridCol w="4111973">
                  <a:extLst>
                    <a:ext uri="{9D8B030D-6E8A-4147-A177-3AD203B41FA5}">
                      <a16:colId xmlns:a16="http://schemas.microsoft.com/office/drawing/2014/main" val="2518398456"/>
                    </a:ext>
                  </a:extLst>
                </a:gridCol>
                <a:gridCol w="1504651">
                  <a:extLst>
                    <a:ext uri="{9D8B030D-6E8A-4147-A177-3AD203B41FA5}">
                      <a16:colId xmlns:a16="http://schemas.microsoft.com/office/drawing/2014/main" val="716914213"/>
                    </a:ext>
                  </a:extLst>
                </a:gridCol>
              </a:tblGrid>
              <a:tr h="1938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 (образовательная область), название рабочей программы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основе чего разработана рабочая адаптированная программа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Данные об утверждении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(дата, протокол)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5791460"/>
                  </a:ext>
                </a:extLst>
              </a:tr>
              <a:tr h="140677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Основная образовательная программа дошкольного образования «От рождения до школы» под ред. Н.Е.Вераксы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7240416"/>
                  </a:ext>
                </a:extLst>
              </a:tr>
              <a:tr h="11910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Устав МАДОУ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413929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67544" y="799592"/>
            <a:ext cx="86764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Блок образовательно-воспитательный процесс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600556"/>
      </p:ext>
    </p:extLst>
  </p:cSld>
  <p:clrMapOvr>
    <a:masterClrMapping/>
  </p:clrMapOvr>
  <p:transition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427277" y="1029364"/>
            <a:ext cx="8537211" cy="4824536"/>
          </a:xfrm>
        </p:spPr>
        <p:txBody>
          <a:bodyPr>
            <a:normAutofit/>
          </a:bodyPr>
          <a:lstStyle/>
          <a:p>
            <a:pPr marL="109728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Расписание занятий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925459"/>
              </p:ext>
            </p:extLst>
          </p:nvPr>
        </p:nvGraphicFramePr>
        <p:xfrm>
          <a:off x="251522" y="2172364"/>
          <a:ext cx="8424934" cy="2309435"/>
        </p:xfrm>
        <a:graphic>
          <a:graphicData uri="http://schemas.openxmlformats.org/drawingml/2006/table">
            <a:tbl>
              <a:tblPr firstRow="1" firstCol="1" bandRow="1"/>
              <a:tblGrid>
                <a:gridCol w="2172319">
                  <a:extLst>
                    <a:ext uri="{9D8B030D-6E8A-4147-A177-3AD203B41FA5}">
                      <a16:colId xmlns:a16="http://schemas.microsoft.com/office/drawing/2014/main" val="1143230883"/>
                    </a:ext>
                  </a:extLst>
                </a:gridCol>
                <a:gridCol w="1572095">
                  <a:extLst>
                    <a:ext uri="{9D8B030D-6E8A-4147-A177-3AD203B41FA5}">
                      <a16:colId xmlns:a16="http://schemas.microsoft.com/office/drawing/2014/main" val="31032939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130792659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38464695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49624529"/>
                    </a:ext>
                  </a:extLst>
                </a:gridCol>
              </a:tblGrid>
              <a:tr h="8778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3122295"/>
                  </a:ext>
                </a:extLst>
              </a:tr>
              <a:tr h="553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758952"/>
                  </a:ext>
                </a:extLst>
              </a:tr>
              <a:tr h="438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5881699"/>
                  </a:ext>
                </a:extLst>
              </a:tr>
              <a:tr h="438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7856119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9720" y="404664"/>
            <a:ext cx="3369833" cy="548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Блок социализация</a:t>
            </a:r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990839"/>
              </p:ext>
            </p:extLst>
          </p:nvPr>
        </p:nvGraphicFramePr>
        <p:xfrm>
          <a:off x="539552" y="1340772"/>
          <a:ext cx="7992888" cy="5251381"/>
        </p:xfrm>
        <a:graphic>
          <a:graphicData uri="http://schemas.openxmlformats.org/drawingml/2006/table">
            <a:tbl>
              <a:tblPr firstRow="1" firstCol="1" bandRow="1"/>
              <a:tblGrid>
                <a:gridCol w="1160533">
                  <a:extLst>
                    <a:ext uri="{9D8B030D-6E8A-4147-A177-3AD203B41FA5}">
                      <a16:colId xmlns:a16="http://schemas.microsoft.com/office/drawing/2014/main" val="295645530"/>
                    </a:ext>
                  </a:extLst>
                </a:gridCol>
                <a:gridCol w="1719787">
                  <a:extLst>
                    <a:ext uri="{9D8B030D-6E8A-4147-A177-3AD203B41FA5}">
                      <a16:colId xmlns:a16="http://schemas.microsoft.com/office/drawing/2014/main" val="170641158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331584638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439921198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18204487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634911169"/>
                    </a:ext>
                  </a:extLst>
                </a:gridCol>
              </a:tblGrid>
              <a:tr h="97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ФИО специалиста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направление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достижения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7332139"/>
                  </a:ext>
                </a:extLst>
              </a:tr>
              <a:tr h="326154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Дополнительное образование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296705"/>
                  </a:ext>
                </a:extLst>
              </a:tr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682716"/>
                  </a:ext>
                </a:extLst>
              </a:tr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094851"/>
                  </a:ext>
                </a:extLst>
              </a:tr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3283468"/>
                  </a:ext>
                </a:extLst>
              </a:tr>
              <a:tr h="326154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Фестивали, праздники, конкурсы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751425"/>
                  </a:ext>
                </a:extLst>
              </a:tr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3709705"/>
                  </a:ext>
                </a:extLst>
              </a:tr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9394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145916"/>
                  </a:ext>
                </a:extLst>
              </a:tr>
              <a:tr h="326154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Экскурсии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635311"/>
                  </a:ext>
                </a:extLst>
              </a:tr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9023468"/>
                  </a:ext>
                </a:extLst>
              </a:tr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787057"/>
                  </a:ext>
                </a:extLst>
              </a:tr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630665"/>
                  </a:ext>
                </a:extLst>
              </a:tr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4534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562568"/>
      </p:ext>
    </p:extLst>
  </p:cSld>
  <p:clrMapOvr>
    <a:masterClrMapping/>
  </p:clrMapOvr>
  <p:transition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4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Блок организация коррекционно-развивающей работы</a:t>
            </a: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115799286"/>
              </p:ext>
            </p:extLst>
          </p:nvPr>
        </p:nvGraphicFramePr>
        <p:xfrm>
          <a:off x="816927" y="1393900"/>
          <a:ext cx="7841268" cy="4895817"/>
        </p:xfrm>
        <a:graphic>
          <a:graphicData uri="http://schemas.openxmlformats.org/drawingml/2006/table">
            <a:tbl>
              <a:tblPr firstRow="1" firstCol="1" bandRow="1"/>
              <a:tblGrid>
                <a:gridCol w="1594833">
                  <a:extLst>
                    <a:ext uri="{9D8B030D-6E8A-4147-A177-3AD203B41FA5}">
                      <a16:colId xmlns:a16="http://schemas.microsoft.com/office/drawing/2014/main" val="307875360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290244101"/>
                    </a:ext>
                  </a:extLst>
                </a:gridCol>
                <a:gridCol w="1535699">
                  <a:extLst>
                    <a:ext uri="{9D8B030D-6E8A-4147-A177-3AD203B41FA5}">
                      <a16:colId xmlns:a16="http://schemas.microsoft.com/office/drawing/2014/main" val="2061722863"/>
                    </a:ext>
                  </a:extLst>
                </a:gridCol>
                <a:gridCol w="1560862">
                  <a:extLst>
                    <a:ext uri="{9D8B030D-6E8A-4147-A177-3AD203B41FA5}">
                      <a16:colId xmlns:a16="http://schemas.microsoft.com/office/drawing/2014/main" val="484550387"/>
                    </a:ext>
                  </a:extLst>
                </a:gridCol>
                <a:gridCol w="1421682">
                  <a:extLst>
                    <a:ext uri="{9D8B030D-6E8A-4147-A177-3AD203B41FA5}">
                      <a16:colId xmlns:a16="http://schemas.microsoft.com/office/drawing/2014/main" val="3162804654"/>
                    </a:ext>
                  </a:extLst>
                </a:gridCol>
              </a:tblGrid>
              <a:tr h="10678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специалист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направление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сведения о программе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режим и форма занятия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методы отслеживания динамики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721268"/>
                  </a:ext>
                </a:extLst>
              </a:tr>
              <a:tr h="30510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педагог-психолог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010786"/>
                  </a:ext>
                </a:extLst>
              </a:tr>
              <a:tr h="3786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4665966"/>
                  </a:ext>
                </a:extLst>
              </a:tr>
              <a:tr h="4817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672957"/>
                  </a:ext>
                </a:extLst>
              </a:tr>
              <a:tr h="406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учитель-логопед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284201"/>
                  </a:ext>
                </a:extLst>
              </a:tr>
              <a:tr h="406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111601"/>
                  </a:ext>
                </a:extLst>
              </a:tr>
              <a:tr h="406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дефектолог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406707"/>
                  </a:ext>
                </a:extLst>
              </a:tr>
              <a:tr h="406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3603225"/>
                  </a:ext>
                </a:extLst>
              </a:tr>
              <a:tr h="406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6946482"/>
                  </a:ext>
                </a:extLst>
              </a:tr>
            </a:tbl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428596" y="1142984"/>
            <a:ext cx="8229600" cy="250918"/>
          </a:xfrm>
          <a:prstGeom prst="rect">
            <a:avLst/>
          </a:prstGeom>
        </p:spPr>
        <p:txBody>
          <a:bodyPr vert="horz" anchor="ctr">
            <a:normAutofit fontScale="6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1164</TotalTime>
  <Words>576</Words>
  <Application>Microsoft Office PowerPoint</Application>
  <PresentationFormat>Экран (4:3)</PresentationFormat>
  <Paragraphs>280</Paragraphs>
  <Slides>11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 </vt:lpstr>
      <vt:lpstr> Индивидуальная психолого-педагогическая поддержка  ребенка с ОВЗ 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Блок организация коррекционно-развивающей работы</vt:lpstr>
      <vt:lpstr>Общая дорожная карта  реализации ИОМ </vt:lpstr>
      <vt:lpstr>Общие мероприятия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Педагог-психолог ГБОУ детского сада №2720</dc:title>
  <dc:creator>User</dc:creator>
  <cp:lastModifiedBy>Наталья Бобрик</cp:lastModifiedBy>
  <cp:revision>158</cp:revision>
  <dcterms:created xsi:type="dcterms:W3CDTF">2012-05-18T12:25:10Z</dcterms:created>
  <dcterms:modified xsi:type="dcterms:W3CDTF">2023-05-10T07:24:27Z</dcterms:modified>
</cp:coreProperties>
</file>