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263" r:id="rId4"/>
    <p:sldId id="264" r:id="rId5"/>
    <p:sldId id="265" r:id="rId6"/>
    <p:sldId id="266" r:id="rId7"/>
    <p:sldId id="267" r:id="rId8"/>
    <p:sldId id="258" r:id="rId9"/>
    <p:sldId id="268" r:id="rId10"/>
    <p:sldId id="269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04DE696-FABF-491B-B4D0-BCC5C4D2ABF1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75DDC50-A4DF-40B1-BE8A-3F1BE43556D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AF4E80-182B-4AAA-96A1-9DCEE33805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8893ED-7E6E-48A4-80CB-36B7803693D4}"/>
              </a:ext>
            </a:extLst>
          </p:cNvPr>
          <p:cNvSpPr txBox="1"/>
          <p:nvPr/>
        </p:nvSpPr>
        <p:spPr>
          <a:xfrm>
            <a:off x="323528" y="2348880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tx2"/>
                </a:solidFill>
              </a:rPr>
              <a:t>Профессия программист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F4A348-15A6-4EBF-80DC-827375B402F0}"/>
              </a:ext>
            </a:extLst>
          </p:cNvPr>
          <p:cNvSpPr txBox="1"/>
          <p:nvPr/>
        </p:nvSpPr>
        <p:spPr>
          <a:xfrm>
            <a:off x="1547664" y="6281957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Учащаяся 10Б класса </a:t>
            </a:r>
            <a:r>
              <a:rPr lang="ru-RU" sz="2000" i="1" dirty="0" err="1"/>
              <a:t>Курсина</a:t>
            </a:r>
            <a:r>
              <a:rPr lang="ru-RU" sz="2000" i="1" dirty="0"/>
              <a:t> Полина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27FD02-96C7-4280-ABD4-F3C36D36AF3E}"/>
              </a:ext>
            </a:extLst>
          </p:cNvPr>
          <p:cNvSpPr txBox="1"/>
          <p:nvPr/>
        </p:nvSpPr>
        <p:spPr>
          <a:xfrm>
            <a:off x="760488" y="26064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/>
              <a:t>ГКОУ «специальная (коррекционная) </a:t>
            </a:r>
            <a:r>
              <a:rPr lang="ru-RU" i="1" dirty="0"/>
              <a:t>общеобразовательная</a:t>
            </a:r>
            <a:r>
              <a:rPr lang="ru-RU" sz="1600" i="1" dirty="0"/>
              <a:t> школа – интернат №27»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427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BC0DC1-8765-43EF-9706-5D555D013E1D}"/>
              </a:ext>
            </a:extLst>
          </p:cNvPr>
          <p:cNvSpPr txBox="1"/>
          <p:nvPr/>
        </p:nvSpPr>
        <p:spPr>
          <a:xfrm>
            <a:off x="3131840" y="723513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tx2"/>
                </a:solidFill>
              </a:rPr>
              <a:t>Место работы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61C081-11C8-4E79-A695-F71B2537A679}"/>
              </a:ext>
            </a:extLst>
          </p:cNvPr>
          <p:cNvSpPr txBox="1"/>
          <p:nvPr/>
        </p:nvSpPr>
        <p:spPr>
          <a:xfrm>
            <a:off x="539552" y="1397674"/>
            <a:ext cx="828092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IT-компании;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банки;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заводы;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транспортные компании;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коммерческие предприятия;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государственные структуры;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ФСБ, МВД, ФСО;</a:t>
            </a:r>
          </a:p>
          <a:p>
            <a:r>
              <a:rPr lang="ru-RU" sz="2400" b="1" dirty="0" err="1">
                <a:solidFill>
                  <a:schemeClr val="tx2"/>
                </a:solidFill>
              </a:rPr>
              <a:t>web</a:t>
            </a:r>
            <a:r>
              <a:rPr lang="ru-RU" sz="2400" b="1" dirty="0">
                <a:solidFill>
                  <a:schemeClr val="tx2"/>
                </a:solidFill>
              </a:rPr>
              <a:t>-студии;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игровые студии;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научно-исследовательские центры, университеты.</a:t>
            </a:r>
          </a:p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2E19C80-3593-405F-898C-B1FCDE7C35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36" y="1916832"/>
            <a:ext cx="3924436" cy="220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38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27A296-8E43-4FEA-9AF8-CCC6770B3215}"/>
              </a:ext>
            </a:extLst>
          </p:cNvPr>
          <p:cNvSpPr txBox="1"/>
          <p:nvPr/>
        </p:nvSpPr>
        <p:spPr>
          <a:xfrm>
            <a:off x="3059832" y="722527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2"/>
                </a:solidFill>
              </a:rPr>
              <a:t>Плюсы профессии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316877-4469-47E0-94F8-8C5BB8BC1BB1}"/>
              </a:ext>
            </a:extLst>
          </p:cNvPr>
          <p:cNvSpPr txBox="1"/>
          <p:nvPr/>
        </p:nvSpPr>
        <p:spPr>
          <a:xfrm>
            <a:off x="539552" y="1293733"/>
            <a:ext cx="8352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Итак, к плюсам профессии отнесем свободный график работы с комфортными условиями труда, высокий уровень заработной платы по сравнению с другими специальностями, перспективу работать в крупной IT-компании, а также тот аспект, что эта профессия считается перспективной в будущем в связи с постоянным развитием технического прогресса.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4A8F59-F827-48C2-92E5-31821533E5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971389"/>
            <a:ext cx="2880320" cy="267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62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1C1F72-CF6E-4D53-8529-BCE95B66308D}"/>
              </a:ext>
            </a:extLst>
          </p:cNvPr>
          <p:cNvSpPr txBox="1"/>
          <p:nvPr/>
        </p:nvSpPr>
        <p:spPr>
          <a:xfrm>
            <a:off x="2746158" y="620687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2"/>
                </a:solidFill>
              </a:rPr>
              <a:t>Минусы профессии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CED4D2-35D7-429C-ADFD-98B80F258682}"/>
              </a:ext>
            </a:extLst>
          </p:cNvPr>
          <p:cNvSpPr txBox="1"/>
          <p:nvPr/>
        </p:nvSpPr>
        <p:spPr>
          <a:xfrm>
            <a:off x="611560" y="1213595"/>
            <a:ext cx="79208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- Сложность согласования с клиентами условий работы.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- Необходимость постоянного развития и освоения новых технологий.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- Издержки профессии – проблемы со здоровьем. Самые     распространенные — нарушение зрения, опорно-двигательного аппарата и режима сна.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- Необходимость знания технического английского языка.</a:t>
            </a:r>
          </a:p>
          <a:p>
            <a:r>
              <a:rPr lang="ru-RU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E7EDF8-F067-4657-9178-84C6A56A7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933056"/>
            <a:ext cx="4499991" cy="257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909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8328"/>
            <a:ext cx="8219256" cy="424280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РФ</a:t>
            </a:r>
            <a:br>
              <a:rPr lang="ru-RU" sz="2000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endParaRPr lang="ru-RU" sz="20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73016"/>
            <a:ext cx="5095850" cy="2945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B61C8E-E73B-4809-A4D2-445682B3019F}"/>
              </a:ext>
            </a:extLst>
          </p:cNvPr>
          <p:cNvSpPr txBox="1"/>
          <p:nvPr/>
        </p:nvSpPr>
        <p:spPr>
          <a:xfrm>
            <a:off x="755576" y="692696"/>
            <a:ext cx="79312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>
                <a:solidFill>
                  <a:schemeClr val="tx2"/>
                </a:solidFill>
              </a:rPr>
              <a:t>Программи́ст</a:t>
            </a:r>
            <a:r>
              <a:rPr lang="ru-RU" sz="2400" b="1" i="1" dirty="0">
                <a:solidFill>
                  <a:schemeClr val="tx2"/>
                </a:solidFill>
              </a:rPr>
              <a:t> — специалист, занимающийся программированием, то есть созданием компьютерных программ. Программирование, как род занятий, </a:t>
            </a:r>
            <a:r>
              <a:rPr lang="ru-RU" sz="2000" b="1" i="1" dirty="0">
                <a:solidFill>
                  <a:schemeClr val="tx2"/>
                </a:solidFill>
              </a:rPr>
              <a:t>может</a:t>
            </a:r>
            <a:r>
              <a:rPr lang="ru-RU" sz="2400" b="1" i="1" dirty="0">
                <a:solidFill>
                  <a:schemeClr val="tx2"/>
                </a:solidFill>
              </a:rPr>
              <a:t> быть основной профессиональной деятельностью, либо вспомогательной, при решении других задач, а также хобби. В 2016 году профессия программист входила в ТОП-50 самых востребованных профессий по версии Минтруда РФ.</a:t>
            </a:r>
          </a:p>
        </p:txBody>
      </p:sp>
    </p:spTree>
    <p:extLst>
      <p:ext uri="{BB962C8B-B14F-4D97-AF65-F5344CB8AC3E}">
        <p14:creationId xmlns:p14="http://schemas.microsoft.com/office/powerpoint/2010/main" val="76005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3B9D5F-A597-48BB-9949-921B2E127A09}"/>
              </a:ext>
            </a:extLst>
          </p:cNvPr>
          <p:cNvSpPr txBox="1"/>
          <p:nvPr/>
        </p:nvSpPr>
        <p:spPr>
          <a:xfrm>
            <a:off x="1691680" y="620688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cap="all" dirty="0">
                <a:solidFill>
                  <a:schemeClr val="tx2"/>
                </a:solidFill>
              </a:rPr>
              <a:t>СФЕРА ПРОФЕССИОНАЛЬНОЙ ДЕЯТЕЛЬНОСТИ</a:t>
            </a:r>
          </a:p>
          <a:p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F4FC22-AE11-4E23-9368-3B07A20EE18F}"/>
              </a:ext>
            </a:extLst>
          </p:cNvPr>
          <p:cNvSpPr txBox="1"/>
          <p:nvPr/>
        </p:nvSpPr>
        <p:spPr bwMode="hidden">
          <a:xfrm>
            <a:off x="1259632" y="2266861"/>
            <a:ext cx="61206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chemeClr val="tx2"/>
                </a:solidFill>
              </a:rPr>
              <a:t>- Обслуживание (оказание услуг населению)</a:t>
            </a:r>
          </a:p>
          <a:p>
            <a:r>
              <a:rPr lang="ru-RU" sz="2400" i="1" dirty="0">
                <a:solidFill>
                  <a:schemeClr val="tx2"/>
                </a:solidFill>
              </a:rPr>
              <a:t>- Производство</a:t>
            </a:r>
          </a:p>
          <a:p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09A1EA9-D7F3-45D6-B1B9-020E9EB5C3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483144"/>
            <a:ext cx="4176464" cy="28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220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E27AC0-FD02-427F-8A02-3BEA38BBE14D}"/>
              </a:ext>
            </a:extLst>
          </p:cNvPr>
          <p:cNvSpPr txBox="1"/>
          <p:nvPr/>
        </p:nvSpPr>
        <p:spPr>
          <a:xfrm>
            <a:off x="1367644" y="908720"/>
            <a:ext cx="6408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cap="all" dirty="0"/>
              <a:t>                    </a:t>
            </a:r>
            <a:r>
              <a:rPr lang="ru-RU" sz="2400" b="1" i="1" cap="all" dirty="0">
                <a:solidFill>
                  <a:schemeClr val="tx2"/>
                </a:solidFill>
              </a:rPr>
              <a:t>КЛАССИФИКАЦИЯ ПРОФЕССИИ</a:t>
            </a:r>
          </a:p>
          <a:p>
            <a:r>
              <a:rPr lang="ru-RU" dirty="0"/>
              <a:t>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4B1850-40A1-4B35-B0BB-96F913B090DD}"/>
              </a:ext>
            </a:extLst>
          </p:cNvPr>
          <p:cNvSpPr txBox="1"/>
          <p:nvPr/>
        </p:nvSpPr>
        <p:spPr>
          <a:xfrm>
            <a:off x="1043608" y="1880577"/>
            <a:ext cx="77768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Может быть отнесена к типам профессии: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«Человек – Техника» (работает с компьютером, техническими устройствами),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«Человек – Знак» (работает с шифрами, кодами).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Класс профессии: алгоритмический, творческий. 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Тип профессии по условиям труда: микроклимат бытового типа (работа в помещениях). </a:t>
            </a:r>
          </a:p>
          <a:p>
            <a:r>
              <a:rPr lang="ru-RU" dirty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163427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B6B095-283E-4E5B-A924-5B45D86F19CD}"/>
              </a:ext>
            </a:extLst>
          </p:cNvPr>
          <p:cNvSpPr txBox="1"/>
          <p:nvPr/>
        </p:nvSpPr>
        <p:spPr>
          <a:xfrm>
            <a:off x="1187624" y="575693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/>
                </a:solidFill>
              </a:rPr>
              <a:t>История профессии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91633C-EA33-4CB4-BD70-F4552095A853}"/>
              </a:ext>
            </a:extLst>
          </p:cNvPr>
          <p:cNvSpPr txBox="1"/>
          <p:nvPr/>
        </p:nvSpPr>
        <p:spPr>
          <a:xfrm>
            <a:off x="467544" y="1098913"/>
            <a:ext cx="777686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Программирование зародилось в XIX веке, и до середины XX века, когда случился бурный рост информационных технологий, создание программ для машины было сродни искусству. Программирование было уделом избранных. Сегодня же профессия программиста распространена и очень востребована. В 2017 году в мире насчитывалось 18.2 млн разработчиков программного обеспечения, из них 1.3 млн - в России.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Давайте посмотрим, какое будущее у профессии программиста. И что ему угрожает.</a:t>
            </a:r>
          </a:p>
          <a:p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CCF13B7-A3D8-4217-8B0D-8B1BA570B8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005064"/>
            <a:ext cx="403244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520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378513-8219-487D-911F-619435A83223}"/>
              </a:ext>
            </a:extLst>
          </p:cNvPr>
          <p:cNvSpPr txBox="1"/>
          <p:nvPr/>
        </p:nvSpPr>
        <p:spPr>
          <a:xfrm>
            <a:off x="2771800" y="620688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2"/>
                </a:solidFill>
              </a:rPr>
              <a:t>Описание профессии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02B318-30A1-41AD-BD81-9E309BC22F67}"/>
              </a:ext>
            </a:extLst>
          </p:cNvPr>
          <p:cNvSpPr txBox="1"/>
          <p:nvPr/>
        </p:nvSpPr>
        <p:spPr>
          <a:xfrm>
            <a:off x="611560" y="1484784"/>
            <a:ext cx="8352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Программист на основе математических кодов и вычислений разрабатывает различные компьютерные программы, тестирует их, устраняет недостатки. Обучает коллег работе в новой программе. В обязанности программиста входит создание электронного варианта баз и каталогов, обеспечение безопасности информационных технологий (пароли, степени защиты, антивирусы).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D6245D-553C-40B5-A48F-3C34FBBAE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301653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1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E16644-B10A-4993-90DA-8AE20AD05FC4}"/>
              </a:ext>
            </a:extLst>
          </p:cNvPr>
          <p:cNvSpPr txBox="1"/>
          <p:nvPr/>
        </p:nvSpPr>
        <p:spPr>
          <a:xfrm>
            <a:off x="1763688" y="620688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2"/>
                </a:solidFill>
              </a:rPr>
              <a:t>Требования к программистам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F743ED-8B0F-4C86-9ED5-F1DBC48BAE06}"/>
              </a:ext>
            </a:extLst>
          </p:cNvPr>
          <p:cNvSpPr txBox="1"/>
          <p:nvPr/>
        </p:nvSpPr>
        <p:spPr>
          <a:xfrm>
            <a:off x="395536" y="1230365"/>
            <a:ext cx="849694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- знание английского языка </a:t>
            </a:r>
            <a:r>
              <a:rPr lang="ru-RU" sz="2000" b="1" dirty="0" err="1">
                <a:solidFill>
                  <a:schemeClr val="tx2"/>
                </a:solidFill>
              </a:rPr>
              <a:t>upper-intermediate</a:t>
            </a:r>
            <a:r>
              <a:rPr lang="ru-RU" sz="2000" b="1" dirty="0">
                <a:solidFill>
                  <a:schemeClr val="tx2"/>
                </a:solidFill>
              </a:rPr>
              <a:t> (выше среднего);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- умение работать в команде;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- грамотная устная речь, умение доносить мысль до собеседника;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- умение мыслить абстрактно;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- знание математики (зависит от сферы, например, </a:t>
            </a:r>
            <a:r>
              <a:rPr lang="ru-RU" sz="2000" b="1" dirty="0" err="1">
                <a:solidFill>
                  <a:schemeClr val="tx2"/>
                </a:solidFill>
              </a:rPr>
              <a:t>Gamedev</a:t>
            </a:r>
            <a:r>
              <a:rPr lang="ru-RU" sz="2000" b="1" dirty="0">
                <a:solidFill>
                  <a:schemeClr val="tx2"/>
                </a:solidFill>
              </a:rPr>
              <a:t>);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- ответственность, умение определять и укладываться в сроки;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- готовность к постоянному самообучению;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- желательно высшее техническое образование.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7B3913D-FA15-4C4C-B7F1-AA6B6415C3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933056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271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435280" cy="3960440"/>
          </a:xfrm>
        </p:spPr>
        <p:txBody>
          <a:bodyPr>
            <a:noAutofit/>
          </a:bodyPr>
          <a:lstStyle/>
          <a:p>
            <a:pPr algn="just"/>
            <a:br>
              <a:rPr lang="ru-RU" sz="2000" b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endParaRPr lang="ru-RU" sz="2000" b="1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663" y="4818643"/>
            <a:ext cx="3100673" cy="1604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4A0168-1B3A-475F-8275-89C5E5E65FE9}"/>
              </a:ext>
            </a:extLst>
          </p:cNvPr>
          <p:cNvSpPr txBox="1"/>
          <p:nvPr/>
        </p:nvSpPr>
        <p:spPr>
          <a:xfrm>
            <a:off x="2375248" y="54868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tx2"/>
                </a:solidFill>
              </a:rPr>
              <a:t>Обязанности программиста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1F449B-A16A-431D-88E2-52F8D91151A7}"/>
              </a:ext>
            </a:extLst>
          </p:cNvPr>
          <p:cNvSpPr txBox="1"/>
          <p:nvPr/>
        </p:nvSpPr>
        <p:spPr>
          <a:xfrm>
            <a:off x="616732" y="1338261"/>
            <a:ext cx="79928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tx2"/>
                </a:solidFill>
              </a:rPr>
              <a:t>В зависимости от специализации и решаемых задач, должностные обязанности программиста могут существенно различаться. Выделим основные: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tx2"/>
                </a:solidFill>
              </a:rPr>
              <a:t>Проектирование и разработка ПО.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tx2"/>
                </a:solidFill>
              </a:rPr>
              <a:t>Внедрение ПО и организация корректного взаимодействия с другими программами.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tx2"/>
                </a:solidFill>
              </a:rPr>
              <a:t>Поддержка ПО и помощь специалистам техподдержки в устранении ошибок.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tx2"/>
                </a:solidFill>
              </a:rPr>
              <a:t>Иногда функции программиста включают в себя тестирование программного обеспечения, но чаще этим занимаются тестировщики.</a:t>
            </a:r>
          </a:p>
        </p:txBody>
      </p:sp>
    </p:spTree>
    <p:extLst>
      <p:ext uri="{BB962C8B-B14F-4D97-AF65-F5344CB8AC3E}">
        <p14:creationId xmlns:p14="http://schemas.microsoft.com/office/powerpoint/2010/main" val="374269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180346-E869-4462-B897-791879AD09B4}"/>
              </a:ext>
            </a:extLst>
          </p:cNvPr>
          <p:cNvSpPr txBox="1"/>
          <p:nvPr/>
        </p:nvSpPr>
        <p:spPr>
          <a:xfrm>
            <a:off x="2987824" y="692696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tx2"/>
                </a:solidFill>
              </a:rPr>
              <a:t>Личные качества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95BF7F-8B90-4FE4-91DE-964C08F50DEB}"/>
              </a:ext>
            </a:extLst>
          </p:cNvPr>
          <p:cNvSpPr txBox="1"/>
          <p:nvPr/>
        </p:nvSpPr>
        <p:spPr>
          <a:xfrm>
            <a:off x="611560" y="1556792"/>
            <a:ext cx="81369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Программист должен обладать такими личностными качествами, как аккуратность, внимательность, целеустремленность, умение самостоятельно принимать решения, ответственность, терпеливость, настойчивость, склонность к интеллектуальным видам деятельности. </a:t>
            </a:r>
          </a:p>
          <a:p>
            <a:r>
              <a:rPr lang="ru-RU" sz="2000" b="1" dirty="0">
                <a:solidFill>
                  <a:schemeClr val="tx2"/>
                </a:solidFill>
              </a:rPr>
              <a:t>К профессионально важным качествам программиста относятся: логическое мышление; гибкость и динамичность мышления; аналитические способности; хорошая память; математические и технические способности.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29A9C6-F375-40FA-A573-02FFE513EE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77072"/>
            <a:ext cx="3312368" cy="265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74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370</TotalTime>
  <Words>604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Candara</vt:lpstr>
      <vt:lpstr>Symbol</vt:lpstr>
      <vt:lpstr>Волна</vt:lpstr>
      <vt:lpstr>Презентация PowerPoint</vt:lpstr>
      <vt:lpstr>РФ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программист.</dc:title>
  <dc:creator>ADMIN</dc:creator>
  <cp:lastModifiedBy>Professional</cp:lastModifiedBy>
  <cp:revision>18</cp:revision>
  <dcterms:created xsi:type="dcterms:W3CDTF">2016-02-13T11:25:19Z</dcterms:created>
  <dcterms:modified xsi:type="dcterms:W3CDTF">2023-01-28T10:22:02Z</dcterms:modified>
</cp:coreProperties>
</file>