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74" r:id="rId7"/>
    <p:sldId id="262" r:id="rId8"/>
    <p:sldId id="263" r:id="rId9"/>
    <p:sldId id="265" r:id="rId10"/>
    <p:sldId id="267" r:id="rId11"/>
    <p:sldId id="268" r:id="rId12"/>
    <p:sldId id="270" r:id="rId13"/>
    <p:sldId id="271" r:id="rId14"/>
    <p:sldId id="272" r:id="rId15"/>
    <p:sldId id="273" r:id="rId16"/>
    <p:sldId id="275" r:id="rId17"/>
    <p:sldId id="276" r:id="rId18"/>
    <p:sldId id="277" r:id="rId19"/>
    <p:sldId id="278" r:id="rId20"/>
    <p:sldId id="279" r:id="rId21"/>
    <p:sldId id="280" r:id="rId22"/>
    <p:sldId id="281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FC5EA-6A8F-4C75-9EB1-3761FE170E90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888A8-ADCD-4745-A586-5895CE2FEC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305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FC5EA-6A8F-4C75-9EB1-3761FE170E90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888A8-ADCD-4745-A586-5895CE2FEC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8773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FC5EA-6A8F-4C75-9EB1-3761FE170E90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888A8-ADCD-4745-A586-5895CE2FEC67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695561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FC5EA-6A8F-4C75-9EB1-3761FE170E90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888A8-ADCD-4745-A586-5895CE2FEC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89488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FC5EA-6A8F-4C75-9EB1-3761FE170E90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888A8-ADCD-4745-A586-5895CE2FEC67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363861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FC5EA-6A8F-4C75-9EB1-3761FE170E90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888A8-ADCD-4745-A586-5895CE2FEC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95170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FC5EA-6A8F-4C75-9EB1-3761FE170E90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888A8-ADCD-4745-A586-5895CE2FEC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17462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FC5EA-6A8F-4C75-9EB1-3761FE170E90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888A8-ADCD-4745-A586-5895CE2FEC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3614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FC5EA-6A8F-4C75-9EB1-3761FE170E90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888A8-ADCD-4745-A586-5895CE2FEC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1110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FC5EA-6A8F-4C75-9EB1-3761FE170E90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888A8-ADCD-4745-A586-5895CE2FEC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2650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FC5EA-6A8F-4C75-9EB1-3761FE170E90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888A8-ADCD-4745-A586-5895CE2FEC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8525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FC5EA-6A8F-4C75-9EB1-3761FE170E90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888A8-ADCD-4745-A586-5895CE2FEC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0970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FC5EA-6A8F-4C75-9EB1-3761FE170E90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888A8-ADCD-4745-A586-5895CE2FEC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2558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FC5EA-6A8F-4C75-9EB1-3761FE170E90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888A8-ADCD-4745-A586-5895CE2FEC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3619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FC5EA-6A8F-4C75-9EB1-3761FE170E90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888A8-ADCD-4745-A586-5895CE2FEC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66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FC5EA-6A8F-4C75-9EB1-3761FE170E90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888A8-ADCD-4745-A586-5895CE2FEC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6112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CFC5EA-6A8F-4C75-9EB1-3761FE170E90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03888A8-ADCD-4745-A586-5895CE2FEC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386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442E67-575F-446A-AD06-EC9DB4E7F2E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39A76A9-0305-48BC-B69F-5261BA4CB2B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видео 1.">
            <a:hlinkClick r:id="" action="ppaction://media"/>
            <a:extLst>
              <a:ext uri="{FF2B5EF4-FFF2-40B4-BE49-F238E27FC236}">
                <a16:creationId xmlns:a16="http://schemas.microsoft.com/office/drawing/2014/main" id="{F6AB0B70-CCAB-4C6A-94EE-D47C98A2837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30087" y="384313"/>
            <a:ext cx="11176757" cy="6307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975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97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11F27FB-8657-4319-8D3B-0A7321D262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375" y="427382"/>
            <a:ext cx="8905460" cy="614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2554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1219C5-AA20-4C54-8509-BC621B2BB4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Изомерия одноатомных спиртов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3648D8B-B386-4554-BC07-179D6664DB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Изомерия углеродного скелета</a:t>
            </a:r>
          </a:p>
          <a:p>
            <a:r>
              <a:rPr lang="ru-RU" dirty="0"/>
              <a:t>Изомерия положения функциональной группы ОН</a:t>
            </a:r>
          </a:p>
          <a:p>
            <a:r>
              <a:rPr lang="ru-RU" dirty="0"/>
              <a:t>Межклассовая изомерия с простыми эфирами.</a:t>
            </a:r>
          </a:p>
        </p:txBody>
      </p:sp>
    </p:spTree>
    <p:extLst>
      <p:ext uri="{BB962C8B-B14F-4D97-AF65-F5344CB8AC3E}">
        <p14:creationId xmlns:p14="http://schemas.microsoft.com/office/powerpoint/2010/main" val="3801883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4FE5C9C-FAF0-4893-B6B0-A28CFFB5CF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783" y="1060174"/>
            <a:ext cx="10164417" cy="4982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6179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4EE3EBE-9573-4C16-9DB2-405AD6BEA6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365" y="510004"/>
            <a:ext cx="8640418" cy="6096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7619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3493A71-B197-4B52-AC59-17E8596497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6093" y="2544417"/>
            <a:ext cx="5131532" cy="1275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1604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2E9FA1-6063-4AFD-9184-EE3A97606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599"/>
            <a:ext cx="8771466" cy="2027584"/>
          </a:xfrm>
        </p:spPr>
        <p:txBody>
          <a:bodyPr>
            <a:normAutofit/>
          </a:bodyPr>
          <a:lstStyle/>
          <a:p>
            <a:pPr algn="ctr"/>
            <a:r>
              <a:rPr lang="ru-RU" sz="4400" dirty="0"/>
              <a:t>Получение спиртов</a:t>
            </a:r>
            <a:br>
              <a:rPr lang="ru-RU" dirty="0"/>
            </a:br>
            <a:r>
              <a:rPr lang="ru-RU" dirty="0"/>
              <a:t>1. Гидратация этилена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6D4A8A14-2536-48DC-B9EC-FE03E5A2C7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0443" y="2576970"/>
            <a:ext cx="7706147" cy="1914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4643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143A39-7D7F-4949-967F-21A9CDB4D2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Щелочной гидролиз </a:t>
            </a:r>
            <a:r>
              <a:rPr lang="ru-RU" dirty="0" err="1"/>
              <a:t>галогеноалканов</a:t>
            </a:r>
            <a:r>
              <a:rPr lang="ru-RU" dirty="0"/>
              <a:t>.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42737D2D-E5CE-4954-A781-50283D0A07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862" y="2809461"/>
            <a:ext cx="10427869" cy="2197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9194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49E60B-FAF1-42B5-B366-B491392C05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Химические свойства.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22D844F9-FDF2-4E2E-802B-3FAB6A0D880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55467" y="1412775"/>
            <a:ext cx="8596668" cy="4835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3661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13C17F-6537-4667-A513-CE6130E91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Взаимодействие спиртов с щелочными и щелочно-земельными металлами.</a:t>
            </a:r>
          </a:p>
        </p:txBody>
      </p:sp>
      <p:pic>
        <p:nvPicPr>
          <p:cNvPr id="1026" name="Picture 2" descr="1. Разрыв связи Н–О в реакции с натрием. ">
            <a:extLst>
              <a:ext uri="{FF2B5EF4-FFF2-40B4-BE49-F238E27FC236}">
                <a16:creationId xmlns:a16="http://schemas.microsoft.com/office/drawing/2014/main" id="{8ECC50B4-FAC7-458C-8243-AAAE1712BC8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351" y="2941983"/>
            <a:ext cx="9445928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19676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2D9106-C2EC-4A7D-AFD5-FCB5D16DCC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Взаимодействие спиртов с карбоновыми кислотами.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824D21C8-EC8F-4F64-AACC-B9C76F3488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10747" y="2160588"/>
            <a:ext cx="7129669" cy="3881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6729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1D9CAC-541E-4AAF-A9D2-52848A229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/>
              <a:t>Одноатомные спирты.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8C9BD69-DCFE-4A1F-9A68-D031F9DE0A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524" y="1930400"/>
            <a:ext cx="4305300" cy="304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087FF47-55BB-4F11-B515-8F1C4697F1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0262" y="1984376"/>
            <a:ext cx="4572000" cy="294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8009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852D7B-07A9-4199-9AB6-7EFE815ABD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198784"/>
            <a:ext cx="8596668" cy="675860"/>
          </a:xfrm>
        </p:spPr>
        <p:txBody>
          <a:bodyPr>
            <a:normAutofit/>
          </a:bodyPr>
          <a:lstStyle/>
          <a:p>
            <a:r>
              <a:rPr lang="ru-RU" dirty="0"/>
              <a:t>Окисление спиртов.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896D2F6C-CB37-473F-A1FD-0E2895D1934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3513" y="1192696"/>
            <a:ext cx="7225369" cy="2236304"/>
          </a:xfr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513F852-BCB7-4D21-B0DA-1D86A5BE35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9857" y="2968486"/>
            <a:ext cx="7439025" cy="3279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074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085FD8-484D-432B-828F-BF474DCA4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Дидактическая игра.</a:t>
            </a:r>
            <a:br>
              <a:rPr lang="ru-RU" dirty="0"/>
            </a:br>
            <a:r>
              <a:rPr lang="ru-RU" sz="3100" dirty="0"/>
              <a:t>1.Что такое спирты?</a:t>
            </a:r>
            <a:br>
              <a:rPr lang="ru-RU" sz="3100" dirty="0"/>
            </a:br>
            <a:r>
              <a:rPr lang="ru-RU" sz="3100" dirty="0">
                <a:solidFill>
                  <a:srgbClr val="FF0000"/>
                </a:solidFill>
              </a:rPr>
              <a:t>2.Какое агрегатное состояние нехарактерно для спиртов в обычных условиях?</a:t>
            </a:r>
            <a:br>
              <a:rPr lang="ru-RU" sz="3100" dirty="0">
                <a:solidFill>
                  <a:srgbClr val="FF0000"/>
                </a:solidFill>
              </a:rPr>
            </a:br>
            <a:r>
              <a:rPr lang="ru-RU" sz="3100" dirty="0">
                <a:solidFill>
                  <a:srgbClr val="FF0000"/>
                </a:solidFill>
              </a:rPr>
              <a:t>3.Какие химические свойства спиртов вы знаете?</a:t>
            </a:r>
            <a:br>
              <a:rPr lang="ru-RU" sz="3100" dirty="0">
                <a:solidFill>
                  <a:srgbClr val="FF0000"/>
                </a:solidFill>
              </a:rPr>
            </a:br>
            <a:r>
              <a:rPr lang="ru-RU" sz="3100" dirty="0"/>
              <a:t>4.Какие спирты растворимы?</a:t>
            </a:r>
            <a:br>
              <a:rPr lang="ru-RU" sz="3100" dirty="0"/>
            </a:br>
            <a:r>
              <a:rPr lang="ru-RU" sz="3100" dirty="0"/>
              <a:t>5.Как называют функциональную группу спиртов – ОН?</a:t>
            </a:r>
            <a:br>
              <a:rPr lang="ru-RU" sz="3100" dirty="0"/>
            </a:br>
            <a:r>
              <a:rPr lang="ru-RU" sz="3100" dirty="0">
                <a:solidFill>
                  <a:srgbClr val="FF0000"/>
                </a:solidFill>
              </a:rPr>
              <a:t>6.Как образуют названия одноатомных спиртов?</a:t>
            </a:r>
            <a:br>
              <a:rPr lang="ru-RU" sz="3100" dirty="0">
                <a:solidFill>
                  <a:srgbClr val="FF0000"/>
                </a:solidFill>
              </a:rPr>
            </a:br>
            <a:r>
              <a:rPr lang="ru-RU" sz="3100" dirty="0"/>
              <a:t>7.Какие виды изомерии характерны для спиртов?</a:t>
            </a:r>
            <a:br>
              <a:rPr lang="ru-RU" sz="3100" dirty="0"/>
            </a:br>
            <a:r>
              <a:rPr lang="ru-RU" sz="3100" dirty="0">
                <a:solidFill>
                  <a:srgbClr val="FF0000"/>
                </a:solidFill>
              </a:rPr>
              <a:t>8.Какие вещества образуются при горении спиртов?</a:t>
            </a:r>
          </a:p>
        </p:txBody>
      </p:sp>
    </p:spTree>
    <p:extLst>
      <p:ext uri="{BB962C8B-B14F-4D97-AF65-F5344CB8AC3E}">
        <p14:creationId xmlns:p14="http://schemas.microsoft.com/office/powerpoint/2010/main" val="36037613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F7D02D-CDBD-41D8-B881-9062068BD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Домашнее задание: П.11,упр.3,5(б).</a:t>
            </a:r>
          </a:p>
        </p:txBody>
      </p:sp>
    </p:spTree>
    <p:extLst>
      <p:ext uri="{BB962C8B-B14F-4D97-AF65-F5344CB8AC3E}">
        <p14:creationId xmlns:p14="http://schemas.microsoft.com/office/powerpoint/2010/main" val="20761555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7426FE-3705-4E1B-A7FE-FF29FF926D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Цели урока: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A7BF2BF-845B-418B-88E4-97DCB48399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815548"/>
            <a:ext cx="8596668" cy="4432851"/>
          </a:xfrm>
        </p:spPr>
        <p:txBody>
          <a:bodyPr/>
          <a:lstStyle/>
          <a:p>
            <a:r>
              <a:rPr lang="ru-RU" dirty="0"/>
              <a:t>Сформировать представление о спиртах.</a:t>
            </a:r>
          </a:p>
          <a:p>
            <a:r>
              <a:rPr lang="ru-RU" dirty="0"/>
              <a:t>Познакомиться с представителями спиртов.</a:t>
            </a:r>
          </a:p>
          <a:p>
            <a:r>
              <a:rPr lang="ru-RU" dirty="0"/>
              <a:t>Изучить их строение, номенклатуру, виды изомерии.</a:t>
            </a:r>
          </a:p>
          <a:p>
            <a:r>
              <a:rPr lang="ru-RU" dirty="0"/>
              <a:t>Познакомиться с химическими свойствами и способами получения спиртов.</a:t>
            </a:r>
          </a:p>
          <a:p>
            <a:r>
              <a:rPr lang="ru-RU" dirty="0"/>
              <a:t>Рассмотреть влияние спиртов на живые организмы.</a:t>
            </a:r>
          </a:p>
        </p:txBody>
      </p:sp>
    </p:spTree>
    <p:extLst>
      <p:ext uri="{BB962C8B-B14F-4D97-AF65-F5344CB8AC3E}">
        <p14:creationId xmlns:p14="http://schemas.microsoft.com/office/powerpoint/2010/main" val="2933491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8C4DF0-38D4-4E2D-83F5-B1B642861F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5" y="808383"/>
            <a:ext cx="8596668" cy="1351721"/>
          </a:xfrm>
        </p:spPr>
        <p:txBody>
          <a:bodyPr>
            <a:normAutofit/>
          </a:bodyPr>
          <a:lstStyle/>
          <a:p>
            <a:pPr algn="ctr"/>
            <a:r>
              <a:rPr lang="ru-RU" sz="8000" dirty="0"/>
              <a:t>Формулы спиртов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0AEFCBB-2661-40C4-8D75-016859C5C7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7335" y="2345635"/>
            <a:ext cx="8596668" cy="3042213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solidFill>
                  <a:schemeClr val="accent2">
                    <a:lumMod val="50000"/>
                  </a:schemeClr>
                </a:solidFill>
              </a:rPr>
              <a:t>С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2</a:t>
            </a:r>
            <a:r>
              <a:rPr lang="ru-RU" sz="4000" dirty="0">
                <a:solidFill>
                  <a:schemeClr val="accent2">
                    <a:lumMod val="50000"/>
                  </a:schemeClr>
                </a:solidFill>
              </a:rPr>
              <a:t>Н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5-</a:t>
            </a:r>
            <a:r>
              <a:rPr lang="ru-RU" sz="4000" dirty="0">
                <a:solidFill>
                  <a:schemeClr val="accent2">
                    <a:lumMod val="50000"/>
                  </a:schemeClr>
                </a:solidFill>
              </a:rPr>
              <a:t>ОН</a:t>
            </a:r>
          </a:p>
          <a:p>
            <a:pPr algn="ctr"/>
            <a:r>
              <a:rPr lang="ru-RU" sz="4000" dirty="0">
                <a:solidFill>
                  <a:schemeClr val="accent2">
                    <a:lumMod val="50000"/>
                  </a:schemeClr>
                </a:solidFill>
              </a:rPr>
              <a:t>СН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3-</a:t>
            </a:r>
            <a:r>
              <a:rPr lang="ru-RU" sz="4000" dirty="0">
                <a:solidFill>
                  <a:schemeClr val="accent2">
                    <a:lumMod val="50000"/>
                  </a:schemeClr>
                </a:solidFill>
              </a:rPr>
              <a:t>ОН</a:t>
            </a:r>
          </a:p>
          <a:p>
            <a:pPr algn="ctr"/>
            <a:r>
              <a:rPr lang="ru-RU" sz="4000" dirty="0">
                <a:solidFill>
                  <a:schemeClr val="accent2">
                    <a:lumMod val="50000"/>
                  </a:schemeClr>
                </a:solidFill>
              </a:rPr>
              <a:t>С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3</a:t>
            </a:r>
            <a:r>
              <a:rPr lang="ru-RU" sz="4000" dirty="0">
                <a:solidFill>
                  <a:schemeClr val="accent2">
                    <a:lumMod val="50000"/>
                  </a:schemeClr>
                </a:solidFill>
              </a:rPr>
              <a:t>Н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7-</a:t>
            </a:r>
            <a:r>
              <a:rPr lang="ru-RU" sz="4000" dirty="0">
                <a:solidFill>
                  <a:schemeClr val="accent2">
                    <a:lumMod val="50000"/>
                  </a:schemeClr>
                </a:solidFill>
              </a:rPr>
              <a:t>ОН</a:t>
            </a:r>
          </a:p>
          <a:p>
            <a:pPr algn="ctr"/>
            <a:r>
              <a:rPr lang="ru-RU" sz="4000" dirty="0">
                <a:solidFill>
                  <a:schemeClr val="accent2">
                    <a:lumMod val="50000"/>
                  </a:schemeClr>
                </a:solidFill>
              </a:rPr>
              <a:t>С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4</a:t>
            </a:r>
            <a:r>
              <a:rPr lang="ru-RU" sz="4000" dirty="0">
                <a:solidFill>
                  <a:schemeClr val="accent2">
                    <a:lumMod val="50000"/>
                  </a:schemeClr>
                </a:solidFill>
              </a:rPr>
              <a:t>Н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9-</a:t>
            </a:r>
            <a:r>
              <a:rPr lang="ru-RU" sz="4000" dirty="0">
                <a:solidFill>
                  <a:schemeClr val="accent2">
                    <a:lumMod val="50000"/>
                  </a:schemeClr>
                </a:solidFill>
              </a:rPr>
              <a:t>ОН</a:t>
            </a:r>
          </a:p>
        </p:txBody>
      </p:sp>
    </p:spTree>
    <p:extLst>
      <p:ext uri="{BB962C8B-B14F-4D97-AF65-F5344CB8AC3E}">
        <p14:creationId xmlns:p14="http://schemas.microsoft.com/office/powerpoint/2010/main" val="94171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0C843B-4C16-4584-ABC2-D67B8CEC66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5049079"/>
          </a:xfrm>
        </p:spPr>
        <p:txBody>
          <a:bodyPr>
            <a:normAutofit/>
          </a:bodyPr>
          <a:lstStyle/>
          <a:p>
            <a:r>
              <a:rPr lang="ru-RU" sz="4800" dirty="0"/>
              <a:t>  </a:t>
            </a:r>
            <a:r>
              <a:rPr lang="ru-RU" sz="4400" dirty="0"/>
              <a:t>Спирты- органические вещества, в молекулах которых </a:t>
            </a:r>
            <a:r>
              <a:rPr lang="ru-RU" sz="4400" dirty="0">
                <a:solidFill>
                  <a:schemeClr val="accent2">
                    <a:lumMod val="50000"/>
                  </a:schemeClr>
                </a:solidFill>
              </a:rPr>
              <a:t>углеводородный радикал </a:t>
            </a:r>
            <a:r>
              <a:rPr lang="ru-RU" sz="4400" dirty="0"/>
              <a:t>связан с гидроксильной</a:t>
            </a:r>
            <a:r>
              <a:rPr lang="ru-RU" sz="4400" dirty="0">
                <a:solidFill>
                  <a:schemeClr val="accent2">
                    <a:lumMod val="50000"/>
                  </a:schemeClr>
                </a:solidFill>
              </a:rPr>
              <a:t> группой ОН</a:t>
            </a:r>
            <a:r>
              <a:rPr lang="ru-RU" sz="4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063831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E4EAB0B-A078-4089-9D05-40FAE8DE29CB}"/>
              </a:ext>
            </a:extLst>
          </p:cNvPr>
          <p:cNvSpPr/>
          <p:nvPr/>
        </p:nvSpPr>
        <p:spPr>
          <a:xfrm>
            <a:off x="1431235" y="1166843"/>
            <a:ext cx="771276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54A021">
                    <a:lumMod val="50000"/>
                  </a:srgbClr>
                </a:solidFill>
                <a:ea typeface="+mj-ea"/>
                <a:cs typeface="+mj-cs"/>
              </a:rPr>
              <a:t>Функциональная группа </a:t>
            </a:r>
            <a:r>
              <a:rPr lang="ru-RU" sz="3600" dirty="0">
                <a:solidFill>
                  <a:srgbClr val="90C226"/>
                </a:solidFill>
                <a:ea typeface="+mj-ea"/>
                <a:cs typeface="+mj-cs"/>
              </a:rPr>
              <a:t>– атом или группа атомов, которые определяют наиболее характерные свойства вещества и его принадлежность к определенному классу соединений.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57634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9156A1-0859-4574-A8ED-208FF024CD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 rot="10800000" flipV="1">
            <a:off x="1754299" y="2172269"/>
            <a:ext cx="7514596" cy="395479"/>
          </a:xfrm>
        </p:spPr>
        <p:txBody>
          <a:bodyPr/>
          <a:lstStyle/>
          <a:p>
            <a:pPr algn="ctr"/>
            <a:r>
              <a:rPr lang="ru-RU" dirty="0"/>
              <a:t>Общая формула спиртов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A5C92D7-5265-408A-AC88-D6D2B43FEFD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>
                <a:solidFill>
                  <a:schemeClr val="accent1">
                    <a:lumMod val="50000"/>
                  </a:schemeClr>
                </a:solidFill>
              </a:rPr>
              <a:t>R-OH </a:t>
            </a:r>
            <a:r>
              <a:rPr lang="ru-RU" sz="5400" dirty="0">
                <a:solidFill>
                  <a:schemeClr val="accent1">
                    <a:lumMod val="50000"/>
                  </a:schemeClr>
                </a:solidFill>
              </a:rPr>
              <a:t> или</a:t>
            </a:r>
            <a:r>
              <a:rPr lang="en-US" sz="5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5400" dirty="0">
                <a:solidFill>
                  <a:schemeClr val="accent1">
                    <a:lumMod val="50000"/>
                  </a:schemeClr>
                </a:solidFill>
              </a:rPr>
              <a:t> С</a:t>
            </a:r>
            <a:r>
              <a:rPr lang="en-US" sz="5400" dirty="0">
                <a:solidFill>
                  <a:schemeClr val="accent1">
                    <a:lumMod val="50000"/>
                  </a:schemeClr>
                </a:solidFill>
              </a:rPr>
              <a:t>nH2n+1OH   </a:t>
            </a:r>
            <a:r>
              <a:rPr lang="ru-RU" sz="5400" dirty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974082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62336C1-AFD4-4948-95A1-72A178550D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1009" y="1822163"/>
            <a:ext cx="5995366" cy="3216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2010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390474-3A51-4F07-BDCA-0567FC01A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dirty="0">
                <a:solidFill>
                  <a:schemeClr val="accent2">
                    <a:lumMod val="50000"/>
                  </a:schemeClr>
                </a:solidFill>
              </a:rPr>
              <a:t>Гомологический ряд спиртов</a:t>
            </a:r>
            <a:br>
              <a:rPr lang="ru-RU" sz="44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4400" dirty="0">
                <a:solidFill>
                  <a:schemeClr val="accent2">
                    <a:lumMod val="50000"/>
                  </a:schemeClr>
                </a:solidFill>
              </a:rPr>
              <a:t>( первые 4-ре представителя)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8F20543-87FA-419D-B399-8F18EB27AD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692" y="2226365"/>
            <a:ext cx="9123369" cy="3366051"/>
          </a:xfrm>
        </p:spPr>
      </p:pic>
    </p:spTree>
    <p:extLst>
      <p:ext uri="{BB962C8B-B14F-4D97-AF65-F5344CB8AC3E}">
        <p14:creationId xmlns:p14="http://schemas.microsoft.com/office/powerpoint/2010/main" val="1783666563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132</TotalTime>
  <Words>244</Words>
  <Application>Microsoft Office PowerPoint</Application>
  <PresentationFormat>Широкоэкранный</PresentationFormat>
  <Paragraphs>29</Paragraphs>
  <Slides>22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Arial</vt:lpstr>
      <vt:lpstr>Trebuchet MS</vt:lpstr>
      <vt:lpstr>Wingdings 3</vt:lpstr>
      <vt:lpstr>Аспект</vt:lpstr>
      <vt:lpstr>Презентация PowerPoint</vt:lpstr>
      <vt:lpstr>Одноатомные спирты.</vt:lpstr>
      <vt:lpstr>Цели урока:</vt:lpstr>
      <vt:lpstr>Формулы спиртов</vt:lpstr>
      <vt:lpstr>  Спирты- органические вещества, в молекулах которых углеводородный радикал связан с гидроксильной группой ОН.</vt:lpstr>
      <vt:lpstr>Презентация PowerPoint</vt:lpstr>
      <vt:lpstr>Общая формула спиртов</vt:lpstr>
      <vt:lpstr>Презентация PowerPoint</vt:lpstr>
      <vt:lpstr>Гомологический ряд спиртов ( первые 4-ре представителя)</vt:lpstr>
      <vt:lpstr>Презентация PowerPoint</vt:lpstr>
      <vt:lpstr>Изомерия одноатомных спиртов</vt:lpstr>
      <vt:lpstr>Презентация PowerPoint</vt:lpstr>
      <vt:lpstr>Презентация PowerPoint</vt:lpstr>
      <vt:lpstr>Презентация PowerPoint</vt:lpstr>
      <vt:lpstr>Получение спиртов 1. Гидратация этилена</vt:lpstr>
      <vt:lpstr>Щелочной гидролиз галогеноалканов.</vt:lpstr>
      <vt:lpstr>Химические свойства.</vt:lpstr>
      <vt:lpstr>Взаимодействие спиртов с щелочными и щелочно-земельными металлами.</vt:lpstr>
      <vt:lpstr>Взаимодействие спиртов с карбоновыми кислотами.</vt:lpstr>
      <vt:lpstr>Окисление спиртов.</vt:lpstr>
      <vt:lpstr>Дидактическая игра. 1.Что такое спирты? 2.Какое агрегатное состояние нехарактерно для спиртов в обычных условиях? 3.Какие химические свойства спиртов вы знаете? 4.Какие спирты растворимы? 5.Как называют функциональную группу спиртов – ОН? 6.Как образуют названия одноатомных спиртов? 7.Какие виды изомерии характерны для спиртов? 8.Какие вещества образуются при горении спиртов?</vt:lpstr>
      <vt:lpstr>Домашнее задание: П.11,упр.3,5(б).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Анжела Рамонова</dc:creator>
  <cp:lastModifiedBy>Анжела Рамонова</cp:lastModifiedBy>
  <cp:revision>1</cp:revision>
  <dcterms:created xsi:type="dcterms:W3CDTF">2022-12-07T01:01:40Z</dcterms:created>
  <dcterms:modified xsi:type="dcterms:W3CDTF">2022-12-07T03:13:43Z</dcterms:modified>
</cp:coreProperties>
</file>