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71" r:id="rId2"/>
    <p:sldId id="272" r:id="rId3"/>
    <p:sldId id="256" r:id="rId4"/>
    <p:sldId id="259" r:id="rId5"/>
    <p:sldId id="264" r:id="rId6"/>
    <p:sldId id="260" r:id="rId7"/>
    <p:sldId id="261" r:id="rId8"/>
    <p:sldId id="266" r:id="rId9"/>
    <p:sldId id="262" r:id="rId10"/>
    <p:sldId id="267" r:id="rId11"/>
    <p:sldId id="263" r:id="rId12"/>
    <p:sldId id="257" r:id="rId13"/>
    <p:sldId id="258" r:id="rId14"/>
    <p:sldId id="268" r:id="rId15"/>
    <p:sldId id="269" r:id="rId16"/>
    <p:sldId id="270" r:id="rId17"/>
    <p:sldId id="265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0" autoAdjust="0"/>
  </p:normalViewPr>
  <p:slideViewPr>
    <p:cSldViewPr snapToGrid="0">
      <p:cViewPr varScale="1">
        <p:scale>
          <a:sx n="84" d="100"/>
          <a:sy n="84" d="100"/>
        </p:scale>
        <p:origin x="37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D3FDBA-3C9F-4487-BAA4-782881E35DEE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B2923C-1E5D-43CC-B343-DF4A889663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3259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DB2923C-1E5D-43CC-B343-DF4A8896631B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6838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10386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490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1471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6058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1512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88380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3865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0819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422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6519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835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247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198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7062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614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641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487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168A9FFC-5680-42F8-B894-2DDA340FE072}" type="datetimeFigureOut">
              <a:rPr lang="ru-RU" smtClean="0"/>
              <a:t>11.05.2023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FFB31-FE72-42D6-AC87-54340EC4CFF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26344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Экспертно-консультативный совет родительской общественност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1644" y="3074933"/>
            <a:ext cx="6262872" cy="36076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0361" y="2246860"/>
            <a:ext cx="9404723" cy="1400530"/>
          </a:xfrm>
        </p:spPr>
        <p:txBody>
          <a:bodyPr/>
          <a:lstStyle/>
          <a:p>
            <a:pPr algn="ctr"/>
            <a:r>
              <a:rPr lang="ru-RU" sz="4800" dirty="0" smtClean="0"/>
              <a:t>ЗДРАВСТВУЙТЕ !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dirty="0" smtClean="0"/>
              <a:t>МЫ РАДЫ ВАС ВИДЕТЬ!</a:t>
            </a:r>
            <a:endParaRPr lang="ru-RU" sz="4800" dirty="0"/>
          </a:p>
        </p:txBody>
      </p:sp>
      <p:pic>
        <p:nvPicPr>
          <p:cNvPr id="4" name="Рисунок 3" descr="Герб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4053" y="287900"/>
            <a:ext cx="553403" cy="6005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486150" y="937259"/>
            <a:ext cx="510921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Комитет по образованию</a:t>
            </a:r>
            <a:endParaRPr lang="ru-RU" sz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администрации Ханты-Мансийского района</a:t>
            </a:r>
            <a:endParaRPr lang="ru-RU" sz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дошкольное образовательное учреждение </a:t>
            </a:r>
            <a:endParaRPr lang="ru-RU" sz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Ханты-Мансийского района «Детский сад «Сказка»</a:t>
            </a:r>
            <a:endParaRPr lang="ru-RU" sz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2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п. Горноправдинск»</a:t>
            </a:r>
            <a:endParaRPr lang="ru-RU" sz="12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57200" y="5350559"/>
            <a:ext cx="2468880" cy="901651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1400" dirty="0" smtClean="0"/>
              <a:t>Подготовила:</a:t>
            </a:r>
          </a:p>
          <a:p>
            <a:pPr algn="ctr"/>
            <a:r>
              <a:rPr lang="ru-RU" sz="1400" dirty="0" smtClean="0"/>
              <a:t> учитель – логопед Абдукаримова Г.М.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075095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648" y="297860"/>
            <a:ext cx="11241087" cy="5645740"/>
          </a:xfrm>
        </p:spPr>
        <p:txBody>
          <a:bodyPr/>
          <a:lstStyle/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2800" dirty="0">
                <a:solidFill>
                  <a:prstClr val="white"/>
                </a:solidFill>
              </a:rPr>
              <a:t>У детей с ОНР 2 уровня по прежнему редуцируется произношение слов с простой и сложной слоговой структурой, стечением согласных. Звукопроизношение характеризуется множественными искажениями, заменами и смешениями звуков. Фонематическое восприятие при ОНР 2 отличается выраженной недостаточностью; к звуковому анализу и синтезу не готовы.</a:t>
            </a:r>
          </a:p>
          <a:p>
            <a:endParaRPr lang="ru-RU" dirty="0"/>
          </a:p>
        </p:txBody>
      </p:sp>
      <p:pic>
        <p:nvPicPr>
          <p:cNvPr id="7170" name="Picture 2" descr="Books Вектор PNG HD качество | PNG Pl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0548" y="2020528"/>
            <a:ext cx="5680228" cy="5680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27088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605" y="139840"/>
            <a:ext cx="11415260" cy="6002511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ОНР 3 уровня</a:t>
            </a:r>
          </a:p>
          <a:p>
            <a:pPr marL="0" indent="0">
              <a:buNone/>
            </a:pPr>
            <a:r>
              <a:rPr lang="ru-RU" sz="2400" dirty="0" smtClean="0"/>
              <a:t>Дети с ОНР 3 уровня пользуются развёрнутой фразовой речью, но в речи используют преимущественно  простые предложения затрудняясь в построении сложных. Понимание речи приближено к норме, затруднения составляет понимание и усвоение  причинно-следственных отношений. Объём словарного запаса у детей с ОНР 3 уровня значительно увеличивается: дети употребляют в речи  практически все части речи (в большей степени – существительные и глаголы, в меньшей степени- прилагательные и  наречия типично неточное употребление названий предметов. Дети допускают ошибки в использовании предлогов, согласовании частей речи, употреблении падежных окончаний и ударений. </a:t>
            </a:r>
            <a:r>
              <a:rPr lang="ru-RU" sz="2400" dirty="0" err="1" smtClean="0"/>
              <a:t>Звуконаполняемость</a:t>
            </a:r>
            <a:r>
              <a:rPr lang="ru-RU" sz="2400" dirty="0" smtClean="0"/>
              <a:t> и слоговая структура слов страдает только в трудных случаях. При ОНР 3 уровня звукопроизношение и фонематическое восприятие по прежнему нарушены но в меньшей степени.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243661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7546CC0-C055-4C16-B41B-AF5CF387D0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403" y="265472"/>
            <a:ext cx="11595049" cy="6430298"/>
          </a:xfrm>
        </p:spPr>
        <p:txBody>
          <a:bodyPr>
            <a:normAutofit/>
          </a:bodyPr>
          <a:lstStyle/>
          <a:p>
            <a:r>
              <a:rPr lang="ru-RU" sz="2800" b="1" dirty="0">
                <a:latin typeface="+mn-lt"/>
              </a:rPr>
              <a:t>Длительность коррекционной работы с логопедом.</a:t>
            </a:r>
            <a:endParaRPr lang="ru-RU" sz="2800" dirty="0">
              <a:latin typeface="+mn-lt"/>
            </a:endParaRPr>
          </a:p>
          <a:p>
            <a:pPr marL="0" indent="0">
              <a:buNone/>
            </a:pPr>
            <a:r>
              <a:rPr lang="ru-RU" sz="2800" dirty="0">
                <a:latin typeface="+mn-lt"/>
              </a:rPr>
              <a:t>У многих родителей бытует неправильное мнение о том, что достаточно 10 занятий, чтобы привести речь ребёнка в норму. Это не так! Длительность коррекционной работы зависит от тяжести речевого нарушения, индивидуальных особенностей ребёнка, помощи взрослых (родителей), и может варьироваться от нескольких недель до нескольких лет.</a:t>
            </a:r>
          </a:p>
          <a:p>
            <a:pPr marL="0" indent="0">
              <a:buNone/>
            </a:pPr>
            <a:r>
              <a:rPr lang="ru-RU" sz="2800" dirty="0">
                <a:latin typeface="+mn-lt"/>
              </a:rPr>
              <a:t>Помните, что главные помощники своему </a:t>
            </a:r>
            <a:endParaRPr lang="ru-RU" sz="2800" dirty="0" smtClean="0">
              <a:latin typeface="+mn-lt"/>
            </a:endParaRPr>
          </a:p>
          <a:p>
            <a:pPr marL="0" indent="0">
              <a:buNone/>
            </a:pPr>
            <a:r>
              <a:rPr lang="ru-RU" sz="2800" dirty="0" smtClean="0">
                <a:latin typeface="+mn-lt"/>
              </a:rPr>
              <a:t>ребёнку </a:t>
            </a:r>
            <a:r>
              <a:rPr lang="ru-RU" sz="2800" dirty="0">
                <a:latin typeface="+mn-lt"/>
              </a:rPr>
              <a:t>– это ВЫ САМИ! </a:t>
            </a:r>
            <a:r>
              <a:rPr lang="ru-RU" sz="2800" dirty="0" smtClean="0">
                <a:latin typeface="+mn-lt"/>
              </a:rPr>
              <a:t>Вовремя </a:t>
            </a:r>
            <a:r>
              <a:rPr lang="ru-RU" sz="2800" dirty="0" err="1">
                <a:latin typeface="+mn-lt"/>
              </a:rPr>
              <a:t>скорригированные</a:t>
            </a:r>
            <a:r>
              <a:rPr lang="ru-RU" sz="2800" dirty="0">
                <a:latin typeface="+mn-lt"/>
              </a:rPr>
              <a:t> </a:t>
            </a:r>
            <a:endParaRPr lang="ru-RU" sz="2800" dirty="0" smtClean="0">
              <a:latin typeface="+mn-lt"/>
            </a:endParaRPr>
          </a:p>
          <a:p>
            <a:pPr marL="0" indent="0">
              <a:buNone/>
            </a:pPr>
            <a:r>
              <a:rPr lang="ru-RU" sz="2800" dirty="0" smtClean="0">
                <a:latin typeface="+mn-lt"/>
              </a:rPr>
              <a:t>речевые нарушения </a:t>
            </a:r>
            <a:r>
              <a:rPr lang="ru-RU" sz="2800" dirty="0">
                <a:latin typeface="+mn-lt"/>
              </a:rPr>
              <a:t>– это не только красивое </a:t>
            </a:r>
            <a:endParaRPr lang="ru-RU" sz="2800" dirty="0" smtClean="0">
              <a:latin typeface="+mn-lt"/>
            </a:endParaRPr>
          </a:p>
          <a:p>
            <a:pPr marL="0" indent="0">
              <a:buNone/>
            </a:pPr>
            <a:r>
              <a:rPr lang="ru-RU" sz="2800" dirty="0" smtClean="0">
                <a:latin typeface="+mn-lt"/>
              </a:rPr>
              <a:t>и правильное </a:t>
            </a:r>
            <a:r>
              <a:rPr lang="ru-RU" sz="2800" dirty="0">
                <a:latin typeface="+mn-lt"/>
              </a:rPr>
              <a:t>произношение, это ещё </a:t>
            </a:r>
            <a:endParaRPr lang="ru-RU" sz="2800" dirty="0" smtClean="0">
              <a:latin typeface="+mn-lt"/>
            </a:endParaRPr>
          </a:p>
          <a:p>
            <a:pPr marL="0" indent="0">
              <a:buNone/>
            </a:pPr>
            <a:r>
              <a:rPr lang="ru-RU" sz="2800" dirty="0" smtClean="0">
                <a:latin typeface="+mn-lt"/>
              </a:rPr>
              <a:t>и </a:t>
            </a:r>
            <a:r>
              <a:rPr lang="ru-RU" sz="2800" dirty="0">
                <a:latin typeface="+mn-lt"/>
              </a:rPr>
              <a:t>уверенность в успешности вашего ребенка.</a:t>
            </a:r>
          </a:p>
          <a:p>
            <a:endParaRPr lang="ru-RU" dirty="0"/>
          </a:p>
        </p:txBody>
      </p:sp>
      <p:pic>
        <p:nvPicPr>
          <p:cNvPr id="4100" name="Picture 4" descr="Отсрочка от армии по детям сегодня: ожидание – реальнос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5095" y="3243959"/>
            <a:ext cx="2806905" cy="361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4650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51CD678-352E-41CD-A9A1-D6AD81DFBF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2913" y="214689"/>
            <a:ext cx="11585167" cy="6261523"/>
          </a:xfrm>
        </p:spPr>
        <p:txBody>
          <a:bodyPr/>
          <a:lstStyle/>
          <a:p>
            <a:r>
              <a:rPr lang="ru-RU" sz="2800" b="1" dirty="0" smtClean="0"/>
              <a:t>ДОМАШНИЕ ЗАДАНИЯ.</a:t>
            </a:r>
          </a:p>
          <a:p>
            <a:pPr marL="0" indent="0">
              <a:buNone/>
            </a:pPr>
            <a:r>
              <a:rPr lang="ru-RU" sz="2400" dirty="0" smtClean="0"/>
              <a:t>Семья </a:t>
            </a:r>
            <a:r>
              <a:rPr lang="ru-RU" sz="2400" dirty="0"/>
              <a:t>и детский сад должны работать </a:t>
            </a:r>
            <a:r>
              <a:rPr lang="ru-RU" sz="2400" b="1" dirty="0"/>
              <a:t>ВМЕСТЕ</a:t>
            </a:r>
            <a:r>
              <a:rPr lang="ru-RU" sz="2400" dirty="0"/>
              <a:t>, потому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что </a:t>
            </a:r>
            <a:r>
              <a:rPr lang="ru-RU" sz="2400" dirty="0"/>
              <a:t>в одиночку даже самый хороший логопед не справится с нарушением речи</a:t>
            </a:r>
            <a:r>
              <a:rPr lang="ru-RU" sz="2400" dirty="0" smtClean="0"/>
              <a:t>:</a:t>
            </a:r>
          </a:p>
          <a:p>
            <a:pPr marL="0" indent="0">
              <a:buNone/>
            </a:pPr>
            <a:r>
              <a:rPr lang="ru-RU" sz="2400" dirty="0"/>
              <a:t>Логопедические задания – это различные виды заданий, направленных на закрепление у детей в домашних условиях тех знаний, умений и навыков, которые были приобретены на занятиях по формированию </a:t>
            </a:r>
            <a:r>
              <a:rPr lang="ru-RU" sz="2400" dirty="0" smtClean="0"/>
              <a:t>лексико-грамматического </a:t>
            </a:r>
            <a:r>
              <a:rPr lang="ru-RU" sz="2400" dirty="0"/>
              <a:t>строя и связной речи,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при </a:t>
            </a:r>
            <a:r>
              <a:rPr lang="ru-RU" sz="2400" dirty="0"/>
              <a:t>подготовке к обучению грамоте, воспитанию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правильного </a:t>
            </a:r>
            <a:r>
              <a:rPr lang="ru-RU" sz="2400" dirty="0"/>
              <a:t>звукопроизношения, то есть по </a:t>
            </a:r>
            <a:r>
              <a:rPr lang="ru-RU" sz="2400" dirty="0" smtClean="0"/>
              <a:t>всем</a:t>
            </a:r>
          </a:p>
          <a:p>
            <a:pPr marL="0" indent="0">
              <a:buNone/>
            </a:pPr>
            <a:r>
              <a:rPr lang="ru-RU" sz="2400" dirty="0" smtClean="0"/>
              <a:t>направлениям </a:t>
            </a:r>
            <a:r>
              <a:rPr lang="ru-RU" sz="2400" dirty="0"/>
              <a:t>развития речи, предусмотренным </a:t>
            </a:r>
            <a:endParaRPr lang="ru-RU" sz="2400" dirty="0" smtClean="0"/>
          </a:p>
          <a:p>
            <a:pPr marL="0" indent="0">
              <a:buNone/>
            </a:pPr>
            <a:r>
              <a:rPr lang="ru-RU" sz="2400" dirty="0" smtClean="0"/>
              <a:t>программным </a:t>
            </a:r>
            <a:r>
              <a:rPr lang="ru-RU" sz="2400" dirty="0"/>
              <a:t>содержанием. </a:t>
            </a:r>
            <a:endParaRPr lang="ru-RU" sz="2400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1270" name="Picture 6" descr="Материнский капита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2567" y="3345450"/>
            <a:ext cx="3285513" cy="3300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48119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647" y="327358"/>
            <a:ext cx="11683540" cy="62651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>
                <a:latin typeface="+mn-lt"/>
              </a:rPr>
              <a:t>Домашнее задание ребёнок выполняет </a:t>
            </a:r>
            <a:endParaRPr lang="ru-RU" sz="2800" dirty="0" smtClean="0">
              <a:latin typeface="+mn-lt"/>
            </a:endParaRPr>
          </a:p>
          <a:p>
            <a:pPr marL="0" indent="0">
              <a:buNone/>
            </a:pPr>
            <a:r>
              <a:rPr lang="ru-RU" sz="2800" dirty="0" smtClean="0">
                <a:latin typeface="+mn-lt"/>
              </a:rPr>
              <a:t>в </a:t>
            </a:r>
            <a:r>
              <a:rPr lang="ru-RU" sz="2800" dirty="0">
                <a:latin typeface="+mn-lt"/>
              </a:rPr>
              <a:t>индивидуальной рабочей </a:t>
            </a:r>
            <a:r>
              <a:rPr lang="ru-RU" sz="2800" dirty="0" smtClean="0">
                <a:latin typeface="+mn-lt"/>
              </a:rPr>
              <a:t>тетради </a:t>
            </a:r>
            <a:r>
              <a:rPr lang="ru-RU" sz="2800" dirty="0">
                <a:latin typeface="+mn-lt"/>
              </a:rPr>
              <a:t>под обязательным присмотром взрослого. </a:t>
            </a:r>
            <a:endParaRPr lang="ru-RU" sz="2800" dirty="0" smtClean="0">
              <a:latin typeface="+mn-lt"/>
            </a:endParaRPr>
          </a:p>
          <a:p>
            <a:pPr marL="0" indent="0">
              <a:buNone/>
            </a:pPr>
            <a:r>
              <a:rPr lang="ru-RU" sz="2800" dirty="0" smtClean="0">
                <a:latin typeface="+mn-lt"/>
              </a:rPr>
              <a:t>Желательно</a:t>
            </a:r>
            <a:r>
              <a:rPr lang="ru-RU" sz="2800" dirty="0">
                <a:latin typeface="+mn-lt"/>
              </a:rPr>
              <a:t>, чтобы с ребёнком занимался постоянно один из родителей – это помогает ребёнку и взрослому настроиться, и придерживаться знакомых единых требований. </a:t>
            </a:r>
            <a:endParaRPr lang="ru-RU" sz="2800" dirty="0" smtClean="0">
              <a:latin typeface="+mn-lt"/>
            </a:endParaRPr>
          </a:p>
          <a:p>
            <a:pPr marL="0" indent="0">
              <a:buNone/>
            </a:pPr>
            <a:r>
              <a:rPr lang="ru-RU" sz="2800" dirty="0" smtClean="0">
                <a:latin typeface="+mn-lt"/>
              </a:rPr>
              <a:t>Выполнение </a:t>
            </a:r>
            <a:r>
              <a:rPr lang="ru-RU" sz="2800" dirty="0">
                <a:latin typeface="+mn-lt"/>
              </a:rPr>
              <a:t>дома определённых видов </a:t>
            </a:r>
            <a:endParaRPr lang="ru-RU" sz="2800" dirty="0" smtClean="0">
              <a:latin typeface="+mn-lt"/>
            </a:endParaRPr>
          </a:p>
          <a:p>
            <a:pPr marL="0" indent="0">
              <a:buNone/>
            </a:pPr>
            <a:r>
              <a:rPr lang="ru-RU" sz="2800" dirty="0" smtClean="0">
                <a:latin typeface="+mn-lt"/>
              </a:rPr>
              <a:t>работы </a:t>
            </a:r>
            <a:r>
              <a:rPr lang="ru-RU" sz="2800" dirty="0">
                <a:latin typeface="+mn-lt"/>
              </a:rPr>
              <a:t>по заданию логопеда дисциплинирует </a:t>
            </a:r>
            <a:endParaRPr lang="ru-RU" sz="2800" dirty="0" smtClean="0">
              <a:latin typeface="+mn-lt"/>
            </a:endParaRPr>
          </a:p>
          <a:p>
            <a:pPr marL="0" indent="0">
              <a:buNone/>
            </a:pPr>
            <a:r>
              <a:rPr lang="ru-RU" sz="2800" dirty="0" smtClean="0">
                <a:latin typeface="+mn-lt"/>
              </a:rPr>
              <a:t>вашего </a:t>
            </a:r>
            <a:r>
              <a:rPr lang="ru-RU" sz="2800" dirty="0">
                <a:latin typeface="+mn-lt"/>
              </a:rPr>
              <a:t>малыша и подготавливает </a:t>
            </a:r>
            <a:endParaRPr lang="ru-RU" sz="2800" dirty="0" smtClean="0">
              <a:latin typeface="+mn-lt"/>
            </a:endParaRPr>
          </a:p>
          <a:p>
            <a:pPr marL="0" indent="0">
              <a:buNone/>
            </a:pPr>
            <a:r>
              <a:rPr lang="ru-RU" sz="2800" dirty="0" smtClean="0">
                <a:latin typeface="+mn-lt"/>
              </a:rPr>
              <a:t>к </a:t>
            </a:r>
            <a:r>
              <a:rPr lang="ru-RU" sz="2800" dirty="0">
                <a:latin typeface="+mn-lt"/>
              </a:rPr>
              <a:t>ответственному выполнению будущих </a:t>
            </a:r>
            <a:endParaRPr lang="ru-RU" sz="2800" dirty="0" smtClean="0">
              <a:latin typeface="+mn-lt"/>
            </a:endParaRPr>
          </a:p>
          <a:p>
            <a:pPr marL="0" indent="0">
              <a:buNone/>
            </a:pPr>
            <a:r>
              <a:rPr lang="ru-RU" sz="2800" dirty="0" smtClean="0">
                <a:latin typeface="+mn-lt"/>
              </a:rPr>
              <a:t>школьных </a:t>
            </a:r>
            <a:r>
              <a:rPr lang="ru-RU" sz="2800" dirty="0">
                <a:latin typeface="+mn-lt"/>
              </a:rPr>
              <a:t>домашних заданий</a:t>
            </a:r>
          </a:p>
        </p:txBody>
      </p:sp>
      <p:pic>
        <p:nvPicPr>
          <p:cNvPr id="4" name="Picture 2" descr="Тетрадь векторный рисунок (69 фото) » Рисунки для срисовки и не тольк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3138" y="2865179"/>
            <a:ext cx="2941484" cy="37630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Бесплатная векторная графика Каранда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3609" y="2903496"/>
            <a:ext cx="1576296" cy="157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5948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7907" y="386350"/>
            <a:ext cx="11580301" cy="6324166"/>
          </a:xfrm>
        </p:spPr>
        <p:txBody>
          <a:bodyPr/>
          <a:lstStyle/>
          <a:p>
            <a:r>
              <a:rPr lang="ru-RU" dirty="0"/>
              <a:t>Задания можно разделить на следующие основные разделы: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Артикуляционная </a:t>
            </a:r>
            <a:r>
              <a:rPr lang="ru-RU" dirty="0"/>
              <a:t>гимнастика, включающая упражнения, подготавливающие артикуляционный уклад для постановки отсутствующих звуков. В дальнейшей работе добавляются упражнения на автоматизацию (правильное произношение поставленных звуков в слогах, словах, фразовой и самостоятельной речи ребёнка). Эти упражнения должны выполняться дома ежедневно от 3 до 5 раз в день. Упражнения выполняются перед зеркалом (чтобы ребёнок мог себя контролировать). Необходимо добиваться точности и четкости движений. - задание на развитие фонематического восприятия и воспитание основ </a:t>
            </a:r>
            <a:r>
              <a:rPr lang="ru-RU" dirty="0" err="1"/>
              <a:t>звукослогового</a:t>
            </a:r>
            <a:r>
              <a:rPr lang="ru-RU" dirty="0"/>
              <a:t> анализа и синтеза. </a:t>
            </a:r>
          </a:p>
        </p:txBody>
      </p:sp>
      <p:pic>
        <p:nvPicPr>
          <p:cNvPr id="13318" name="Picture 6" descr="Тилли — app_payment_ma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619" y="3679372"/>
            <a:ext cx="5573764" cy="2898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68312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655" y="268363"/>
            <a:ext cx="11329578" cy="6279920"/>
          </a:xfrm>
        </p:spPr>
        <p:txBody>
          <a:bodyPr/>
          <a:lstStyle/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2400" dirty="0">
                <a:solidFill>
                  <a:prstClr val="white"/>
                </a:solidFill>
                <a:latin typeface="+mn-lt"/>
              </a:rPr>
              <a:t>С</a:t>
            </a:r>
            <a:r>
              <a:rPr lang="ru-RU" sz="2400" dirty="0" smtClean="0">
                <a:solidFill>
                  <a:prstClr val="white"/>
                </a:solidFill>
                <a:latin typeface="+mn-lt"/>
              </a:rPr>
              <a:t>ерия </a:t>
            </a:r>
            <a:r>
              <a:rPr lang="ru-RU" sz="2400" dirty="0">
                <a:solidFill>
                  <a:prstClr val="white"/>
                </a:solidFill>
                <a:latin typeface="+mn-lt"/>
              </a:rPr>
              <a:t>лексико-грамматических заданий направлена на обогащение </a:t>
            </a:r>
            <a:endParaRPr lang="ru-RU" sz="2400" dirty="0" smtClean="0">
              <a:solidFill>
                <a:prstClr val="white"/>
              </a:solidFill>
              <a:latin typeface="+mn-lt"/>
            </a:endParaRPr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2400" dirty="0" smtClean="0">
                <a:solidFill>
                  <a:prstClr val="white"/>
                </a:solidFill>
                <a:latin typeface="+mn-lt"/>
              </a:rPr>
              <a:t>словаря</a:t>
            </a:r>
            <a:r>
              <a:rPr lang="ru-RU" sz="2400" dirty="0">
                <a:solidFill>
                  <a:prstClr val="white"/>
                </a:solidFill>
                <a:latin typeface="+mn-lt"/>
              </a:rPr>
              <a:t>, а главное на стимулирование и использование в активной </a:t>
            </a:r>
            <a:endParaRPr lang="ru-RU" sz="2400" dirty="0" smtClean="0">
              <a:solidFill>
                <a:prstClr val="white"/>
              </a:solidFill>
              <a:latin typeface="+mn-lt"/>
            </a:endParaRPr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2400" dirty="0" smtClean="0">
                <a:solidFill>
                  <a:prstClr val="white"/>
                </a:solidFill>
                <a:latin typeface="+mn-lt"/>
              </a:rPr>
              <a:t>речи </a:t>
            </a:r>
            <a:r>
              <a:rPr lang="ru-RU" sz="2400" dirty="0">
                <a:solidFill>
                  <a:prstClr val="white"/>
                </a:solidFill>
                <a:latin typeface="+mn-lt"/>
              </a:rPr>
              <a:t>ребёнка полученных знаний, путём упражнений на словообразование, изменение по родам, числам и падежам, на согласование прилагательных и числительных с существительными; словоизменение при помощи приставок, суффиксов, объединение основ; подбор родственных, обобщающих и уточняющих слов; - задания по развитию связной речи: это построение простых и сложных распространённых предложений с предлогами и без (по схеме); это рассказы, заучивание подобранных для ребёнка стихов; -задания на развитие мелкой моторики и подготовки руки к письму: обведение по контуру, </a:t>
            </a:r>
            <a:r>
              <a:rPr lang="ru-RU" sz="2400" dirty="0" err="1">
                <a:solidFill>
                  <a:prstClr val="white"/>
                </a:solidFill>
                <a:latin typeface="+mn-lt"/>
              </a:rPr>
              <a:t>дорисовывание</a:t>
            </a:r>
            <a:r>
              <a:rPr lang="ru-RU" sz="2400" dirty="0">
                <a:solidFill>
                  <a:prstClr val="white"/>
                </a:solidFill>
                <a:latin typeface="+mn-lt"/>
              </a:rPr>
              <a:t> элементов, </a:t>
            </a:r>
            <a:endParaRPr lang="ru-RU" sz="2400" dirty="0" smtClean="0">
              <a:solidFill>
                <a:prstClr val="white"/>
              </a:solidFill>
              <a:latin typeface="+mn-lt"/>
            </a:endParaRPr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2400" dirty="0" smtClean="0">
                <a:solidFill>
                  <a:prstClr val="white"/>
                </a:solidFill>
                <a:latin typeface="+mn-lt"/>
              </a:rPr>
              <a:t>штриховка </a:t>
            </a:r>
            <a:r>
              <a:rPr lang="ru-RU" sz="2400" dirty="0">
                <a:solidFill>
                  <a:prstClr val="white"/>
                </a:solidFill>
                <a:latin typeface="+mn-lt"/>
              </a:rPr>
              <a:t>в различных направлениях разными </a:t>
            </a:r>
            <a:endParaRPr lang="ru-RU" sz="2400" dirty="0" smtClean="0">
              <a:solidFill>
                <a:prstClr val="white"/>
              </a:solidFill>
              <a:latin typeface="+mn-lt"/>
            </a:endParaRPr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2400" dirty="0" smtClean="0">
                <a:solidFill>
                  <a:prstClr val="white"/>
                </a:solidFill>
                <a:latin typeface="+mn-lt"/>
              </a:rPr>
              <a:t>способами </a:t>
            </a:r>
            <a:r>
              <a:rPr lang="ru-RU" sz="2400" dirty="0">
                <a:solidFill>
                  <a:prstClr val="white"/>
                </a:solidFill>
                <a:latin typeface="+mn-lt"/>
              </a:rPr>
              <a:t>по образцу; печатание букв, </a:t>
            </a:r>
            <a:endParaRPr lang="ru-RU" sz="2400" dirty="0" smtClean="0">
              <a:solidFill>
                <a:prstClr val="white"/>
              </a:solidFill>
              <a:latin typeface="+mn-lt"/>
            </a:endParaRPr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2400" dirty="0" smtClean="0">
                <a:solidFill>
                  <a:prstClr val="white"/>
                </a:solidFill>
                <a:latin typeface="+mn-lt"/>
              </a:rPr>
              <a:t>слогов</a:t>
            </a:r>
            <a:r>
              <a:rPr lang="ru-RU" sz="2400" dirty="0">
                <a:solidFill>
                  <a:prstClr val="white"/>
                </a:solidFill>
                <a:latin typeface="+mn-lt"/>
              </a:rPr>
              <a:t>, слов и предложений.</a:t>
            </a:r>
          </a:p>
          <a:p>
            <a:endParaRPr lang="ru-RU" dirty="0"/>
          </a:p>
        </p:txBody>
      </p:sp>
      <p:pic>
        <p:nvPicPr>
          <p:cNvPr id="10244" name="Picture 4" descr="Куденко А.Д. - МБДОУ № 2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2775" y="4336026"/>
            <a:ext cx="2669458" cy="2669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0051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5944" y="101600"/>
            <a:ext cx="11491811" cy="625331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/>
          </a:p>
          <a:p>
            <a:r>
              <a:rPr lang="ru-RU" sz="3000" b="1" dirty="0"/>
              <a:t>Противопоказания к проведению логопедических занятий.</a:t>
            </a:r>
          </a:p>
          <a:p>
            <a:pPr marL="0" indent="0">
              <a:buNone/>
            </a:pPr>
            <a:r>
              <a:rPr lang="ru-RU" dirty="0"/>
              <a:t>Учитель логопед не имеет права проводить занятия и артикуляционную гимнастику с детьми, имеющими инфекции полости рта, множественный кариес, воспаление языка и губ, острые стадии заболеваний десен и зубов, тонзиллит, стоматит, глоссит, трещины на языке, согласно инструкции по охране жизни и здоровья детей, санитарно-гигиеническим правилам организации учебно-воспитательного процесса.</a:t>
            </a:r>
          </a:p>
          <a:p>
            <a:pPr marL="0" indent="0">
              <a:buNone/>
            </a:pPr>
            <a:r>
              <a:rPr lang="ru-RU" dirty="0"/>
              <a:t>Уважаемые родители ПОМНИТЕ! Заболевания полости напрямую влияют на весь организм ребёнка приводя к инфекциям желудка, кишечника.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Когда </a:t>
            </a:r>
            <a:r>
              <a:rPr lang="ru-RU" dirty="0"/>
              <a:t>в ротовой полости имеется кариес, или какой - либо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воспалительный </a:t>
            </a:r>
            <a:r>
              <a:rPr lang="ru-RU" dirty="0"/>
              <a:t>процесс, не переработанные кусочки пищи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 </a:t>
            </a:r>
            <a:r>
              <a:rPr lang="ru-RU" dirty="0"/>
              <a:t>болезнетворные организмы с зубов и слизистых </a:t>
            </a:r>
            <a:r>
              <a:rPr lang="ru-RU" dirty="0" smtClean="0"/>
              <a:t>оболочек</a:t>
            </a:r>
          </a:p>
          <a:p>
            <a:pPr marL="0" indent="0">
              <a:buNone/>
            </a:pPr>
            <a:r>
              <a:rPr lang="ru-RU" dirty="0" smtClean="0"/>
              <a:t>попадают </a:t>
            </a:r>
            <a:r>
              <a:rPr lang="ru-RU" dirty="0"/>
              <a:t>в желудок и приводят к расстройству пищеварения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и </a:t>
            </a:r>
            <a:r>
              <a:rPr lang="ru-RU" dirty="0"/>
              <a:t>нарушению работы </a:t>
            </a:r>
            <a:r>
              <a:rPr lang="ru-RU" dirty="0" err="1"/>
              <a:t>ЖКТ</a:t>
            </a:r>
            <a:r>
              <a:rPr lang="ru-RU" dirty="0"/>
              <a:t>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Не забывайте ухаживать за полостью рта </a:t>
            </a:r>
            <a:r>
              <a:rPr lang="ru-RU" dirty="0" smtClean="0"/>
              <a:t>ребёнка. Чтобы </a:t>
            </a:r>
            <a:r>
              <a:rPr lang="ru-RU" dirty="0"/>
              <a:t>зубы оставались здоровыми их необходимо чистить два раза в день утром и вечером, своевременно посещать стоматолога, лечить кариес, и другие инфекционные воспаления полости рта.</a:t>
            </a:r>
          </a:p>
          <a:p>
            <a:endParaRPr lang="ru-RU" dirty="0"/>
          </a:p>
        </p:txBody>
      </p:sp>
      <p:pic>
        <p:nvPicPr>
          <p:cNvPr id="2052" name="Picture 4" descr="Рот с языком рисунок - фото и картинки abrakadabra.f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7586" y="2787754"/>
            <a:ext cx="2799429" cy="2599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5542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8710" y="1344995"/>
            <a:ext cx="11609798" cy="6235675"/>
          </a:xfrm>
        </p:spPr>
        <p:txBody>
          <a:bodyPr/>
          <a:lstStyle/>
          <a:p>
            <a:r>
              <a:rPr lang="ru-RU" dirty="0" smtClean="0"/>
              <a:t>Сегодня на нашем собрании мы поговорим о том какие бывают нарушения речи</a:t>
            </a:r>
          </a:p>
          <a:p>
            <a:r>
              <a:rPr lang="ru-RU" dirty="0" smtClean="0"/>
              <a:t>О причинах их возникновения.</a:t>
            </a:r>
          </a:p>
          <a:p>
            <a:r>
              <a:rPr lang="ru-RU" dirty="0" smtClean="0"/>
              <a:t>О  том кто такой логопед?</a:t>
            </a:r>
          </a:p>
          <a:p>
            <a:r>
              <a:rPr lang="ru-RU" dirty="0" smtClean="0"/>
              <a:t>О том для чего нужны домашние задания?</a:t>
            </a:r>
          </a:p>
          <a:p>
            <a:r>
              <a:rPr lang="ru-RU" dirty="0" smtClean="0"/>
              <a:t>И о том когда занятия проводить нельзя.</a:t>
            </a:r>
            <a:endParaRPr lang="ru-RU" dirty="0"/>
          </a:p>
        </p:txBody>
      </p:sp>
      <p:pic>
        <p:nvPicPr>
          <p:cNvPr id="15368" name="Picture 8" descr="Родительское собрание колледжа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8748" y="2580968"/>
            <a:ext cx="6543000" cy="4019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5912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A82FBFB-D19D-4E5A-B322-7BA8327755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8631" y="91145"/>
            <a:ext cx="11217522" cy="6214389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6500" b="1" dirty="0">
                <a:latin typeface="+mn-lt"/>
              </a:rPr>
              <a:t>Логопед – кто это и зачем он нужен?</a:t>
            </a:r>
          </a:p>
          <a:p>
            <a:r>
              <a:rPr lang="ru-RU" sz="3600" dirty="0">
                <a:latin typeface="+mn-lt"/>
              </a:rPr>
              <a:t>Логопед – это специалист, который занимается устранением и коррекцией речевых нарушений у детей. С его помощью можно правильно «поставить» звуки, устранить заикания и другие дефекты речи.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latin typeface="+mn-lt"/>
              </a:rPr>
              <a:t>Логопед работает над коррекцией звукопроизношения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latin typeface="+mn-lt"/>
              </a:rPr>
              <a:t>Развивает артикуляционный аппарат ребёнка.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latin typeface="+mn-lt"/>
              </a:rPr>
              <a:t>Развивает фонематических слух ребёнка он необходим для различения звуков схожих по своему звучанию.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>
                <a:latin typeface="+mn-lt"/>
              </a:rPr>
              <a:t>Работает над, дефицитом словарного запаса;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/>
              <a:t>Развивает связную речь и лексико-грамматический </a:t>
            </a:r>
          </a:p>
          <a:p>
            <a:pPr marL="0" indent="0">
              <a:buNone/>
            </a:pPr>
            <a:r>
              <a:rPr lang="ru-RU" sz="3600" dirty="0"/>
              <a:t>строй речи.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600" dirty="0"/>
              <a:t>С детьми младшего возраста логопед работает над запуском речи и её пониманием.</a:t>
            </a:r>
          </a:p>
        </p:txBody>
      </p:sp>
      <p:pic>
        <p:nvPicPr>
          <p:cNvPr id="1026" name="Picture 2" descr="Учительница векторный рисунок (62 фото) » Рисунки для срисовки и не только">
            <a:extLst>
              <a:ext uri="{FF2B5EF4-FFF2-40B4-BE49-F238E27FC236}">
                <a16:creationId xmlns:a16="http://schemas.microsoft.com/office/drawing/2014/main" xmlns="" id="{007CCE70-492C-4467-ADB0-A67452183A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4412" y="2363993"/>
            <a:ext cx="2287588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8711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E8F0B51-F8D5-4EE9-A278-A428AFB7B0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814" y="165472"/>
            <a:ext cx="11493892" cy="651554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+mn-lt"/>
              </a:rPr>
              <a:t>Речь</a:t>
            </a:r>
            <a:r>
              <a:rPr lang="ru-RU" sz="2400" dirty="0">
                <a:latin typeface="+mn-lt"/>
              </a:rPr>
              <a:t> – уникальная и, одновременно, совершенная форма взаимодействия между людьми. Благодаря общению мы можем развивать нашу цивилизацию, обмениваться мнением, рассказывать о наших чувствах, решать проблемы и успешно взаимодействовать друг с другом. Речь является краеугольным камнем нашего развития, и неспроста любой ребенок пытается идти на словесный контакт намного раньше, чем делает свои первые шаги.</a:t>
            </a:r>
          </a:p>
          <a:p>
            <a:endParaRPr lang="ru-RU" sz="2400" b="1" dirty="0" smtClean="0">
              <a:solidFill>
                <a:srgbClr val="212529"/>
              </a:solidFill>
              <a:latin typeface="+mn-lt"/>
            </a:endParaRPr>
          </a:p>
          <a:p>
            <a:r>
              <a:rPr lang="ru-RU" sz="2400" b="1" dirty="0" smtClean="0">
                <a:latin typeface="+mn-lt"/>
              </a:rPr>
              <a:t>Нарушения </a:t>
            </a:r>
            <a:r>
              <a:rPr lang="ru-RU" sz="2400" b="1" dirty="0">
                <a:latin typeface="+mn-lt"/>
              </a:rPr>
              <a:t>речи</a:t>
            </a:r>
            <a:r>
              <a:rPr lang="ru-RU" sz="2400" dirty="0">
                <a:latin typeface="+mn-lt"/>
              </a:rPr>
              <a:t> - потеря способности (полная или частичная) говорить, понимать или усваивать устную или письменную речь. Нарушения речи могут быть в любом возрасте, у детей и взрослых различаются по природе происхождения.</a:t>
            </a:r>
          </a:p>
          <a:p>
            <a:r>
              <a:rPr lang="ru-RU" sz="2400" dirty="0">
                <a:latin typeface="+mn-lt"/>
              </a:rPr>
              <a:t>Ребенок в тяжелых случаях не только не может ясно и четко говорить сам – он плохо воспринимает и усваивает чужую звучащую речь, с трудом строит фразы и предложения, имеет ограниченный словарный запас. Распространенные виды нарушения речи у детей: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37382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6227" y="237461"/>
            <a:ext cx="11349946" cy="6154911"/>
          </a:xfrm>
        </p:spPr>
        <p:txBody>
          <a:bodyPr/>
          <a:lstStyle/>
          <a:p>
            <a:r>
              <a:rPr lang="ru-RU" sz="2400" b="1" dirty="0" smtClean="0">
                <a:latin typeface="+mn-lt"/>
              </a:rPr>
              <a:t>Причины возникновения нарушений речи у детей.</a:t>
            </a:r>
          </a:p>
          <a:p>
            <a:pPr marL="0" indent="0">
              <a:buNone/>
            </a:pPr>
            <a:r>
              <a:rPr lang="ru-RU" sz="2400" dirty="0" smtClean="0">
                <a:latin typeface="+mn-lt"/>
              </a:rPr>
              <a:t>Как </a:t>
            </a:r>
            <a:r>
              <a:rPr lang="ru-RU" sz="2400" dirty="0">
                <a:latin typeface="+mn-lt"/>
              </a:rPr>
              <a:t>правило, ОНР возникает вследствие поражения нервной системы у ребенка во время внутриутробного развития, непосредственно родов или первых лет жизни (до того, как начнут формироваться речевые навыки). В число наиболее частых причин расстройства входит: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+mn-lt"/>
              </a:rPr>
              <a:t>инфекции, токсикоз, вредные привычки, тяжелые общие заболевания матери во время беременности;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+mn-lt"/>
              </a:rPr>
              <a:t>резус-конфликт;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+mn-lt"/>
              </a:rPr>
              <a:t>гипоксия плода;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+mn-lt"/>
              </a:rPr>
              <a:t>тяжелые роды, сопровождающиеся травмой и/или асфиксией младенца;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+mn-lt"/>
              </a:rPr>
              <a:t>черепно-мозговые травмы и </a:t>
            </a:r>
            <a:r>
              <a:rPr lang="ru-RU" sz="2400" dirty="0" err="1">
                <a:latin typeface="+mn-lt"/>
              </a:rPr>
              <a:t>нейроинфекции</a:t>
            </a:r>
            <a:r>
              <a:rPr lang="ru-RU" sz="2400" dirty="0">
                <a:latin typeface="+mn-lt"/>
              </a:rPr>
              <a:t> в первые годы жизни;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400" dirty="0">
                <a:latin typeface="+mn-lt"/>
              </a:rPr>
              <a:t>социальные факторы: отсутствие внимания со стороны взрослых, неблагоприятная обстановка в семье и т.п.</a:t>
            </a:r>
          </a:p>
          <a:p>
            <a:endParaRPr lang="ru-RU" dirty="0"/>
          </a:p>
        </p:txBody>
      </p:sp>
      <p:pic>
        <p:nvPicPr>
          <p:cNvPr id="6150" name="Picture 6" descr="Бесплатная векторная графика Каранда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2110" y="2684205"/>
            <a:ext cx="1576296" cy="1576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869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2BA12FC-580E-474C-B241-12C40422C3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853" y="299421"/>
            <a:ext cx="11461620" cy="620895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500" b="1" dirty="0">
                <a:latin typeface="+mn-lt"/>
              </a:rPr>
              <a:t>ЗРР (задержка речевого развития)</a:t>
            </a:r>
          </a:p>
          <a:p>
            <a:r>
              <a:rPr lang="ru-RU" dirty="0">
                <a:latin typeface="+mn-lt"/>
              </a:rPr>
              <a:t>Симптомы ЗРР у детей заключаются в следующем: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+mn-lt"/>
              </a:rPr>
              <a:t>малыш в возрасте до 8-9 месяцев не реагирует на речь мамы, не поворачивается, не замечает смену интонации, у него отсутствует лепетание;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+mn-lt"/>
              </a:rPr>
              <a:t>в 9 месяцев малыш не откликается на своё имя, не пытается имитировать речь взрослых, привлекает внимание только плачем;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+mn-lt"/>
              </a:rPr>
              <a:t>ребёнок с ЗРР от 1 до 2 лет может испытывать проблемы с глотанием и жеванием, не показывает предметы на картинке, не понимает простые слова, не выполняет команды, не отвечает на несложные вопросы;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+mn-lt"/>
              </a:rPr>
              <a:t>в возрасте 2-3-х лет ребёнок  не может выполнить подряд несколько действий, не называет предметы по заданию. ЗРР в 3 года характеризуется неумением составлять предложения или составлять фразы из нескольких слов;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+mn-lt"/>
              </a:rPr>
              <a:t>задержка развития речи в возрасте 3 года и старше отмечается следующими симптомами: ребёнок произносит только фразы, предложения составлять не может, большую часть звуков произносит неправильно.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+mn-lt"/>
              </a:rPr>
              <a:t>ЗРР у ребенка в  4 года проявляется всё ещё плохой реакцией на речь взрослых, на вопросы также пока не отвечает.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2929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17E5DED-4AB0-4038-80C4-8C24A75959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548" y="125361"/>
            <a:ext cx="11752077" cy="6533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>
                <a:latin typeface="+mn-lt"/>
              </a:rPr>
              <a:t>ОНР, или общее недоразвитие речи</a:t>
            </a:r>
            <a:r>
              <a:rPr lang="ru-RU" sz="2400" dirty="0">
                <a:latin typeface="+mn-lt"/>
              </a:rPr>
              <a:t>, - это  системное нарушение речи, когда в речи ребенка нарушены почти все стороны речи: лексика, грамматика, слоговая структура, звукопроизношение</a:t>
            </a:r>
          </a:p>
          <a:p>
            <a:pPr marL="0" indent="0">
              <a:buNone/>
            </a:pPr>
            <a:r>
              <a:rPr lang="ru-RU" sz="2400" b="1" dirty="0">
                <a:latin typeface="+mn-lt"/>
              </a:rPr>
              <a:t>ОНР 1 уровня  </a:t>
            </a:r>
            <a:r>
              <a:rPr lang="ru-RU" sz="2400" dirty="0">
                <a:latin typeface="+mn-lt"/>
              </a:rPr>
              <a:t>фразовая речь не сформирована . В общении дети пользуются лепетными словами, однословными предложениями, дополнительными мимикой и жестами, смысл которых вне ситуации не понятен. Словарный запас у детей 1 уровня резко ограничен; в основном включает отдельные звуковые комплексы звукоподражания, иногда некоторые обиходные слова. </a:t>
            </a:r>
            <a:endParaRPr lang="ru-RU" sz="2400" dirty="0" smtClean="0">
              <a:latin typeface="+mn-lt"/>
            </a:endParaRPr>
          </a:p>
          <a:p>
            <a:pPr marL="0" indent="0">
              <a:buNone/>
            </a:pPr>
            <a:r>
              <a:rPr lang="ru-RU" sz="2400" dirty="0" smtClean="0">
                <a:latin typeface="+mn-lt"/>
              </a:rPr>
              <a:t>При ОНР </a:t>
            </a:r>
            <a:r>
              <a:rPr lang="ru-RU" sz="2400" dirty="0">
                <a:latin typeface="+mn-lt"/>
              </a:rPr>
              <a:t>1 уровня страдает  импрессивная речь: </a:t>
            </a:r>
            <a:endParaRPr lang="ru-RU" sz="2400" dirty="0" smtClean="0">
              <a:latin typeface="+mn-lt"/>
            </a:endParaRPr>
          </a:p>
          <a:p>
            <a:pPr marL="0" indent="0">
              <a:buNone/>
            </a:pPr>
            <a:r>
              <a:rPr lang="ru-RU" sz="2400" dirty="0" smtClean="0">
                <a:latin typeface="+mn-lt"/>
              </a:rPr>
              <a:t>дети </a:t>
            </a:r>
            <a:r>
              <a:rPr lang="ru-RU" sz="2400" dirty="0">
                <a:latin typeface="+mn-lt"/>
              </a:rPr>
              <a:t>не понимают значения многих слов </a:t>
            </a:r>
            <a:endParaRPr lang="ru-RU" sz="2400" dirty="0" smtClean="0">
              <a:latin typeface="+mn-lt"/>
            </a:endParaRPr>
          </a:p>
          <a:p>
            <a:pPr marL="0" indent="0">
              <a:buNone/>
            </a:pPr>
            <a:r>
              <a:rPr lang="ru-RU" sz="2400" dirty="0" smtClean="0">
                <a:latin typeface="+mn-lt"/>
              </a:rPr>
              <a:t>и </a:t>
            </a:r>
            <a:r>
              <a:rPr lang="ru-RU" sz="2400" dirty="0">
                <a:latin typeface="+mn-lt"/>
              </a:rPr>
              <a:t>грамматических категорий. </a:t>
            </a:r>
            <a:endParaRPr lang="ru-RU" sz="2400" dirty="0" smtClean="0">
              <a:latin typeface="+mn-lt"/>
            </a:endParaRPr>
          </a:p>
          <a:p>
            <a:pPr marL="0" indent="0">
              <a:buNone/>
            </a:pPr>
            <a:r>
              <a:rPr lang="ru-RU" sz="2400" dirty="0" smtClean="0">
                <a:latin typeface="+mn-lt"/>
              </a:rPr>
              <a:t>Имеет </a:t>
            </a:r>
            <a:r>
              <a:rPr lang="ru-RU" sz="2400" dirty="0">
                <a:latin typeface="+mn-lt"/>
              </a:rPr>
              <a:t>место грубое нарушение </a:t>
            </a:r>
            <a:endParaRPr lang="ru-RU" sz="2400" dirty="0" smtClean="0">
              <a:latin typeface="+mn-lt"/>
            </a:endParaRPr>
          </a:p>
          <a:p>
            <a:pPr marL="0" indent="0">
              <a:buNone/>
            </a:pPr>
            <a:r>
              <a:rPr lang="ru-RU" sz="2400" dirty="0" smtClean="0">
                <a:latin typeface="+mn-lt"/>
              </a:rPr>
              <a:t>слоговой </a:t>
            </a:r>
            <a:r>
              <a:rPr lang="ru-RU" sz="2400" dirty="0">
                <a:latin typeface="+mn-lt"/>
              </a:rPr>
              <a:t>структуры </a:t>
            </a:r>
            <a:r>
              <a:rPr lang="ru-RU" sz="2400" dirty="0" smtClean="0">
                <a:latin typeface="+mn-lt"/>
              </a:rPr>
              <a:t>слова.</a:t>
            </a:r>
            <a:endParaRPr lang="ru-RU" sz="2400" dirty="0">
              <a:latin typeface="+mn-lt"/>
            </a:endParaRPr>
          </a:p>
        </p:txBody>
      </p:sp>
      <p:pic>
        <p:nvPicPr>
          <p:cNvPr id="3080" name="Picture 8" descr="Младшая группа (ясли) в частном детском саду ВсЁзнай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3730" y="3193026"/>
            <a:ext cx="4537140" cy="3465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43789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1647" y="356853"/>
            <a:ext cx="11491811" cy="6132437"/>
          </a:xfrm>
        </p:spPr>
        <p:txBody>
          <a:bodyPr/>
          <a:lstStyle/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2800" dirty="0">
                <a:solidFill>
                  <a:prstClr val="white"/>
                </a:solidFill>
              </a:rPr>
              <a:t>Ч</a:t>
            </a:r>
            <a:r>
              <a:rPr lang="ru-RU" sz="2800" dirty="0" smtClean="0">
                <a:solidFill>
                  <a:prstClr val="white"/>
                </a:solidFill>
              </a:rPr>
              <a:t>аще </a:t>
            </a:r>
            <a:r>
              <a:rPr lang="ru-RU" sz="2800" dirty="0">
                <a:solidFill>
                  <a:prstClr val="white"/>
                </a:solidFill>
              </a:rPr>
              <a:t>дети  воспроизводят только звукокомплексы, </a:t>
            </a:r>
            <a:endParaRPr lang="ru-RU" sz="2800" dirty="0" smtClean="0">
              <a:solidFill>
                <a:prstClr val="white"/>
              </a:solidFill>
            </a:endParaRPr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2800" dirty="0" smtClean="0">
                <a:solidFill>
                  <a:prstClr val="white"/>
                </a:solidFill>
              </a:rPr>
              <a:t>состоящие </a:t>
            </a:r>
            <a:r>
              <a:rPr lang="ru-RU" sz="2800" dirty="0">
                <a:solidFill>
                  <a:prstClr val="white"/>
                </a:solidFill>
              </a:rPr>
              <a:t>из одного двух слогов. </a:t>
            </a:r>
          </a:p>
          <a:p>
            <a:pPr marL="0" lvl="0" indent="0">
              <a:buClr>
                <a:srgbClr val="1E5155">
                  <a:lumMod val="40000"/>
                  <a:lumOff val="60000"/>
                </a:srgbClr>
              </a:buClr>
              <a:buNone/>
            </a:pPr>
            <a:r>
              <a:rPr lang="ru-RU" sz="2800" dirty="0">
                <a:solidFill>
                  <a:prstClr val="white"/>
                </a:solidFill>
              </a:rPr>
              <a:t>Артикуляция не чёткая произношение звуков </a:t>
            </a:r>
            <a:r>
              <a:rPr lang="ru-RU" sz="2800" dirty="0" smtClean="0">
                <a:solidFill>
                  <a:prstClr val="white"/>
                </a:solidFill>
              </a:rPr>
              <a:t>неустойчивое, многие </a:t>
            </a:r>
            <a:r>
              <a:rPr lang="ru-RU" sz="2800" dirty="0">
                <a:solidFill>
                  <a:prstClr val="white"/>
                </a:solidFill>
              </a:rPr>
              <a:t>из них оказываются недоступными для произношения. </a:t>
            </a:r>
            <a:r>
              <a:rPr lang="ru-RU" sz="2800" dirty="0" smtClean="0">
                <a:solidFill>
                  <a:prstClr val="white"/>
                </a:solidFill>
              </a:rPr>
              <a:t> Фонематические </a:t>
            </a:r>
            <a:r>
              <a:rPr lang="ru-RU" sz="2800" dirty="0">
                <a:solidFill>
                  <a:prstClr val="white"/>
                </a:solidFill>
              </a:rPr>
              <a:t>процессы у детей  ОНР 1 уровня носят </a:t>
            </a:r>
            <a:r>
              <a:rPr lang="ru-RU" sz="2800" dirty="0" smtClean="0">
                <a:solidFill>
                  <a:prstClr val="white"/>
                </a:solidFill>
              </a:rPr>
              <a:t> зачаточный </a:t>
            </a:r>
            <a:r>
              <a:rPr lang="ru-RU" sz="2800" dirty="0">
                <a:solidFill>
                  <a:prstClr val="white"/>
                </a:solidFill>
              </a:rPr>
              <a:t>характер: фонематический слух грубо </a:t>
            </a:r>
            <a:r>
              <a:rPr lang="ru-RU" sz="2800" dirty="0" smtClean="0">
                <a:solidFill>
                  <a:prstClr val="white"/>
                </a:solidFill>
              </a:rPr>
              <a:t>нарушен, для </a:t>
            </a:r>
            <a:r>
              <a:rPr lang="ru-RU" sz="2800" dirty="0">
                <a:solidFill>
                  <a:prstClr val="white"/>
                </a:solidFill>
              </a:rPr>
              <a:t>ребёнка неясна и невыполнима </a:t>
            </a:r>
            <a:r>
              <a:rPr lang="ru-RU" sz="2800" dirty="0" smtClean="0">
                <a:solidFill>
                  <a:prstClr val="white"/>
                </a:solidFill>
              </a:rPr>
              <a:t>задача фонематического  </a:t>
            </a:r>
            <a:r>
              <a:rPr lang="ru-RU" sz="2800" dirty="0">
                <a:solidFill>
                  <a:prstClr val="white"/>
                </a:solidFill>
              </a:rPr>
              <a:t>анализа слова.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2534" y="3423071"/>
            <a:ext cx="3829050" cy="316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9458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97E29AC0-96B6-47B7-8757-889D06EE64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381" y="155928"/>
            <a:ext cx="11342518" cy="5829107"/>
          </a:xfrm>
        </p:spPr>
        <p:txBody>
          <a:bodyPr>
            <a:noAutofit/>
          </a:bodyPr>
          <a:lstStyle/>
          <a:p>
            <a:r>
              <a:rPr lang="ru-RU" sz="2400" b="1" dirty="0"/>
              <a:t>ОНР 2 </a:t>
            </a:r>
            <a:r>
              <a:rPr lang="ru-RU" sz="2400" b="1" dirty="0" smtClean="0"/>
              <a:t>уровня.</a:t>
            </a:r>
          </a:p>
          <a:p>
            <a:pPr marL="0" indent="0">
              <a:buNone/>
            </a:pPr>
            <a:r>
              <a:rPr lang="ru-RU" sz="2400" dirty="0" smtClean="0"/>
              <a:t>В речи детей с ОНР 2 уровня наряду с лепетом и жестами, появляются простые предложения, состоящие из 2-3 слов. Однако, высказывания бедны и однотипны по содержанию; чаще выражают предметы и действия. При ОНР 2 уровня отмечается значительное отставание качественного и количественного состава словаря от возрастной нормы дети не знают значения многих слов заменяя их похожими по смыслу. Грамматический строй речи не сформирован правильно употребляют падежные формы, испытывают трудности в согласовании частей речи, употреблении единственного и множественного числа, предлогов и т.д. </a:t>
            </a:r>
          </a:p>
        </p:txBody>
      </p:sp>
      <p:sp>
        <p:nvSpPr>
          <p:cNvPr id="2" name="AutoShape 2" descr="Изображения Speech Therapist | Бесплатные векторы, стоковые фото и PS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6" name="Picture 4" descr="Логопед рисунок - фото и картинки abrakadabra.fun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8593" y="4058043"/>
            <a:ext cx="3144581" cy="253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935033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2119</TotalTime>
  <Words>1237</Words>
  <Application>Microsoft Office PowerPoint</Application>
  <PresentationFormat>Широкоэкранный</PresentationFormat>
  <Paragraphs>100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3" baseType="lpstr">
      <vt:lpstr>Arial</vt:lpstr>
      <vt:lpstr>Calibri</vt:lpstr>
      <vt:lpstr>Century Gothic</vt:lpstr>
      <vt:lpstr>Times New Roman</vt:lpstr>
      <vt:lpstr>Wingdings 3</vt:lpstr>
      <vt:lpstr>Ион</vt:lpstr>
      <vt:lpstr>ЗДРАВСТВУЙТЕ ! МЫ РАДЫ ВАС ВИДЕТЬ!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logoped</cp:lastModifiedBy>
  <cp:revision>17</cp:revision>
  <dcterms:created xsi:type="dcterms:W3CDTF">2022-10-20T15:27:53Z</dcterms:created>
  <dcterms:modified xsi:type="dcterms:W3CDTF">2023-05-11T11:28:21Z</dcterms:modified>
</cp:coreProperties>
</file>