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3" r:id="rId7"/>
    <p:sldId id="264" r:id="rId8"/>
    <p:sldId id="266" r:id="rId9"/>
    <p:sldId id="269" r:id="rId10"/>
    <p:sldId id="268" r:id="rId11"/>
    <p:sldId id="271" r:id="rId12"/>
    <p:sldId id="273" r:id="rId13"/>
    <p:sldId id="274" r:id="rId14"/>
    <p:sldId id="275" r:id="rId15"/>
    <p:sldId id="277" r:id="rId16"/>
    <p:sldId id="281" r:id="rId17"/>
    <p:sldId id="282" r:id="rId18"/>
    <p:sldId id="283" r:id="rId19"/>
    <p:sldId id="284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4646AC"/>
    <a:srgbClr val="0000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9265" autoAdjust="0"/>
    <p:restoredTop sz="94660"/>
  </p:normalViewPr>
  <p:slideViewPr>
    <p:cSldViewPr snapToGrid="0">
      <p:cViewPr varScale="1">
        <p:scale>
          <a:sx n="71" d="100"/>
          <a:sy n="71" d="100"/>
        </p:scale>
        <p:origin x="-204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C6FC0-7761-4AFB-B0A4-A27D1B3DCC0F}" type="datetimeFigureOut">
              <a:rPr lang="ru-RU" smtClean="0"/>
              <a:pPr/>
              <a:t>11.05.2023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72A45-773A-46D9-8E14-0B272D86F0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85643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C6FC0-7761-4AFB-B0A4-A27D1B3DCC0F}" type="datetimeFigureOut">
              <a:rPr lang="ru-RU" smtClean="0"/>
              <a:pPr/>
              <a:t>11.05.2023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72A45-773A-46D9-8E14-0B272D86F0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40657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C6FC0-7761-4AFB-B0A4-A27D1B3DCC0F}" type="datetimeFigureOut">
              <a:rPr lang="ru-RU" smtClean="0"/>
              <a:pPr/>
              <a:t>11.05.2023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72A45-773A-46D9-8E14-0B272D86F0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01694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C6FC0-7761-4AFB-B0A4-A27D1B3DCC0F}" type="datetimeFigureOut">
              <a:rPr lang="ru-RU" smtClean="0"/>
              <a:pPr/>
              <a:t>11.05.2023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72A45-773A-46D9-8E14-0B272D86F0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16787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C6FC0-7761-4AFB-B0A4-A27D1B3DCC0F}" type="datetimeFigureOut">
              <a:rPr lang="ru-RU" smtClean="0"/>
              <a:pPr/>
              <a:t>11.05.2023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72A45-773A-46D9-8E14-0B272D86F0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20999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C6FC0-7761-4AFB-B0A4-A27D1B3DCC0F}" type="datetimeFigureOut">
              <a:rPr lang="ru-RU" smtClean="0"/>
              <a:pPr/>
              <a:t>11.05.2023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72A45-773A-46D9-8E14-0B272D86F0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380048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C6FC0-7761-4AFB-B0A4-A27D1B3DCC0F}" type="datetimeFigureOut">
              <a:rPr lang="ru-RU" smtClean="0"/>
              <a:pPr/>
              <a:t>11.05.2023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72A45-773A-46D9-8E14-0B272D86F0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70127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C6FC0-7761-4AFB-B0A4-A27D1B3DCC0F}" type="datetimeFigureOut">
              <a:rPr lang="ru-RU" smtClean="0"/>
              <a:pPr/>
              <a:t>11.05.2023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72A45-773A-46D9-8E14-0B272D86F0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18504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C6FC0-7761-4AFB-B0A4-A27D1B3DCC0F}" type="datetimeFigureOut">
              <a:rPr lang="ru-RU" smtClean="0"/>
              <a:pPr/>
              <a:t>11.05.2023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72A45-773A-46D9-8E14-0B272D86F0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41403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C6FC0-7761-4AFB-B0A4-A27D1B3DCC0F}" type="datetimeFigureOut">
              <a:rPr lang="ru-RU" smtClean="0"/>
              <a:pPr/>
              <a:t>11.05.2023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72A45-773A-46D9-8E14-0B272D86F0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279084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C6FC0-7761-4AFB-B0A4-A27D1B3DCC0F}" type="datetimeFigureOut">
              <a:rPr lang="ru-RU" smtClean="0"/>
              <a:pPr/>
              <a:t>11.05.2023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72A45-773A-46D9-8E14-0B272D86F0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38145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6C6FC0-7761-4AFB-B0A4-A27D1B3DCC0F}" type="datetimeFigureOut">
              <a:rPr lang="ru-RU" smtClean="0"/>
              <a:pPr/>
              <a:t>11.05.2023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D72A45-773A-46D9-8E14-0B272D86F0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80348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9471" y="-7226"/>
            <a:ext cx="12301471" cy="6865226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986155" y="1520109"/>
            <a:ext cx="420738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rgbClr val="00349E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опыта работы </a:t>
            </a:r>
            <a:r>
              <a:rPr lang="ru-RU" sz="2400" b="1" dirty="0" smtClean="0">
                <a:solidFill>
                  <a:srgbClr val="00349E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на </a:t>
            </a:r>
            <a:r>
              <a:rPr lang="ru-RU" sz="2400" b="1" dirty="0">
                <a:solidFill>
                  <a:srgbClr val="00349E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 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00349E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«Воспитатель года </a:t>
            </a:r>
            <a:r>
              <a:rPr lang="ru-RU" sz="2400" b="1" dirty="0" smtClean="0">
                <a:solidFill>
                  <a:srgbClr val="00349E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Республики Мордовия – 20</a:t>
            </a:r>
            <a:r>
              <a:rPr lang="en-US" sz="2400" b="1" dirty="0" smtClean="0">
                <a:solidFill>
                  <a:srgbClr val="00349E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23</a:t>
            </a:r>
            <a:r>
              <a:rPr lang="ru-RU" sz="2400" b="1" dirty="0" smtClean="0">
                <a:solidFill>
                  <a:srgbClr val="00349E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084320" y="2649071"/>
            <a:ext cx="5949696" cy="36071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</a:t>
            </a:r>
          </a:p>
          <a:p>
            <a:pPr algn="ctr">
              <a:spcBef>
                <a:spcPct val="20000"/>
              </a:spcBef>
              <a:defRPr/>
            </a:pPr>
            <a:r>
              <a:rPr lang="ru-RU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Жеребцова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Светлана Сергеевна</a:t>
            </a:r>
          </a:p>
          <a:p>
            <a:pPr lvl="0" algn="ctr"/>
            <a:r>
              <a:rPr lang="ru-RU" altLang="ru-RU" sz="1600" b="1" dirty="0">
                <a:solidFill>
                  <a:srgbClr val="002060"/>
                </a:solidFill>
                <a:latin typeface="Bahnschrift" pitchFamily="34" charset="0"/>
              </a:rPr>
              <a:t>Дата рождения: </a:t>
            </a:r>
            <a:r>
              <a:rPr lang="ru-RU" altLang="ru-RU" sz="1600" b="1" dirty="0" smtClean="0">
                <a:solidFill>
                  <a:srgbClr val="002060"/>
                </a:solidFill>
                <a:latin typeface="Bahnschrift" pitchFamily="34" charset="0"/>
              </a:rPr>
              <a:t> 19.03.1973г</a:t>
            </a:r>
            <a:endParaRPr lang="ru-RU" altLang="ru-RU" sz="1600" b="1" dirty="0">
              <a:solidFill>
                <a:srgbClr val="002060"/>
              </a:solidFill>
              <a:latin typeface="Bahnschrift" pitchFamily="34" charset="0"/>
            </a:endParaRPr>
          </a:p>
          <a:p>
            <a:pPr lvl="0" algn="ctr"/>
            <a:r>
              <a:rPr lang="ru-RU" altLang="ru-RU" sz="1600" b="1" dirty="0">
                <a:solidFill>
                  <a:srgbClr val="002060"/>
                </a:solidFill>
                <a:latin typeface="Bahnschrift" pitchFamily="34" charset="0"/>
              </a:rPr>
              <a:t>Профессиональное образование: </a:t>
            </a:r>
            <a:r>
              <a:rPr lang="ru-RU" altLang="ru-RU" sz="1600" b="1" dirty="0" smtClean="0">
                <a:solidFill>
                  <a:srgbClr val="002060"/>
                </a:solidFill>
                <a:latin typeface="Bahnschrift" pitchFamily="34" charset="0"/>
              </a:rPr>
              <a:t>высшее </a:t>
            </a:r>
            <a:endParaRPr lang="ru-RU" altLang="ru-RU" sz="1600" b="1" dirty="0">
              <a:solidFill>
                <a:srgbClr val="002060"/>
              </a:solidFill>
              <a:latin typeface="Bahnschrift" pitchFamily="34" charset="0"/>
            </a:endParaRPr>
          </a:p>
          <a:p>
            <a:r>
              <a:rPr lang="ru-RU" altLang="ru-RU" sz="1600" b="1" dirty="0">
                <a:solidFill>
                  <a:srgbClr val="002060"/>
                </a:solidFill>
                <a:latin typeface="Bahnschrift" pitchFamily="34" charset="0"/>
              </a:rPr>
              <a:t>Окончила  </a:t>
            </a:r>
            <a:r>
              <a:rPr lang="ru-RU" sz="1600" b="1" dirty="0" smtClean="0">
                <a:latin typeface="Bahnschrift" pitchFamily="34" charset="0"/>
              </a:rPr>
              <a:t> </a:t>
            </a:r>
            <a:r>
              <a:rPr lang="ru-RU" sz="1600" b="1" dirty="0" smtClean="0">
                <a:solidFill>
                  <a:srgbClr val="002060"/>
                </a:solidFill>
                <a:latin typeface="Bahnschrift" pitchFamily="34" charset="0"/>
                <a:cs typeface="Times New Roman" pitchFamily="18" charset="0"/>
              </a:rPr>
              <a:t>“Мордовский государственный педагогический институт им. М.Е. </a:t>
            </a:r>
            <a:r>
              <a:rPr lang="ru-RU" sz="1600" b="1" dirty="0" err="1" smtClean="0">
                <a:solidFill>
                  <a:srgbClr val="002060"/>
                </a:solidFill>
                <a:latin typeface="Bahnschrift" pitchFamily="34" charset="0"/>
                <a:cs typeface="Times New Roman" pitchFamily="18" charset="0"/>
              </a:rPr>
              <a:t>Евсевьева</a:t>
            </a:r>
            <a:r>
              <a:rPr lang="ru-RU" sz="1600" b="1" dirty="0" smtClean="0">
                <a:solidFill>
                  <a:srgbClr val="002060"/>
                </a:solidFill>
                <a:latin typeface="Bahnschrift" pitchFamily="34" charset="0"/>
                <a:cs typeface="Times New Roman" pitchFamily="18" charset="0"/>
              </a:rPr>
              <a:t>”</a:t>
            </a:r>
          </a:p>
          <a:p>
            <a:r>
              <a:rPr lang="ru-RU" sz="1600" b="1" dirty="0" smtClean="0">
                <a:solidFill>
                  <a:srgbClr val="002060"/>
                </a:solidFill>
                <a:latin typeface="Bahnschrift" pitchFamily="34" charset="0"/>
                <a:cs typeface="Times New Roman" pitchFamily="18" charset="0"/>
              </a:rPr>
              <a:t>Факультет педагогического  и художественного образования  2019г. </a:t>
            </a:r>
            <a:r>
              <a:rPr lang="ru-RU" altLang="ru-RU" sz="1600" b="1" dirty="0" smtClean="0">
                <a:solidFill>
                  <a:srgbClr val="002060"/>
                </a:solidFill>
                <a:latin typeface="Bahnschrift" pitchFamily="34" charset="0"/>
                <a:cs typeface="Times New Roman" pitchFamily="18" charset="0"/>
              </a:rPr>
              <a:t> </a:t>
            </a:r>
          </a:p>
          <a:p>
            <a:pPr lvl="0" algn="ctr"/>
            <a:r>
              <a:rPr lang="ru-RU" altLang="ru-RU" sz="1600" b="1" dirty="0" smtClean="0">
                <a:solidFill>
                  <a:srgbClr val="002060"/>
                </a:solidFill>
                <a:latin typeface="Bahnschrift" pitchFamily="34" charset="0"/>
              </a:rPr>
              <a:t>Общий </a:t>
            </a:r>
            <a:r>
              <a:rPr lang="ru-RU" altLang="ru-RU" sz="1600" b="1" dirty="0">
                <a:solidFill>
                  <a:srgbClr val="002060"/>
                </a:solidFill>
                <a:latin typeface="Bahnschrift" pitchFamily="34" charset="0"/>
              </a:rPr>
              <a:t>трудовой стаж: </a:t>
            </a:r>
            <a:r>
              <a:rPr lang="ru-RU" altLang="ru-RU" sz="1600" b="1" dirty="0" smtClean="0">
                <a:solidFill>
                  <a:srgbClr val="002060"/>
                </a:solidFill>
                <a:latin typeface="Bahnschrift" pitchFamily="34" charset="0"/>
              </a:rPr>
              <a:t>32 </a:t>
            </a:r>
            <a:r>
              <a:rPr lang="ru-RU" altLang="ru-RU" sz="1600" b="1" dirty="0">
                <a:solidFill>
                  <a:srgbClr val="002060"/>
                </a:solidFill>
                <a:latin typeface="Bahnschrift" pitchFamily="34" charset="0"/>
              </a:rPr>
              <a:t>лет</a:t>
            </a:r>
          </a:p>
          <a:p>
            <a:pPr lvl="0" algn="ctr"/>
            <a:r>
              <a:rPr lang="ru-RU" altLang="ru-RU" sz="1600" b="1" dirty="0">
                <a:solidFill>
                  <a:srgbClr val="002060"/>
                </a:solidFill>
                <a:latin typeface="Bahnschrift" pitchFamily="34" charset="0"/>
              </a:rPr>
              <a:t>Педагогический стаж: </a:t>
            </a:r>
            <a:r>
              <a:rPr lang="ru-RU" altLang="ru-RU" sz="1600" b="1" dirty="0" smtClean="0">
                <a:solidFill>
                  <a:srgbClr val="002060"/>
                </a:solidFill>
                <a:latin typeface="Bahnschrift" pitchFamily="34" charset="0"/>
              </a:rPr>
              <a:t>13лет</a:t>
            </a:r>
            <a:endParaRPr lang="ru-RU" altLang="ru-RU" sz="1600" b="1" dirty="0">
              <a:solidFill>
                <a:srgbClr val="002060"/>
              </a:solidFill>
              <a:latin typeface="Bahnschrift" pitchFamily="34" charset="0"/>
            </a:endParaRPr>
          </a:p>
          <a:p>
            <a:pPr lvl="0" algn="ctr"/>
            <a:r>
              <a:rPr lang="ru-RU" altLang="ru-RU" sz="1600" b="1" dirty="0">
                <a:solidFill>
                  <a:srgbClr val="002060"/>
                </a:solidFill>
                <a:latin typeface="Bahnschrift" pitchFamily="34" charset="0"/>
              </a:rPr>
              <a:t>Квалификационная категория: первая квалификационная категория</a:t>
            </a:r>
          </a:p>
          <a:p>
            <a:pPr algn="ctr">
              <a:spcBef>
                <a:spcPct val="20000"/>
              </a:spcBef>
              <a:defRPr/>
            </a:pP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546412" y="242048"/>
            <a:ext cx="10085294" cy="83099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МБДОУ «</a:t>
            </a:r>
            <a:r>
              <a:rPr lang="ru-RU" sz="24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Темниковский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детский сад комбинированного вида </a:t>
            </a:r>
            <a:r>
              <a:rPr lang="en-US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Золотой петушок</a:t>
            </a:r>
            <a:r>
              <a:rPr lang="en-US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обособленное подразделение </a:t>
            </a:r>
            <a:r>
              <a:rPr lang="ru-RU" sz="24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Темниковский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детский сад«Сказка»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3964358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301025" y="460352"/>
            <a:ext cx="6096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Основное содержание исследований, производимых воспитанниками, предполагает формирование у них представлений:</a:t>
            </a:r>
            <a:br>
              <a:rPr lang="ru-RU" sz="2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745673" y="1542884"/>
            <a:ext cx="6096000" cy="480131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О материалах (песок, глина, бумага, ткань, дерево).</a:t>
            </a:r>
            <a:br>
              <a:rPr lang="ru-RU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О природных явлениях ( снегопад, ветер, солнце, вода; игры с ветром, со снегом; снег, как одно из агрегатных состояний воды; теплота, звук, вес, притяжение).</a:t>
            </a:r>
            <a:br>
              <a:rPr lang="ru-RU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О мире растений (способы выращивания растений из семян, листа, луковицы; проращивание растений - гороха, бобов, семян цветов).</a:t>
            </a:r>
            <a:br>
              <a:rPr lang="ru-RU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О способах исследования объекта (раздел «Кулинария для кукол»: как заварить чай, как сделать салат, как сварить суп).</a:t>
            </a:r>
            <a:br>
              <a:rPr lang="ru-RU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Об эталоне «1 минута».</a:t>
            </a:r>
            <a:br>
              <a:rPr lang="ru-RU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О предметном мире (одежда, обувь, транспорт, игрушки, краски для рисования и прочее).</a:t>
            </a:r>
            <a:endParaRPr lang="ru-RU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0106209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172237" y="503307"/>
            <a:ext cx="6096000" cy="126188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"Пустая голова не рассуждает: чем больше опыта, тем больше способна она рассуждать</a:t>
            </a:r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".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b="1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 П. </a:t>
            </a:r>
            <a:r>
              <a:rPr lang="ru-RU" b="1" i="1" dirty="0" err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Блонский</a:t>
            </a:r>
            <a:r>
              <a:rPr lang="ru-RU" b="1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14634" y="1562115"/>
            <a:ext cx="6096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2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«Люди, научившиеся … наблюдениям и опытам, приобретают способность сами ставить вопросы и получать на них фактические ответы, оказываясь на более высоком умственном и нравственном уровне в сравнении с теми, кто такой школы не прошёл». </a:t>
            </a:r>
            <a:endParaRPr lang="ru-RU" sz="2000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000" b="1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К.Е. Тимирязев</a:t>
            </a:r>
            <a:endParaRPr lang="ru-RU" sz="2000" b="1" i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3799" y="3429000"/>
            <a:ext cx="3566160" cy="26746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0760" y="3808884"/>
            <a:ext cx="3398520" cy="251571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17927635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7" descr="IMG_20171107_17513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8713" y="599404"/>
            <a:ext cx="3745873" cy="25923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Содержимое 3"/>
          <p:cNvPicPr>
            <a:picLocks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98875" y="3296991"/>
            <a:ext cx="3408764" cy="295945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Содержимое 3" descr="IMG_20171107_115307.jpg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2090489" y="3429000"/>
            <a:ext cx="3730192" cy="265684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4518894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Содержимое 3"/>
          <p:cNvPicPr>
            <a:picLocks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27290" y="412080"/>
            <a:ext cx="3468710" cy="234399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5492" y="2871139"/>
            <a:ext cx="3455988" cy="280828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6557" y="2871140"/>
            <a:ext cx="3024187" cy="280828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85567369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Содержимое 3" descr="IMG_20170323_165140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79650" y="502276"/>
            <a:ext cx="3232508" cy="244698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4" name="Рисунок 4" descr="IMG_20170323_16563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9649" y="3322749"/>
            <a:ext cx="3232509" cy="26144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  <p:pic>
        <p:nvPicPr>
          <p:cNvPr id="5" name="Рисунок 5" descr="IMG_20170323_165618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7137" y="502276"/>
            <a:ext cx="3433984" cy="244698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  <p:pic>
        <p:nvPicPr>
          <p:cNvPr id="6" name="Рисунок 7" descr="IMG_20170323_170138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7313" y="3451537"/>
            <a:ext cx="3503053" cy="279471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="" xmlns:p14="http://schemas.microsoft.com/office/powerpoint/2010/main" val="94878890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31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2021587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4468" y="0"/>
            <a:ext cx="12910087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5745" y="387458"/>
            <a:ext cx="3781586" cy="29285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Picture 2" descr="C:\Users\Администратор\Desktop\9b8461fc2550d00c1af1fede6f5be0d9.jpg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60575" y="2202237"/>
            <a:ext cx="3575577" cy="319803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6259" y="3476811"/>
            <a:ext cx="3781586" cy="28000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181339306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47096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894648" y="601728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Литература, по которой работает кружок, соответствует ФГОС </a:t>
            </a:r>
          </a:p>
          <a:p>
            <a:pPr algn="ctr"/>
            <a: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по программе «Детство».</a:t>
            </a:r>
            <a:endParaRPr lang="ru-RU" sz="2400" dirty="0">
              <a:solidFill>
                <a:srgbClr val="000099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94648" y="2174701"/>
            <a:ext cx="86816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Существует экспериментальная лаборатория – «Мир на ладони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».</a:t>
            </a:r>
            <a:endParaRPr lang="ru-RU" sz="24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1525" y="2722075"/>
            <a:ext cx="2990558" cy="349274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1894648" y="2967335"/>
            <a:ext cx="45283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Проводится работа со  схемами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64080" y="3588062"/>
            <a:ext cx="6946711" cy="958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Существует и </a:t>
            </a:r>
            <a:r>
              <a:rPr lang="ru-RU" sz="240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работает программа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«Мир на ладони». </a:t>
            </a:r>
            <a:endParaRPr lang="ru-RU" sz="2400" dirty="0">
              <a:solidFill>
                <a:srgbClr val="000099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8808258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455471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294608" y="407286"/>
            <a:ext cx="625959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Перспективы кружка «Мир на ладони».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54659" y="1166842"/>
            <a:ext cx="6096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</a:pPr>
            <a: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- дальнейшее развитие условий для опытно- экспериментальной деятельности (развивающая среда);</a:t>
            </a:r>
          </a:p>
          <a:p>
            <a:pPr>
              <a:buNone/>
            </a:pPr>
            <a: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- пополнение уголка экспериментирования новыми материалами, приборами; </a:t>
            </a:r>
          </a:p>
          <a:p>
            <a:pPr>
              <a:buNone/>
            </a:pPr>
            <a: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- пополнение картотеки опытов; </a:t>
            </a:r>
          </a:p>
          <a:p>
            <a:pPr>
              <a:buNone/>
            </a:pPr>
            <a: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- развитие психических процессов детей в процессе детского экспериментирования в условиях детского сада; </a:t>
            </a:r>
          </a:p>
          <a:p>
            <a:pPr>
              <a:buNone/>
            </a:pPr>
            <a: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- включение в занятия кружка опытов и экспериментов с экологической направленностью</a:t>
            </a:r>
            <a:r>
              <a:rPr lang="ru-RU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4943130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3360" y="0"/>
            <a:ext cx="12268200" cy="699516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190485" y="884350"/>
            <a:ext cx="5020605" cy="15122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0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Спасибо за внимание!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4000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2396559"/>
            <a:ext cx="5288280" cy="396621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61102824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861702" cy="696103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489915" y="568096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опыта работы: </a:t>
            </a:r>
            <a:br>
              <a:rPr lang="ru-RU" sz="2400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«Опытно-экспериментальная деятельность в ДОУ</a:t>
            </a:r>
            <a:r>
              <a:rPr lang="ru-RU" sz="2400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во всех возрастных группах».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691425" y="2085742"/>
            <a:ext cx="6096000" cy="1438855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lnSpc>
                <a:spcPts val="1470"/>
              </a:lnSpc>
              <a:spcAft>
                <a:spcPts val="0"/>
              </a:spcAft>
            </a:pPr>
            <a:r>
              <a:rPr lang="ru-RU" sz="2400" i="1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«Самое лучшее открытие то, которое</a:t>
            </a:r>
          </a:p>
          <a:p>
            <a:pPr algn="r">
              <a:lnSpc>
                <a:spcPts val="1470"/>
              </a:lnSpc>
              <a:spcAft>
                <a:spcPts val="0"/>
              </a:spcAft>
            </a:pPr>
            <a:endParaRPr lang="ru-RU" sz="2400" i="1" dirty="0" smtClean="0">
              <a:solidFill>
                <a:srgbClr val="000099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ts val="1470"/>
              </a:lnSpc>
              <a:spcAft>
                <a:spcPts val="0"/>
              </a:spcAft>
            </a:pPr>
            <a:r>
              <a:rPr lang="ru-RU" sz="2400" i="1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ребенок</a:t>
            </a:r>
          </a:p>
          <a:p>
            <a:pPr algn="r">
              <a:lnSpc>
                <a:spcPts val="1470"/>
              </a:lnSpc>
              <a:spcAft>
                <a:spcPts val="0"/>
              </a:spcAft>
            </a:pPr>
            <a:endParaRPr lang="ru-RU" sz="2400" i="1" dirty="0" smtClean="0">
              <a:solidFill>
                <a:srgbClr val="000099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ts val="1470"/>
              </a:lnSpc>
              <a:spcAft>
                <a:spcPts val="0"/>
              </a:spcAft>
            </a:pPr>
            <a:r>
              <a:rPr lang="ru-RU" sz="2400" i="1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делает сам».</a:t>
            </a:r>
          </a:p>
          <a:p>
            <a:pPr algn="r">
              <a:lnSpc>
                <a:spcPts val="1470"/>
              </a:lnSpc>
              <a:spcAft>
                <a:spcPts val="0"/>
              </a:spcAft>
            </a:pPr>
            <a:endParaRPr lang="ru-RU" sz="2400" dirty="0" smtClean="0">
              <a:solidFill>
                <a:srgbClr val="000099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ts val="1470"/>
              </a:lnSpc>
              <a:spcAft>
                <a:spcPts val="0"/>
              </a:spcAft>
            </a:pPr>
            <a:r>
              <a:rPr lang="ru-RU" sz="2400" i="1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Ральф У. </a:t>
            </a:r>
            <a:r>
              <a:rPr lang="ru-RU" sz="2400" i="1" dirty="0" err="1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Эмерсон</a:t>
            </a:r>
            <a:endParaRPr lang="ru-RU" sz="2400" dirty="0">
              <a:solidFill>
                <a:srgbClr val="000099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1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5865" y="3915177"/>
            <a:ext cx="2832050" cy="225795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1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2315" y="3915177"/>
            <a:ext cx="3014967" cy="225795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50262824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404056" y="693613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Цель </a:t>
            </a:r>
            <a:br>
              <a:rPr lang="ru-RU" sz="2400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познавательно-исследовательской деятельности в детском саду:</a:t>
            </a:r>
            <a:endParaRPr lang="ru-RU" sz="2400" dirty="0">
              <a:solidFill>
                <a:srgbClr val="000099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04056" y="2051631"/>
            <a:ext cx="6096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сформировать у дошкольников основные ключевые компетенции, способность к исследовательскому типу мышления.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404056" y="3382672"/>
            <a:ext cx="6096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развития познавательной активности и поддержания интереса к экспериментальной деятельности в нашем детском саду был организован кружок по детскому экспериментированию и назван </a:t>
            </a:r>
            <a:r>
              <a:rPr lang="ru-RU" sz="20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«Мир на ладони»</a:t>
            </a:r>
            <a:r>
              <a:rPr lang="ru-RU" sz="2000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руководителем которого я и являюсь.</a:t>
            </a:r>
            <a:endParaRPr lang="ru-RU" sz="2000" i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9140326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31" y="0"/>
            <a:ext cx="1208896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251283" y="481930"/>
            <a:ext cx="6096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Формы развития познавательно-исследовательской деятельности в кружке «Мир на ладони»:</a:t>
            </a:r>
            <a:br>
              <a:rPr lang="ru-RU" sz="2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85997" y="2051590"/>
            <a:ext cx="6096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-экспериментирование;    </a:t>
            </a:r>
          </a:p>
          <a:p>
            <a:r>
              <a:rPr lang="ru-RU" sz="2400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-исследование;</a:t>
            </a:r>
          </a:p>
          <a:p>
            <a:r>
              <a:rPr lang="ru-RU" sz="2400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-коллекционирование;</a:t>
            </a:r>
          </a:p>
          <a:p>
            <a:r>
              <a:rPr lang="ru-RU" sz="2400" i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400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проектирование.</a:t>
            </a:r>
            <a:endParaRPr lang="ru-RU" sz="2400" dirty="0">
              <a:solidFill>
                <a:srgbClr val="000099"/>
              </a:solidFill>
            </a:endParaRPr>
          </a:p>
        </p:txBody>
      </p:sp>
      <p:pic>
        <p:nvPicPr>
          <p:cNvPr id="5" name="Рисунок 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3208" y="3958188"/>
            <a:ext cx="2680789" cy="228876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6" descr="IMG_20171107_180420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5358" y="1671520"/>
            <a:ext cx="2892567" cy="228666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5668" y="3958188"/>
            <a:ext cx="3024188" cy="225812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77356108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854816" y="868530"/>
            <a:ext cx="6096000" cy="557075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очень любят экспериментировать. Это объясняется тем, что им присуще наглядно-действенное и наглядно-образное мышление, и экспериментирование, как никакой другой метод, соответствует этим возрастным особенностям. В дошкольном возрасте он является ведущим, а в первые три года – практически единственным способом познания мира.</a:t>
            </a:r>
          </a:p>
          <a:p>
            <a:endParaRPr lang="ru-RU" sz="2000" b="1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7191586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5470" y="43214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384094" y="651732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Роль педагога в познавательно-                 исследовательской деятельности ребенка: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367547" y="1947978"/>
            <a:ext cx="3402983" cy="40011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0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0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Стимулировать интерес.</a:t>
            </a:r>
            <a:endParaRPr lang="ru-RU" sz="2000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062978" y="2683838"/>
            <a:ext cx="445929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0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2.Стимулировать исследовательское</a:t>
            </a:r>
          </a:p>
          <a:p>
            <a:pPr algn="ctr">
              <a:defRPr/>
            </a:pPr>
            <a:r>
              <a:rPr lang="ru-RU" sz="20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поведение </a:t>
            </a:r>
            <a:r>
              <a:rPr lang="ru-RU" sz="20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ребенка.</a:t>
            </a:r>
            <a:endParaRPr lang="ru-RU" sz="2000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97228" y="3368238"/>
            <a:ext cx="6096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3.Обсуждать </a:t>
            </a:r>
            <a:r>
              <a:rPr lang="ru-RU" sz="20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варианты поиска</a:t>
            </a:r>
            <a:r>
              <a:rPr lang="ru-RU" sz="20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>
              <a:defRPr/>
            </a:pPr>
            <a:r>
              <a:rPr lang="ru-RU" sz="20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прогнозирования и </a:t>
            </a:r>
            <a:r>
              <a:rPr lang="ru-RU" sz="20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результата.</a:t>
            </a:r>
            <a:endParaRPr lang="ru-RU" sz="2000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06322" y="4326160"/>
            <a:ext cx="6096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20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Помогать </a:t>
            </a:r>
            <a:r>
              <a:rPr lang="ru-RU" sz="20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 составлении алгоритма</a:t>
            </a:r>
            <a:r>
              <a:rPr lang="ru-RU" sz="20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>
              <a:defRPr/>
            </a:pPr>
            <a:r>
              <a:rPr lang="ru-RU" sz="20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правил, </a:t>
            </a:r>
            <a:r>
              <a:rPr lang="ru-RU" sz="20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ограничений.</a:t>
            </a:r>
            <a:endParaRPr lang="ru-RU" sz="2000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6558" y="1942633"/>
            <a:ext cx="3284112" cy="256180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9742" y="4267380"/>
            <a:ext cx="3206838" cy="230084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73271793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304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301026" y="379400"/>
            <a:ext cx="6096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Особенности организации  работы </a:t>
            </a:r>
            <a:br>
              <a:rPr lang="ru-RU" sz="24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с воспитанниками по экспериментированию</a:t>
            </a:r>
            <a:br>
              <a:rPr lang="ru-RU" sz="24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в разных </a:t>
            </a:r>
            <a:br>
              <a:rPr lang="ru-RU" sz="24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возрастных группах.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01026" y="2134919"/>
            <a:ext cx="29447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1 -2 младшая группа.</a:t>
            </a:r>
            <a:endParaRPr lang="ru-RU" sz="2400" u="sng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301026" y="2841221"/>
            <a:ext cx="6096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2000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наглядно- действенного мышления.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000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самостоятельно экспериментируют с предметами, их частями, названиями. Пристально рассматривают объекты.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000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Кратковременные наблюдения, отвечают на простейшие вопросы.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000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Выполняют простейшие поручения.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000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Произносят фразу: «Я хочу сделать …..»</a:t>
            </a:r>
            <a:endParaRPr lang="ru-RU" sz="2000" i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720888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589910" y="896232"/>
            <a:ext cx="22872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Средняя группа.</a:t>
            </a:r>
            <a:endParaRPr lang="ru-RU" sz="2400" u="sng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53461" y="1798320"/>
            <a:ext cx="6096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2000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Визуальный контроль взрослых необходим  в целях безопасности и поощрения воспитанников.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000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Действия воспитанников  более целенаправленные и обдуманные.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000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Начинают проводить эксперименты по выяснению причин отдельных явлений.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000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Можно попытаться проводить длительные наблюдения и элементарные фиксирования.</a:t>
            </a:r>
          </a:p>
        </p:txBody>
      </p:sp>
    </p:spTree>
    <p:extLst>
      <p:ext uri="{BB962C8B-B14F-4D97-AF65-F5344CB8AC3E}">
        <p14:creationId xmlns="" xmlns:p14="http://schemas.microsoft.com/office/powerpoint/2010/main" val="373114154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143674" y="772463"/>
            <a:ext cx="51303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Старшая - подготовительная группа</a:t>
            </a:r>
            <a:endParaRPr lang="ru-RU" sz="2400" u="sng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494209" y="1630894"/>
            <a:ext cx="6096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2000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экспериментов – норма жизни.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000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Проводят самостоятельные опыты, выдвигают гипотезу, проверяют их истину, умеют от нее отказаться.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000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Воспитанники проявляют инициативу.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000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Воспитанники могут делать выводы о скрытых свойствах предметов и явлений.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000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Самостоятельно убирают оборудование после проведенных опытов.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000" i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Воспитанники задают вопросы и пытаются самостоятельно искать ответы.</a:t>
            </a:r>
          </a:p>
          <a:p>
            <a:pPr>
              <a:buFont typeface="Wingdings" panose="05000000000000000000" pitchFamily="2" charset="2"/>
              <a:buChar char="Ø"/>
            </a:pPr>
            <a:endParaRPr lang="ru-RU" sz="2000" i="1" dirty="0" smtClean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4013910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846</TotalTime>
  <Words>604</Words>
  <Application>Microsoft Office PowerPoint</Application>
  <PresentationFormat>Произвольный</PresentationFormat>
  <Paragraphs>75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я</dc:creator>
  <cp:lastModifiedBy>RAI</cp:lastModifiedBy>
  <cp:revision>45</cp:revision>
  <cp:lastPrinted>2019-05-07T08:29:34Z</cp:lastPrinted>
  <dcterms:created xsi:type="dcterms:W3CDTF">2019-04-09T10:04:30Z</dcterms:created>
  <dcterms:modified xsi:type="dcterms:W3CDTF">2023-05-11T14:17:56Z</dcterms:modified>
</cp:coreProperties>
</file>