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73" r:id="rId4"/>
    <p:sldId id="258" r:id="rId5"/>
    <p:sldId id="274" r:id="rId6"/>
    <p:sldId id="264" r:id="rId7"/>
    <p:sldId id="259" r:id="rId8"/>
    <p:sldId id="260" r:id="rId9"/>
    <p:sldId id="276" r:id="rId10"/>
    <p:sldId id="277" r:id="rId11"/>
    <p:sldId id="27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50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2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1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2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1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9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17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3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8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6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4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33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11" Type="http://schemas.openxmlformats.org/officeDocument/2006/relationships/image" Target="../media/image31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35.png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3361267"/>
            <a:ext cx="5002302" cy="2003890"/>
          </a:xfrm>
        </p:spPr>
        <p:txBody>
          <a:bodyPr>
            <a:normAutofit/>
          </a:bodyPr>
          <a:lstStyle/>
          <a:p>
            <a:pPr lvl="0" defTabSz="914400">
              <a:lnSpc>
                <a:spcPct val="100000"/>
              </a:lnSpc>
              <a:spcBef>
                <a:spcPct val="20000"/>
              </a:spcBef>
            </a:pPr>
            <a:r>
              <a:rPr lang="ru-RU" sz="4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Повторение курса «Алгебра -8»</a:t>
            </a:r>
            <a:endParaRPr lang="ru-RU" sz="48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29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каких значениях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ru-RU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выражения имеют смысл</a:t>
                </a:r>
                <a:br>
                  <a:rPr lang="ru-RU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endParaRPr lang="ru-RU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77" t="-9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755576" y="2132856"/>
                <a:ext cx="6840760" cy="26125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  <m:r>
                      <a:rPr lang="ru-RU" sz="2800" b="1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  </m:t>
                    </m:r>
                  </m:oMath>
                </a14:m>
                <a:r>
                  <a:rPr lang="ru-RU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𝟏𝟑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rad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𝟕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𝟑𝟓</m:t>
                            </m:r>
                          </m:e>
                        </m:rad>
                      </m:den>
                    </m:f>
                    <m:r>
                      <a:rPr lang="ru-RU" sz="3200" b="1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           </m:t>
                    </m:r>
                  </m:oMath>
                </a14:m>
                <a:r>
                  <a:rPr lang="en-US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𝟗</m:t>
                        </m:r>
                      </m:e>
                    </m:rad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𝟏𝟓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rad>
                    <m:r>
                      <a:rPr lang="en-US" sz="32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ru-RU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  <m:r>
                      <a:rPr lang="ru-RU" sz="3200" b="1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</m:t>
                    </m:r>
                  </m:oMath>
                </a14:m>
                <a:r>
                  <a:rPr lang="en-US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</a:t>
                </a:r>
                <a:r>
                  <a:rPr lang="en-US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𝟏𝟖</m:t>
                            </m:r>
                          </m:e>
                        </m:rad>
                      </m:den>
                    </m:f>
                    <m:r>
                      <a:rPr lang="en-US" sz="32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ru-RU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132856"/>
                <a:ext cx="6840760" cy="2612575"/>
              </a:xfrm>
              <a:prstGeom prst="rect">
                <a:avLst/>
              </a:prstGeom>
              <a:blipFill>
                <a:blip r:embed="rId3"/>
                <a:stretch>
                  <a:fillRect l="-18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7587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70412" y="382116"/>
            <a:ext cx="8155633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 </a:t>
            </a:r>
            <a:r>
              <a:rPr lang="ru-RU" sz="2800" b="1" dirty="0" smtClean="0"/>
              <a:t>1.Какая </a:t>
            </a:r>
            <a:r>
              <a:rPr lang="ru-RU" sz="2800" b="1" dirty="0"/>
              <a:t>из точек принадлежит графику функции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640477"/>
            <a:ext cx="7488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391960"/>
              </p:ext>
            </p:extLst>
          </p:nvPr>
        </p:nvGraphicFramePr>
        <p:xfrm>
          <a:off x="804205" y="1601735"/>
          <a:ext cx="1541577" cy="61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r:id="rId3" imgW="698197" imgH="253890" progId="Equation.DSMT4">
                  <p:embed/>
                </p:oleObj>
              </mc:Choice>
              <mc:Fallback>
                <p:oleObj r:id="rId3" imgW="698197" imgH="253890" progId="Equation.DSMT4">
                  <p:embed/>
                  <p:pic>
                    <p:nvPicPr>
                      <p:cNvPr id="21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205" y="1601735"/>
                        <a:ext cx="1541577" cy="617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930335"/>
              </p:ext>
            </p:extLst>
          </p:nvPr>
        </p:nvGraphicFramePr>
        <p:xfrm>
          <a:off x="6660518" y="1653363"/>
          <a:ext cx="1292232" cy="574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7" r:id="rId5" imgW="622030" imgH="253890" progId="Equation.DSMT4">
                  <p:embed/>
                </p:oleObj>
              </mc:Choice>
              <mc:Fallback>
                <p:oleObj r:id="rId5" imgW="622030" imgH="253890" progId="Equation.DSMT4">
                  <p:embed/>
                  <p:pic>
                    <p:nvPicPr>
                      <p:cNvPr id="23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518" y="1653363"/>
                        <a:ext cx="1292232" cy="574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431599"/>
              </p:ext>
            </p:extLst>
          </p:nvPr>
        </p:nvGraphicFramePr>
        <p:xfrm>
          <a:off x="4685400" y="1653363"/>
          <a:ext cx="1479647" cy="566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r:id="rId7" imgW="736280" imgH="253890" progId="Equation.DSMT4">
                  <p:embed/>
                </p:oleObj>
              </mc:Choice>
              <mc:Fallback>
                <p:oleObj r:id="rId7" imgW="736280" imgH="253890" progId="Equation.DSMT4">
                  <p:embed/>
                  <p:pic>
                    <p:nvPicPr>
                      <p:cNvPr id="25" name="Объект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5400" y="1653363"/>
                        <a:ext cx="1479647" cy="566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38094"/>
              </p:ext>
            </p:extLst>
          </p:nvPr>
        </p:nvGraphicFramePr>
        <p:xfrm>
          <a:off x="2771801" y="1657308"/>
          <a:ext cx="1520754" cy="525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r:id="rId9" imgW="748975" imgH="253890" progId="Equation.DSMT4">
                  <p:embed/>
                </p:oleObj>
              </mc:Choice>
              <mc:Fallback>
                <p:oleObj r:id="rId9" imgW="748975" imgH="253890" progId="Equation.DSMT4">
                  <p:embed/>
                  <p:pic>
                    <p:nvPicPr>
                      <p:cNvPr id="27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1" y="1657308"/>
                        <a:ext cx="1520754" cy="5254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240804" y="786236"/>
                <a:ext cx="2889191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en-US" sz="2400" b="1" i="1" smtClean="0"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804" y="786236"/>
                <a:ext cx="2889191" cy="7861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Прямоугольник 16"/>
          <p:cNvSpPr/>
          <p:nvPr/>
        </p:nvSpPr>
        <p:spPr>
          <a:xfrm>
            <a:off x="569046" y="2345096"/>
            <a:ext cx="78913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2. </a:t>
            </a:r>
            <a:r>
              <a:rPr lang="ru-RU" sz="2800" b="1" dirty="0" smtClean="0"/>
              <a:t>Из </a:t>
            </a:r>
            <a:r>
              <a:rPr lang="ru-RU" sz="2800" b="1" dirty="0"/>
              <a:t>данных линейных функций выберите ту, которая является прямой пропорциональностью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524744" y="3293674"/>
                <a:ext cx="767921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/>
                        </a:rPr>
                        <m:t>𝒚</m:t>
                      </m:r>
                      <m:r>
                        <a:rPr lang="en-US" sz="2800" b="1" i="1" dirty="0" smtClean="0">
                          <a:latin typeface="Cambria Math"/>
                        </a:rPr>
                        <m:t>=</m:t>
                      </m:r>
                      <m:r>
                        <a:rPr lang="en-US" sz="2800" b="1" i="1" dirty="0" smtClean="0">
                          <a:latin typeface="Cambria Math"/>
                        </a:rPr>
                        <m:t>𝟓</m:t>
                      </m:r>
                      <m:r>
                        <a:rPr lang="en-US" sz="2800" b="1" i="1" dirty="0" smtClean="0">
                          <a:latin typeface="Cambria Math"/>
                        </a:rPr>
                        <m:t>𝒙</m:t>
                      </m:r>
                      <m:r>
                        <a:rPr lang="en-US" sz="2800" b="1" i="1" dirty="0" smtClean="0">
                          <a:latin typeface="Cambria Math"/>
                        </a:rPr>
                        <m:t>+</m:t>
                      </m:r>
                      <m:r>
                        <a:rPr lang="en-US" sz="2800" b="1" i="1" dirty="0" smtClean="0">
                          <a:latin typeface="Cambria Math"/>
                        </a:rPr>
                        <m:t>𝟐</m:t>
                      </m:r>
                      <m:r>
                        <a:rPr lang="ru-RU" sz="2800" b="1" i="0" dirty="0" smtClean="0">
                          <a:latin typeface="Cambria Math" panose="02040503050406030204" pitchFamily="18" charset="0"/>
                        </a:rPr>
                        <m:t> ;</m:t>
                      </m:r>
                      <m:r>
                        <a:rPr lang="ru-RU" sz="28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dirty="0">
                          <a:latin typeface="Cambria Math"/>
                        </a:rPr>
                        <m:t>𝒚</m:t>
                      </m:r>
                      <m:r>
                        <a:rPr lang="en-US" sz="2800" b="1" i="1" dirty="0">
                          <a:latin typeface="Cambria Math"/>
                        </a:rPr>
                        <m:t>=</m:t>
                      </m:r>
                      <m:r>
                        <a:rPr lang="en-US" sz="2800" b="1" i="1" dirty="0">
                          <a:latin typeface="Cambria Math"/>
                        </a:rPr>
                        <m:t>𝟎</m:t>
                      </m:r>
                      <m:r>
                        <a:rPr lang="en-US" sz="2800" b="1" i="1" dirty="0">
                          <a:latin typeface="Cambria Math"/>
                        </a:rPr>
                        <m:t>,</m:t>
                      </m:r>
                      <m:r>
                        <a:rPr lang="en-US" sz="2800" b="1" i="1" dirty="0">
                          <a:latin typeface="Cambria Math"/>
                        </a:rPr>
                        <m:t>𝟗</m:t>
                      </m:r>
                      <m:r>
                        <a:rPr lang="en-US" sz="2800" b="1" i="1" dirty="0">
                          <a:latin typeface="Cambria Math"/>
                        </a:rPr>
                        <m:t>𝒙</m:t>
                      </m:r>
                      <m:r>
                        <a:rPr lang="ru-RU" sz="28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800" b="1" i="1" dirty="0" smtClean="0">
                          <a:latin typeface="Cambria Math" panose="02040503050406030204" pitchFamily="18" charset="0"/>
                        </a:rPr>
                        <m:t>;у</m:t>
                      </m:r>
                      <m:r>
                        <a:rPr lang="en-US" sz="2800" b="1" i="1">
                          <a:latin typeface="Cambria Math"/>
                        </a:rPr>
                        <m:t>=−</m:t>
                      </m:r>
                      <m:r>
                        <a:rPr lang="en-US" sz="2800" b="1" i="1">
                          <a:latin typeface="Cambria Math"/>
                        </a:rPr>
                        <m:t>𝟐</m:t>
                      </m:r>
                      <m:r>
                        <a:rPr lang="en-US" sz="2800" b="1" i="1">
                          <a:latin typeface="Cambria Math"/>
                        </a:rPr>
                        <m:t>𝒙</m:t>
                      </m:r>
                      <m:r>
                        <a:rPr lang="en-US" sz="2800" b="1" i="1">
                          <a:latin typeface="Cambria Math"/>
                        </a:rPr>
                        <m:t>+</m:t>
                      </m:r>
                      <m:r>
                        <a:rPr lang="en-US" sz="2800" b="1" i="1">
                          <a:latin typeface="Cambria Math"/>
                        </a:rPr>
                        <m:t>𝟐</m:t>
                      </m:r>
                      <m:r>
                        <a:rPr lang="ru-RU" sz="2800" b="1" i="0" smtClean="0">
                          <a:latin typeface="Cambria Math" panose="02040503050406030204" pitchFamily="18" charset="0"/>
                        </a:rPr>
                        <m:t> ;</m:t>
                      </m:r>
                      <m:r>
                        <a:rPr lang="ru-RU" sz="2800" b="1" i="1" smtClean="0">
                          <a:latin typeface="Cambria Math" panose="02040503050406030204" pitchFamily="18" charset="0"/>
                        </a:rPr>
                        <m:t>у</m:t>
                      </m:r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>
                        <a:rPr lang="en-US" sz="2800" b="1" i="1">
                          <a:latin typeface="Cambria Math"/>
                        </a:rPr>
                        <m:t>𝟐𝟔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44" y="3293674"/>
                <a:ext cx="7679218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рямоугольник 18"/>
          <p:cNvSpPr/>
          <p:nvPr/>
        </p:nvSpPr>
        <p:spPr>
          <a:xfrm>
            <a:off x="569046" y="3988433"/>
            <a:ext cx="74583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3. </a:t>
            </a:r>
            <a:r>
              <a:rPr lang="ru-RU" sz="2800" b="1" dirty="0" smtClean="0"/>
              <a:t>Функция </a:t>
            </a:r>
            <a:r>
              <a:rPr lang="ru-RU" sz="2800" b="1" dirty="0"/>
              <a:t>задана формулой  </a:t>
            </a:r>
            <a:r>
              <a:rPr lang="en-US" sz="2800" b="1" dirty="0"/>
              <a:t>              </a:t>
            </a:r>
            <a:r>
              <a:rPr lang="ru-RU" sz="2800" b="1" dirty="0"/>
              <a:t> </a:t>
            </a:r>
            <a:endParaRPr lang="en-US" sz="2800" b="1" dirty="0"/>
          </a:p>
          <a:p>
            <a:r>
              <a:rPr lang="ru-RU" sz="2800" b="1" dirty="0"/>
              <a:t>Найдите значение аргумента, при котором</a:t>
            </a:r>
            <a:r>
              <a:rPr lang="en-US" sz="2800" b="1" dirty="0"/>
              <a:t>   </a:t>
            </a:r>
            <a:r>
              <a:rPr lang="ru-RU" sz="2800" b="1" dirty="0"/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5292080" y="4003822"/>
                <a:ext cx="205636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𝟕</m:t>
                      </m:r>
                      <m:r>
                        <a:rPr lang="en-US" sz="2400" b="1" i="1" smtClean="0"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latin typeface="Cambria Math"/>
                        </a:rPr>
                        <m:t>𝟏𝟖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003822"/>
                <a:ext cx="2056368" cy="461665"/>
              </a:xfrm>
              <a:prstGeom prst="rect">
                <a:avLst/>
              </a:prstGeom>
              <a:blipFill>
                <a:blip r:embed="rId13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348448" y="4423557"/>
                <a:ext cx="12693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𝟏𝟕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8448" y="4423557"/>
                <a:ext cx="1269322" cy="461665"/>
              </a:xfrm>
              <a:prstGeom prst="rect">
                <a:avLst/>
              </a:prstGeom>
              <a:blipFill>
                <a:blip r:embed="rId14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Прямоугольник 27"/>
          <p:cNvSpPr/>
          <p:nvPr/>
        </p:nvSpPr>
        <p:spPr>
          <a:xfrm>
            <a:off x="524744" y="4883053"/>
            <a:ext cx="7791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4. </a:t>
            </a:r>
            <a:r>
              <a:rPr lang="ru-RU" sz="2800" b="1" dirty="0" smtClean="0"/>
              <a:t>В </a:t>
            </a:r>
            <a:r>
              <a:rPr lang="ru-RU" sz="2800" b="1" dirty="0"/>
              <a:t>какой точке пересекаются графики функций 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641381" y="5531646"/>
                <a:ext cx="459491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𝒚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𝒙</m:t>
                      </m:r>
                      <m:r>
                        <a:rPr lang="ru-RU" sz="2800" b="1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sz="2800" b="1" i="1" smtClean="0">
                          <a:latin typeface="Cambria Math"/>
                        </a:rPr>
                        <m:t> и  </m:t>
                      </m:r>
                      <m:r>
                        <a:rPr lang="ru-RU" sz="28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800" b="1" i="1" smtClean="0">
                          <a:latin typeface="Cambria Math"/>
                        </a:rPr>
                        <m:t>𝒚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𝟑</m:t>
                      </m:r>
                      <m:r>
                        <a:rPr lang="en-US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381" y="5531646"/>
                <a:ext cx="459491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980211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Установите со­от­вет­ствие между функ­ци­я­ми и их графиками.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844824"/>
            <a:ext cx="857250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5" descr="https://oge.sdamgia.ru/formula/svg/4f/4f44dbe546338e3d4a1fdb8fa661b94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7" descr="https://oge.sdamgia.ru/formula/svg/4f/4f44dbe546338e3d4a1fdb8fa661b947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165560"/>
              </p:ext>
            </p:extLst>
          </p:nvPr>
        </p:nvGraphicFramePr>
        <p:xfrm>
          <a:off x="2915816" y="4509120"/>
          <a:ext cx="367240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Формула" r:id="rId4" imgW="1396800" imgH="1054080" progId="Equation.3">
                  <p:embed/>
                </p:oleObj>
              </mc:Choice>
              <mc:Fallback>
                <p:oleObj name="Формула" r:id="rId4" imgW="1396800" imgH="1054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15816" y="4509120"/>
                        <a:ext cx="3672408" cy="2088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486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/>
              <a:t>                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i="1" dirty="0" smtClean="0">
                <a:solidFill>
                  <a:srgbClr val="CC3300"/>
                </a:solidFill>
              </a:rPr>
              <a:t>Удачи!</a:t>
            </a:r>
            <a:endParaRPr lang="ru-RU" sz="9600" b="1" i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82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608" y="260648"/>
            <a:ext cx="8282880" cy="638944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/>
              <a:t>Найди значение выражения: </a:t>
            </a:r>
            <a:endParaRPr lang="ru-RU" sz="4000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752240"/>
              </p:ext>
            </p:extLst>
          </p:nvPr>
        </p:nvGraphicFramePr>
        <p:xfrm>
          <a:off x="899592" y="899592"/>
          <a:ext cx="4424363" cy="131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Формула" r:id="rId3" imgW="1244520" imgH="393480" progId="Equation.3">
                  <p:embed/>
                </p:oleObj>
              </mc:Choice>
              <mc:Fallback>
                <p:oleObj name="Формула" r:id="rId3" imgW="1244520" imgH="39348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899592"/>
                        <a:ext cx="4424363" cy="1319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986703"/>
              </p:ext>
            </p:extLst>
          </p:nvPr>
        </p:nvGraphicFramePr>
        <p:xfrm>
          <a:off x="1115616" y="2154519"/>
          <a:ext cx="1628973" cy="1603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Формула" r:id="rId5" imgW="571320" imgH="596880" progId="Equation.3">
                  <p:embed/>
                </p:oleObj>
              </mc:Choice>
              <mc:Fallback>
                <p:oleObj name="Формула" r:id="rId5" imgW="571320" imgH="596880" progId="Equation.3">
                  <p:embed/>
                  <p:pic>
                    <p:nvPicPr>
                      <p:cNvPr id="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154519"/>
                        <a:ext cx="1628973" cy="16038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923928" y="2282618"/>
                <a:ext cx="3806620" cy="13371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/>
                                </a:rPr>
                                <m:t>14</m:t>
                              </m:r>
                            </m:den>
                          </m:f>
                          <m:r>
                            <a:rPr lang="ru-RU" sz="36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  <m:r>
                            <a:rPr lang="ru-RU" sz="36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ru-RU" sz="36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14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282618"/>
                <a:ext cx="3806620" cy="13371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33671" y="4305406"/>
                <a:ext cx="414684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0" i="1" smtClean="0">
                          <a:latin typeface="Cambria Math"/>
                        </a:rPr>
                        <m:t>2,9</m:t>
                      </m:r>
                      <m:r>
                        <a:rPr lang="ru-RU" sz="4000" b="0" i="1" smtClean="0">
                          <a:latin typeface="Cambria Math"/>
                          <a:ea typeface="Cambria Math"/>
                        </a:rPr>
                        <m:t>∙72−2,9∙22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71" y="4305406"/>
                <a:ext cx="4146841" cy="7078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175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kern="0" dirty="0" smtClean="0"/>
              <a:t>              Упростить </a:t>
            </a:r>
            <a:r>
              <a:rPr lang="ru-RU" sz="3600" b="1" kern="0" dirty="0"/>
              <a:t>выражение</a:t>
            </a:r>
            <a:br>
              <a:rPr lang="ru-RU" sz="3600" b="1" kern="0" dirty="0"/>
            </a:b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5481" y="1988840"/>
                <a:ext cx="8638519" cy="64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𝟏𝟔</m:t>
                          </m:r>
                          <m:sSup>
                            <m:sSup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81" y="1988840"/>
                <a:ext cx="8638519" cy="6481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53941" y="2852936"/>
                <a:ext cx="794159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𝟏𝟐</m:t>
                      </m:r>
                      <m:r>
                        <a:rPr lang="en-US" sz="3200" b="1" i="1" smtClean="0">
                          <a:latin typeface="Cambria Math"/>
                        </a:rPr>
                        <m:t>𝒂</m:t>
                      </m:r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𝟑</m:t>
                      </m:r>
                      <m:r>
                        <a:rPr lang="en-US" sz="3200" b="1" i="1" smtClean="0">
                          <a:latin typeface="Cambria Math"/>
                        </a:rPr>
                        <m:t>𝒂</m:t>
                      </m:r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𝟓𝟎</m:t>
                      </m:r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𝒂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941" y="2852936"/>
                <a:ext cx="7941598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53941" y="3664976"/>
                <a:ext cx="5905206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𝟏𝟎</m:t>
                      </m:r>
                      <m:r>
                        <a:rPr lang="en-US" sz="3200" b="1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𝟒</m:t>
                      </m:r>
                      <m:r>
                        <a:rPr lang="en-US" sz="32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941" y="3664976"/>
                <a:ext cx="5905206" cy="5959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48674" y="4508141"/>
                <a:ext cx="4335674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𝟕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𝟕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74" y="4508141"/>
                <a:ext cx="4335674" cy="5959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97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86700" cy="687610"/>
          </a:xfrm>
        </p:spPr>
        <p:txBody>
          <a:bodyPr>
            <a:normAutofit fontScale="90000"/>
          </a:bodyPr>
          <a:lstStyle/>
          <a:p>
            <a:pPr lvl="0" algn="ctr" defTabSz="914400">
              <a:lnSpc>
                <a:spcPct val="100000"/>
              </a:lnSpc>
              <a:spcBef>
                <a:spcPct val="20000"/>
              </a:spcBef>
            </a:pPr>
            <a:r>
              <a:rPr lang="ru-RU" sz="4400" dirty="0">
                <a:solidFill>
                  <a:prstClr val="black"/>
                </a:solidFill>
                <a:latin typeface="Calibri"/>
              </a:rPr>
              <a:t>Алгебраические дроби</a:t>
            </a:r>
            <a:r>
              <a:rPr lang="ru-RU" sz="4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5" r="36254"/>
          <a:stretch/>
        </p:blipFill>
        <p:spPr bwMode="auto">
          <a:xfrm>
            <a:off x="971600" y="1124744"/>
            <a:ext cx="7272808" cy="147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3038"/>
            <a:ext cx="6408712" cy="1690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88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28650" y="505691"/>
            <a:ext cx="646363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         Решить </a:t>
            </a:r>
            <a:r>
              <a:rPr lang="ru-RU" sz="4000" b="1" dirty="0"/>
              <a:t>уравнение </a:t>
            </a:r>
            <a:r>
              <a:rPr lang="ru-RU" sz="3200" b="1" kern="0" dirty="0"/>
              <a:t/>
            </a:r>
            <a:br>
              <a:rPr lang="ru-RU" sz="3200" b="1" kern="0" dirty="0"/>
            </a:b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1870059"/>
                <a:ext cx="6492739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870059"/>
                <a:ext cx="6492739" cy="5959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6" t="2275" r="36620" b="-2275"/>
          <a:stretch/>
        </p:blipFill>
        <p:spPr bwMode="auto">
          <a:xfrm>
            <a:off x="628650" y="2690360"/>
            <a:ext cx="6640358" cy="125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4217096"/>
            <a:ext cx="7183710" cy="166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0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761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Степень с отрицательным показателем</a:t>
            </a:r>
            <a:endParaRPr lang="ru-RU" sz="28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16832"/>
            <a:ext cx="871296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86700" cy="831626"/>
          </a:xfrm>
        </p:spPr>
        <p:txBody>
          <a:bodyPr/>
          <a:lstStyle/>
          <a:p>
            <a:pPr algn="ctr"/>
            <a:r>
              <a:rPr lang="ru-RU" sz="4400" dirty="0">
                <a:solidFill>
                  <a:prstClr val="black"/>
                </a:solidFill>
                <a:latin typeface="Calibri"/>
              </a:rPr>
              <a:t>Квадратный корень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377852" cy="479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1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615602"/>
          </a:xfrm>
        </p:spPr>
        <p:txBody>
          <a:bodyPr/>
          <a:lstStyle/>
          <a:p>
            <a:pPr algn="ctr"/>
            <a:r>
              <a:rPr lang="ru-RU" dirty="0" smtClean="0"/>
              <a:t>Квадратные уравнения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40768"/>
            <a:ext cx="7886700" cy="483619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1. Решите уравнение      х</a:t>
            </a:r>
            <a:r>
              <a:rPr lang="ru-RU" sz="2800" baseline="30000" dirty="0">
                <a:latin typeface="Times New Roman"/>
                <a:ea typeface="Times New Roman"/>
              </a:rPr>
              <a:t>2</a:t>
            </a:r>
            <a:r>
              <a:rPr lang="ru-RU" sz="2800" dirty="0">
                <a:latin typeface="Times New Roman"/>
                <a:ea typeface="Times New Roman"/>
              </a:rPr>
              <a:t> + 5х – 14 = </a:t>
            </a:r>
            <a:r>
              <a:rPr lang="ru-RU" sz="2800" dirty="0" smtClean="0">
                <a:latin typeface="Times New Roman"/>
                <a:ea typeface="Times New Roman"/>
              </a:rPr>
              <a:t>0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в ответе запишите произведение корней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latin typeface="Times New Roman"/>
                <a:ea typeface="Times New Roman"/>
              </a:rPr>
              <a:t>2. Составьте приведенное квадратное уравнение, имеющее корни </a:t>
            </a:r>
            <a:r>
              <a:rPr lang="ru-RU" sz="2800" dirty="0" smtClean="0">
                <a:latin typeface="Times New Roman"/>
                <a:ea typeface="Times New Roman"/>
              </a:rPr>
              <a:t>  х</a:t>
            </a:r>
            <a:r>
              <a:rPr lang="ru-RU" sz="2800" baseline="-25000" dirty="0" smtClean="0">
                <a:latin typeface="Times New Roman"/>
                <a:ea typeface="Times New Roman"/>
              </a:rPr>
              <a:t>1</a:t>
            </a:r>
            <a:r>
              <a:rPr lang="ru-RU" sz="2800" dirty="0" smtClean="0">
                <a:latin typeface="Times New Roman"/>
                <a:ea typeface="Times New Roman"/>
              </a:rPr>
              <a:t>=3</a:t>
            </a:r>
            <a:r>
              <a:rPr lang="ru-RU" sz="2800" dirty="0">
                <a:latin typeface="Times New Roman"/>
                <a:ea typeface="Times New Roman"/>
              </a:rPr>
              <a:t>, х</a:t>
            </a:r>
            <a:r>
              <a:rPr lang="ru-RU" sz="2800" baseline="-25000" dirty="0">
                <a:latin typeface="Times New Roman"/>
                <a:ea typeface="Times New Roman"/>
              </a:rPr>
              <a:t>2</a:t>
            </a:r>
            <a:r>
              <a:rPr lang="ru-RU" sz="2800" dirty="0">
                <a:latin typeface="Times New Roman"/>
                <a:ea typeface="Times New Roman"/>
              </a:rPr>
              <a:t>=-</a:t>
            </a:r>
            <a:r>
              <a:rPr lang="ru-RU" sz="2800" dirty="0" smtClean="0">
                <a:latin typeface="Times New Roman"/>
                <a:ea typeface="Times New Roman"/>
              </a:rPr>
              <a:t>1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3. Решите уравнение </a:t>
            </a:r>
            <a:r>
              <a:rPr lang="ru-RU" sz="2800" dirty="0" smtClean="0">
                <a:latin typeface="Times New Roman"/>
                <a:ea typeface="Times New Roman"/>
              </a:rPr>
              <a:t>:                           в ответе запишите больший из корней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</a:rPr>
              <a:t>4. Решите уравнение  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–х</a:t>
            </a:r>
            <a:r>
              <a:rPr lang="ru-RU" sz="2800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+2х+8=0  в ответе запишите сумму корней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5.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Решите уравнение</a:t>
            </a:r>
            <a:endParaRPr lang="ru-RU" sz="2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140968"/>
            <a:ext cx="2088232" cy="38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90"/>
          <a:stretch/>
        </p:blipFill>
        <p:spPr bwMode="auto">
          <a:xfrm>
            <a:off x="4067944" y="5064514"/>
            <a:ext cx="2448272" cy="569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33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53" y="332656"/>
            <a:ext cx="8119814" cy="1430041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неравенство, изобразите его решение на числовой прямой и запишите ответ в виде числового промежутка</a:t>
            </a:r>
            <a:b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97177" y="2276872"/>
                <a:ext cx="8352928" cy="33328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𝟒</m:t>
                    </m:r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d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𝟔</m:t>
                    </m:r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</m:t>
                    </m:r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d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3)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𝟖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d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d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≥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d>
                    <m:d>
                      <m:d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endParaRPr lang="ru-RU" sz="2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77" y="2276872"/>
                <a:ext cx="8352928" cy="3332835"/>
              </a:xfrm>
              <a:prstGeom prst="rect">
                <a:avLst/>
              </a:prstGeom>
              <a:blipFill>
                <a:blip r:embed="rId2"/>
                <a:stretch>
                  <a:fillRect l="-1533" t="-916" b="-34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67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217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Тема Office</vt:lpstr>
      <vt:lpstr>Формула</vt:lpstr>
      <vt:lpstr>Equation.DSMT4</vt:lpstr>
      <vt:lpstr>Повторение курса «Алгебра -8»</vt:lpstr>
      <vt:lpstr>Найди значение выражения: </vt:lpstr>
      <vt:lpstr>              Упростить выражение </vt:lpstr>
      <vt:lpstr>Алгебраические дроби </vt:lpstr>
      <vt:lpstr>            Решить уравнение  </vt:lpstr>
      <vt:lpstr>Степень с отрицательным показателем</vt:lpstr>
      <vt:lpstr>Квадратный корень</vt:lpstr>
      <vt:lpstr>Квадратные уравнения</vt:lpstr>
      <vt:lpstr>Решите неравенство, изобразите его решение на числовой прямой и запишите ответ в виде числового промежутка </vt:lpstr>
      <vt:lpstr>При каких значениях x  выражения имеют смысл </vt:lpstr>
      <vt:lpstr> </vt:lpstr>
      <vt:lpstr>Презентация PowerPoint</vt:lpstr>
      <vt:lpstr>  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МАМА СВЕТА</dc:creator>
  <cp:lastModifiedBy>User</cp:lastModifiedBy>
  <cp:revision>17</cp:revision>
  <dcterms:created xsi:type="dcterms:W3CDTF">2017-05-14T16:43:24Z</dcterms:created>
  <dcterms:modified xsi:type="dcterms:W3CDTF">2023-05-11T13:28:38Z</dcterms:modified>
</cp:coreProperties>
</file>