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1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9" r:id="rId11"/>
    <p:sldId id="266" r:id="rId12"/>
    <p:sldId id="267" r:id="rId13"/>
    <p:sldId id="270" r:id="rId14"/>
    <p:sldId id="268" r:id="rId15"/>
    <p:sldId id="271" r:id="rId16"/>
    <p:sldId id="272" r:id="rId17"/>
    <p:sldId id="274" r:id="rId18"/>
    <p:sldId id="275" r:id="rId19"/>
    <p:sldId id="276" r:id="rId20"/>
    <p:sldId id="277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0624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3636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241290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26251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911521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92557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12/2/2022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13779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1356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9190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4125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43687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5209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34304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741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0689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43903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5514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3" r:id="rId12"/>
    <p:sldLayoutId id="2147483694" r:id="rId13"/>
    <p:sldLayoutId id="2147483695" r:id="rId14"/>
    <p:sldLayoutId id="2147483696" r:id="rId15"/>
    <p:sldLayoutId id="214748369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s://nsportal.ru/esvid" TargetMode="External"/><Relationship Id="rId13" Type="http://schemas.openxmlformats.org/officeDocument/2006/relationships/hyperlink" Target="https://nsportal.ru/node/add" TargetMode="External"/><Relationship Id="rId18" Type="http://schemas.openxmlformats.org/officeDocument/2006/relationships/hyperlink" Target="https://nsportal.ru/page/otvety-na-chasto-zadavaemye-voprosy" TargetMode="External"/><Relationship Id="rId26" Type="http://schemas.openxmlformats.org/officeDocument/2006/relationships/image" Target="../media/image9.jpeg"/><Relationship Id="rId3" Type="http://schemas.openxmlformats.org/officeDocument/2006/relationships/hyperlink" Target="https://nsportal.ru/workspace/1375684" TargetMode="External"/><Relationship Id="rId21" Type="http://schemas.openxmlformats.org/officeDocument/2006/relationships/hyperlink" Target="https://nsportal.ru/sites_ou" TargetMode="External"/><Relationship Id="rId7" Type="http://schemas.openxmlformats.org/officeDocument/2006/relationships/hyperlink" Target="https://nsportal.ru/user/1375684/myresults" TargetMode="External"/><Relationship Id="rId12" Type="http://schemas.openxmlformats.org/officeDocument/2006/relationships/hyperlink" Target="https://nsportal.ru/" TargetMode="External"/><Relationship Id="rId17" Type="http://schemas.openxmlformats.org/officeDocument/2006/relationships/hyperlink" Target="https://nsportal.ru/messages" TargetMode="External"/><Relationship Id="rId25" Type="http://schemas.openxmlformats.org/officeDocument/2006/relationships/hyperlink" Target="https://nsportal.ru/user/1375684/edit/slide-show-photos" TargetMode="External"/><Relationship Id="rId2" Type="http://schemas.openxmlformats.org/officeDocument/2006/relationships/hyperlink" Target="https://nsportal.ru/%D0%91%D1%80%D0%B0%D1%82%D1%8C%D0%B5%D0%B2%20%D0%91%D0%B5%D1%81%D0%B0%D0%B5%D0%B2%D1%8B%D1%85,3,%D0%BA%D0%B2.4" TargetMode="External"/><Relationship Id="rId16" Type="http://schemas.openxmlformats.org/officeDocument/2006/relationships/hyperlink" Target="https://nsportal.ru/my-workspace" TargetMode="External"/><Relationship Id="rId20" Type="http://schemas.openxmlformats.org/officeDocument/2006/relationships/hyperlink" Target="https://nsportal.ru/site/all/sites" TargetMode="External"/><Relationship Id="rId29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nsportal.ru/user/1375684/invites" TargetMode="External"/><Relationship Id="rId11" Type="http://schemas.openxmlformats.org/officeDocument/2006/relationships/hyperlink" Target="https://nsportal.ru/page/help-mini-sait" TargetMode="External"/><Relationship Id="rId24" Type="http://schemas.openxmlformats.org/officeDocument/2006/relationships/hyperlink" Target="https://nsportal.ru/user/logout" TargetMode="External"/><Relationship Id="rId5" Type="http://schemas.openxmlformats.org/officeDocument/2006/relationships/hyperlink" Target="https://nsportal.ru/my-groups/1375684" TargetMode="External"/><Relationship Id="rId15" Type="http://schemas.openxmlformats.org/officeDocument/2006/relationships/hyperlink" Target="https://nsportal.ru/user/1375684/activity" TargetMode="External"/><Relationship Id="rId23" Type="http://schemas.openxmlformats.org/officeDocument/2006/relationships/hyperlink" Target="https://nsportal.ru/forum" TargetMode="External"/><Relationship Id="rId28" Type="http://schemas.openxmlformats.org/officeDocument/2006/relationships/image" Target="../media/image11.png"/><Relationship Id="rId10" Type="http://schemas.openxmlformats.org/officeDocument/2006/relationships/hyperlink" Target="https://nsportal.ru/user/1375684/edit/site" TargetMode="External"/><Relationship Id="rId19" Type="http://schemas.openxmlformats.org/officeDocument/2006/relationships/hyperlink" Target="https://nsportal.ru/page/poisk-po-saitu" TargetMode="External"/><Relationship Id="rId4" Type="http://schemas.openxmlformats.org/officeDocument/2006/relationships/hyperlink" Target="https://nsportal.ru/my-activity" TargetMode="External"/><Relationship Id="rId9" Type="http://schemas.openxmlformats.org/officeDocument/2006/relationships/hyperlink" Target="https://nsportal.ru/node/add/mini-site-page" TargetMode="External"/><Relationship Id="rId14" Type="http://schemas.openxmlformats.org/officeDocument/2006/relationships/hyperlink" Target="https://nsportal.ru/my_mini-sait" TargetMode="External"/><Relationship Id="rId22" Type="http://schemas.openxmlformats.org/officeDocument/2006/relationships/hyperlink" Target="https://nsportal.ru/users" TargetMode="External"/><Relationship Id="rId27" Type="http://schemas.openxmlformats.org/officeDocument/2006/relationships/image" Target="../media/image10.png"/><Relationship Id="rId30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67EA693E-B0A9-4CD8-9E49-65544CEC05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26336" y="2807167"/>
            <a:ext cx="7766936" cy="1646302"/>
          </a:xfrm>
        </p:spPr>
        <p:txBody>
          <a:bodyPr/>
          <a:lstStyle/>
          <a:p>
            <a:pPr algn="ctr"/>
            <a:r>
              <a:rPr lang="ru-RU" dirty="0"/>
              <a:t>Практико- ориентированный подход в обучении химии.</a:t>
            </a:r>
          </a:p>
        </p:txBody>
      </p:sp>
      <p:sp>
        <p:nvSpPr>
          <p:cNvPr id="5" name="Подзаголовок 4">
            <a:extLst>
              <a:ext uri="{FF2B5EF4-FFF2-40B4-BE49-F238E27FC236}">
                <a16:creationId xmlns:a16="http://schemas.microsoft.com/office/drawing/2014/main" id="{C53903B1-5ED8-4907-9FE0-B17AD3EED04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1061" y="4050833"/>
            <a:ext cx="2902226" cy="1646302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dirty="0"/>
              <a:t>Автор:</a:t>
            </a:r>
          </a:p>
          <a:p>
            <a:pPr algn="l"/>
            <a:r>
              <a:rPr lang="ru-RU" dirty="0"/>
              <a:t>Учитель химии</a:t>
            </a:r>
          </a:p>
          <a:p>
            <a:pPr algn="l"/>
            <a:r>
              <a:rPr lang="ru-RU" dirty="0"/>
              <a:t> МБОУСОШ №3</a:t>
            </a:r>
          </a:p>
          <a:p>
            <a:pPr algn="l"/>
            <a:r>
              <a:rPr lang="ru-RU" dirty="0"/>
              <a:t> с. Эльхотово </a:t>
            </a:r>
          </a:p>
          <a:p>
            <a:pPr algn="l"/>
            <a:r>
              <a:rPr lang="ru-RU" dirty="0"/>
              <a:t>Рамонова А.Т.</a:t>
            </a:r>
          </a:p>
        </p:txBody>
      </p:sp>
    </p:spTree>
    <p:extLst>
      <p:ext uri="{BB962C8B-B14F-4D97-AF65-F5344CB8AC3E}">
        <p14:creationId xmlns:p14="http://schemas.microsoft.com/office/powerpoint/2010/main" val="7899050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69812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207FBD-B47E-4C49-A506-2133C41A9E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4373217"/>
          </a:xfrm>
        </p:spPr>
        <p:txBody>
          <a:bodyPr>
            <a:normAutofit fontScale="90000"/>
          </a:bodyPr>
          <a:lstStyle/>
          <a:p>
            <a:r>
              <a:rPr lang="ru-RU" sz="4000" dirty="0">
                <a:solidFill>
                  <a:schemeClr val="accent2">
                    <a:lumMod val="50000"/>
                  </a:schemeClr>
                </a:solidFill>
              </a:rPr>
              <a:t>Лабораторные работы- </a:t>
            </a:r>
            <a:r>
              <a:rPr lang="ru-RU" sz="4000" dirty="0"/>
              <a:t>вид самостоятельной работы , предполагающий выполнение химических опытов на любом этапе урока для более продуктивного усвоения материала и получения конкретных, осознанных и прочных знаний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575168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508635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09910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ACEF06-370E-4081-984A-FEC26B5737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1736035"/>
          </a:xfrm>
        </p:spPr>
        <p:txBody>
          <a:bodyPr>
            <a:normAutofit fontScale="90000"/>
          </a:bodyPr>
          <a:lstStyle/>
          <a:p>
            <a:r>
              <a:rPr lang="ru-RU" dirty="0"/>
              <a:t>  Моделирование- метод познания, состоящий в создании и исследовании моделей.</a:t>
            </a:r>
          </a:p>
        </p:txBody>
      </p:sp>
      <p:pic>
        <p:nvPicPr>
          <p:cNvPr id="4098" name="Picture 2" descr="Географические модели. ">
            <a:extLst>
              <a:ext uri="{FF2B5EF4-FFF2-40B4-BE49-F238E27FC236}">
                <a16:creationId xmlns:a16="http://schemas.microsoft.com/office/drawing/2014/main" id="{B918D907-1F23-4CD8-9341-CA451457E2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35" y="2345634"/>
            <a:ext cx="2960510" cy="238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>
            <a:extLst>
              <a:ext uri="{FF2B5EF4-FFF2-40B4-BE49-F238E27FC236}">
                <a16:creationId xmlns:a16="http://schemas.microsoft.com/office/drawing/2014/main" id="{1E871BD7-714B-4C9C-AE92-A3B2CF4EFF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6713" y="1679713"/>
            <a:ext cx="3171118" cy="238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Фигуры из геометрических фигур. ">
            <a:extLst>
              <a:ext uri="{FF2B5EF4-FFF2-40B4-BE49-F238E27FC236}">
                <a16:creationId xmlns:a16="http://schemas.microsoft.com/office/drawing/2014/main" id="{E26EFA05-D6A0-4E4F-A09F-60CD601E38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9078" y="4399722"/>
            <a:ext cx="3332922" cy="2252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97422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4DE028-7E09-454F-A666-3F1A9353CF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Модели химических соединений созданные учащимися из пластилина.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55B54C8-8D10-4651-ACD4-611601BE2E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85623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CBB3336-8726-440E-9C64-82475BB089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Собирание </a:t>
            </a:r>
            <a:r>
              <a:rPr lang="ru-RU" dirty="0" err="1"/>
              <a:t>шаростержневых</a:t>
            </a:r>
            <a:r>
              <a:rPr lang="ru-RU" dirty="0"/>
              <a:t> моделей на уроке химии в 8-м классе.</a:t>
            </a:r>
          </a:p>
        </p:txBody>
      </p:sp>
    </p:spTree>
    <p:extLst>
      <p:ext uri="{BB962C8B-B14F-4D97-AF65-F5344CB8AC3E}">
        <p14:creationId xmlns:p14="http://schemas.microsoft.com/office/powerpoint/2010/main" val="11423276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B0C80CF-3A6E-4DBA-9913-47BEA39EC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Информационные модели в виде алгоритмов: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2EF31778-0D36-4C72-A773-5C1EC5CDF572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77863" y="2534702"/>
            <a:ext cx="3827876" cy="2867168"/>
          </a:xfrm>
          <a:solidFill>
            <a:schemeClr val="accent1">
              <a:lumMod val="60000"/>
              <a:lumOff val="40000"/>
            </a:schemeClr>
          </a:solidFill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4D7044FF-0CED-4039-8BCE-285CEF94260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089525" y="2532063"/>
            <a:ext cx="4184650" cy="3138487"/>
          </a:xfrm>
        </p:spPr>
      </p:pic>
    </p:spTree>
    <p:extLst>
      <p:ext uri="{BB962C8B-B14F-4D97-AF65-F5344CB8AC3E}">
        <p14:creationId xmlns:p14="http://schemas.microsoft.com/office/powerpoint/2010/main" val="10968320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8FC62D5C-812A-4044-A8AE-C63064220071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3062" y="821635"/>
            <a:ext cx="3439147" cy="442622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414882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62E1C71-1EAC-4694-8AA3-5681AB677F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76734EF-7F72-4DFC-B54C-41D3A716B8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FCEF3345-EBA8-42F3-9ED3-C8322D1B92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solidFill>
            <a:srgbClr val="94CE1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107916" rIns="0" bIns="71415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>
                <a:ln>
                  <a:noFill/>
                </a:ln>
                <a:solidFill>
                  <a:srgbClr val="27638C"/>
                </a:solidFill>
                <a:effectLst/>
                <a:latin typeface="var(--bs-font-sans-serif)" charset="0"/>
              </a:rPr>
              <a:t>Анжела Тугановна Рамонова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>
              <a:ln>
                <a:noFill/>
              </a:ln>
              <a:solidFill>
                <a:srgbClr val="212529"/>
              </a:solidFill>
              <a:effectLst/>
              <a:latin typeface="var(--bs-font-sans-serif)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>
                <a:ln>
                  <a:noFill/>
                </a:ln>
                <a:solidFill>
                  <a:srgbClr val="212529"/>
                </a:solidFill>
                <a:effectLst/>
                <a:latin typeface="var(--bs-font-sans-serif)" charset="0"/>
                <a:cs typeface="Arial" panose="020B0604020202020204" pitchFamily="34" charset="0"/>
              </a:rPr>
              <a:t>Сайт учителя химии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>
                <a:ln>
                  <a:noFill/>
                </a:ln>
                <a:solidFill>
                  <a:srgbClr val="212529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Развивать,учить,творить,жить с душою и любовью,помогать - не навредить!</a:t>
            </a:r>
            <a:endParaRPr kumimoji="0" lang="ru-RU" altLang="ru-RU" sz="1200" b="0" i="0" u="none" strike="noStrike" cap="none" normalizeH="0" baseline="0">
              <a:ln>
                <a:noFill/>
              </a:ln>
              <a:solidFill>
                <a:srgbClr val="212529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>
                <a:ln>
                  <a:noFill/>
                </a:ln>
                <a:solidFill>
                  <a:srgbClr val="27638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kumimoji="0" lang="ru-RU" altLang="ru-RU" sz="9700" b="0" i="0" u="none" strike="noStrike" cap="none" normalizeH="0" baseline="0">
                <a:ln>
                  <a:noFill/>
                </a:ln>
                <a:solidFill>
                  <a:srgbClr val="27638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    </a:t>
            </a:r>
            <a:endParaRPr kumimoji="0" lang="ru-RU" altLang="ru-RU" sz="1200" b="0" i="0" u="none" strike="noStrike" cap="none" normalizeH="0" baseline="0">
              <a:ln>
                <a:noFill/>
              </a:ln>
              <a:solidFill>
                <a:srgbClr val="212529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>
                <a:ln>
                  <a:noFill/>
                </a:ln>
                <a:solidFill>
                  <a:srgbClr val="212529"/>
                </a:solidFill>
                <a:effectLst/>
                <a:latin typeface="var(--bs-font-sans-serif)" charset="0"/>
                <a:cs typeface="Arial" panose="020B0604020202020204" pitchFamily="34" charset="0"/>
              </a:rPr>
              <a:t>Профессия: </a:t>
            </a:r>
            <a:r>
              <a:rPr kumimoji="0" lang="ru-RU" altLang="ru-RU" sz="1200" b="0" i="0" u="none" strike="noStrike" cap="none" normalizeH="0" baseline="0">
                <a:ln>
                  <a:noFill/>
                </a:ln>
                <a:solidFill>
                  <a:srgbClr val="212529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Учитель химии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>
                <a:ln>
                  <a:noFill/>
                </a:ln>
                <a:solidFill>
                  <a:srgbClr val="212529"/>
                </a:solidFill>
                <a:effectLst/>
                <a:latin typeface="var(--bs-font-sans-serif)" charset="0"/>
                <a:cs typeface="Arial" panose="020B0604020202020204" pitchFamily="34" charset="0"/>
              </a:rPr>
              <a:t>Профессиональные интересы: </a:t>
            </a:r>
            <a:r>
              <a:rPr kumimoji="0" lang="ru-RU" altLang="ru-RU" sz="1200" b="0" i="0" u="none" strike="noStrike" cap="none" normalizeH="0" baseline="0">
                <a:ln>
                  <a:noFill/>
                </a:ln>
                <a:solidFill>
                  <a:srgbClr val="212529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Методика преподавания химии.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>
                <a:ln>
                  <a:noFill/>
                </a:ln>
                <a:solidFill>
                  <a:srgbClr val="212529"/>
                </a:solidFill>
                <a:effectLst/>
                <a:latin typeface="var(--bs-font-sans-serif)" charset="0"/>
                <a:cs typeface="Arial" panose="020B0604020202020204" pitchFamily="34" charset="0"/>
              </a:rPr>
              <a:t>Увлечения: </a:t>
            </a:r>
            <a:r>
              <a:rPr kumimoji="0" lang="ru-RU" altLang="ru-RU" sz="1200" b="0" i="0" u="none" strike="noStrike" cap="none" normalizeH="0" baseline="0">
                <a:ln>
                  <a:noFill/>
                </a:ln>
                <a:solidFill>
                  <a:srgbClr val="212529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Люблю читать , путешествовать, очень люблю природу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>
                <a:ln>
                  <a:noFill/>
                </a:ln>
                <a:solidFill>
                  <a:srgbClr val="212529"/>
                </a:solidFill>
                <a:effectLst/>
                <a:latin typeface="var(--bs-font-sans-serif)" charset="0"/>
                <a:cs typeface="Arial" panose="020B0604020202020204" pitchFamily="34" charset="0"/>
              </a:rPr>
              <a:t>Регион: </a:t>
            </a:r>
            <a:r>
              <a:rPr kumimoji="0" lang="ru-RU" altLang="ru-RU" sz="1200" b="0" i="0" u="none" strike="noStrike" cap="none" normalizeH="0" baseline="0">
                <a:ln>
                  <a:noFill/>
                </a:ln>
                <a:solidFill>
                  <a:srgbClr val="212529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Республика Северная Осетия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>
                <a:ln>
                  <a:noFill/>
                </a:ln>
                <a:solidFill>
                  <a:srgbClr val="212529"/>
                </a:solidFill>
                <a:effectLst/>
                <a:latin typeface="var(--bs-font-sans-serif)" charset="0"/>
                <a:cs typeface="Arial" panose="020B0604020202020204" pitchFamily="34" charset="0"/>
              </a:rPr>
              <a:t>Населенный пункт: </a:t>
            </a:r>
            <a:r>
              <a:rPr kumimoji="0" lang="ru-RU" altLang="ru-RU" sz="1200" b="0" i="0" u="none" strike="noStrike" cap="none" normalizeH="0" baseline="0">
                <a:ln>
                  <a:noFill/>
                </a:ln>
                <a:solidFill>
                  <a:srgbClr val="212529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Эльхотово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>
                <a:ln>
                  <a:noFill/>
                </a:ln>
                <a:solidFill>
                  <a:srgbClr val="212529"/>
                </a:solidFill>
                <a:effectLst/>
                <a:latin typeface="var(--bs-font-sans-serif)" charset="0"/>
                <a:cs typeface="Arial" panose="020B0604020202020204" pitchFamily="34" charset="0"/>
              </a:rPr>
              <a:t>Место работы: </a:t>
            </a:r>
            <a:r>
              <a:rPr kumimoji="0" lang="ru-RU" altLang="ru-RU" sz="1200" b="0" i="0" u="none" strike="noStrike" cap="none" normalizeH="0" baseline="0">
                <a:ln>
                  <a:noFill/>
                </a:ln>
                <a:solidFill>
                  <a:srgbClr val="27638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МКОУСОШ №3 имени К.Д.Карсанова с.Эльхотово.</a:t>
            </a:r>
            <a:endParaRPr kumimoji="0" lang="ru-RU" altLang="ru-RU" sz="1800" b="0" i="0" u="none" strike="noStrike" cap="none" normalizeH="0" baseline="0">
              <a:ln>
                <a:noFill/>
              </a:ln>
              <a:solidFill>
                <a:srgbClr val="FFFFFF"/>
              </a:solidFill>
              <a:effectLst/>
              <a:latin typeface="var(--bs-font-sans-serif)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var(--bs-font-sans-serif)" charset="0"/>
                <a:cs typeface="Arial" panose="020B0604020202020204" pitchFamily="34" charset="0"/>
              </a:rPr>
              <a:t>Навигация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1200" b="0" i="0" u="none" strike="noStrike" cap="none" normalizeH="0" baseline="0">
                <a:ln>
                  <a:noFill/>
                </a:ln>
                <a:solidFill>
                  <a:srgbClr val="27638C"/>
                </a:solidFill>
                <a:effectLst/>
                <a:latin typeface="var(--bs-font-sans-serif)" charset="0"/>
                <a:cs typeface="Arial" panose="020B0604020202020204" pitchFamily="34" charset="0"/>
                <a:hlinkClick r:id="rId3"/>
              </a:rPr>
              <a:t>Мои обсуждения и публикации</a:t>
            </a:r>
            <a:endParaRPr kumimoji="0" lang="ru-RU" altLang="ru-RU" sz="1200" b="0" i="0" u="none" strike="noStrike" cap="none" normalizeH="0" baseline="0">
              <a:ln>
                <a:noFill/>
              </a:ln>
              <a:solidFill>
                <a:srgbClr val="212529"/>
              </a:solidFill>
              <a:effectLst/>
              <a:latin typeface="var(--bs-font-sans-serif)" charset="0"/>
              <a:cs typeface="Arial" panose="020B0604020202020204" pitchFamily="3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1200" b="0" i="0" u="none" strike="noStrike" cap="none" normalizeH="0" baseline="0">
                <a:ln>
                  <a:noFill/>
                </a:ln>
                <a:solidFill>
                  <a:srgbClr val="27638C"/>
                </a:solidFill>
                <a:effectLst/>
                <a:latin typeface="var(--bs-font-sans-serif)" charset="0"/>
                <a:cs typeface="Arial" panose="020B0604020202020204" pitchFamily="34" charset="0"/>
                <a:hlinkClick r:id="rId4"/>
              </a:rPr>
              <a:t>Моя активность</a:t>
            </a:r>
            <a:endParaRPr kumimoji="0" lang="ru-RU" altLang="ru-RU" sz="1200" b="0" i="0" u="none" strike="noStrike" cap="none" normalizeH="0" baseline="0">
              <a:ln>
                <a:noFill/>
              </a:ln>
              <a:solidFill>
                <a:srgbClr val="212529"/>
              </a:solidFill>
              <a:effectLst/>
              <a:latin typeface="var(--bs-font-sans-serif)" charset="0"/>
              <a:cs typeface="Arial" panose="020B0604020202020204" pitchFamily="3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1200" b="0" i="0" u="none" strike="noStrike" cap="none" normalizeH="0" baseline="0">
                <a:ln>
                  <a:noFill/>
                </a:ln>
                <a:solidFill>
                  <a:srgbClr val="27638C"/>
                </a:solidFill>
                <a:effectLst/>
                <a:latin typeface="var(--bs-font-sans-serif)" charset="0"/>
                <a:cs typeface="Arial" panose="020B0604020202020204" pitchFamily="34" charset="0"/>
                <a:hlinkClick r:id="rId5"/>
              </a:rPr>
              <a:t>Мои группы</a:t>
            </a:r>
            <a:endParaRPr kumimoji="0" lang="ru-RU" altLang="ru-RU" sz="1200" b="0" i="0" u="none" strike="noStrike" cap="none" normalizeH="0" baseline="0">
              <a:ln>
                <a:noFill/>
              </a:ln>
              <a:solidFill>
                <a:srgbClr val="212529"/>
              </a:solidFill>
              <a:effectLst/>
              <a:latin typeface="var(--bs-font-sans-serif)" charset="0"/>
              <a:cs typeface="Arial" panose="020B0604020202020204" pitchFamily="3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1200" b="0" i="0" u="none" strike="noStrike" cap="none" normalizeH="0" baseline="0">
                <a:ln>
                  <a:noFill/>
                </a:ln>
                <a:solidFill>
                  <a:srgbClr val="27638C"/>
                </a:solidFill>
                <a:effectLst/>
                <a:latin typeface="var(--bs-font-sans-serif)" charset="0"/>
                <a:cs typeface="Arial" panose="020B0604020202020204" pitchFamily="34" charset="0"/>
                <a:hlinkClick r:id="rId6"/>
              </a:rPr>
              <a:t>Мои приглашения</a:t>
            </a:r>
            <a:endParaRPr kumimoji="0" lang="ru-RU" altLang="ru-RU" sz="1200" b="0" i="0" u="none" strike="noStrike" cap="none" normalizeH="0" baseline="0">
              <a:ln>
                <a:noFill/>
              </a:ln>
              <a:solidFill>
                <a:srgbClr val="212529"/>
              </a:solidFill>
              <a:effectLst/>
              <a:latin typeface="var(--bs-font-sans-serif)" charset="0"/>
              <a:cs typeface="Arial" panose="020B0604020202020204" pitchFamily="3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1200" b="0" i="0" u="none" strike="noStrike" cap="none" normalizeH="0" baseline="0">
                <a:ln>
                  <a:noFill/>
                </a:ln>
                <a:solidFill>
                  <a:srgbClr val="27638C"/>
                </a:solidFill>
                <a:effectLst/>
                <a:latin typeface="var(--bs-font-sans-serif)" charset="0"/>
                <a:cs typeface="Arial" panose="020B0604020202020204" pitchFamily="34" charset="0"/>
                <a:hlinkClick r:id="rId7"/>
              </a:rPr>
              <a:t>Мои результаты</a:t>
            </a:r>
            <a:endParaRPr kumimoji="0" lang="ru-RU" altLang="ru-RU" sz="1200" b="0" i="0" u="none" strike="noStrike" cap="none" normalizeH="0" baseline="0">
              <a:ln>
                <a:noFill/>
              </a:ln>
              <a:solidFill>
                <a:srgbClr val="212529"/>
              </a:solidFill>
              <a:effectLst/>
              <a:latin typeface="var(--bs-font-sans-serif)" charset="0"/>
              <a:cs typeface="Arial" panose="020B0604020202020204" pitchFamily="3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1200" b="0" i="0" u="none" strike="noStrike" cap="none" normalizeH="0" baseline="0">
                <a:ln>
                  <a:noFill/>
                </a:ln>
                <a:solidFill>
                  <a:srgbClr val="27638C"/>
                </a:solidFill>
                <a:effectLst/>
                <a:latin typeface="var(--bs-font-sans-serif)" charset="0"/>
                <a:cs typeface="Arial" panose="020B0604020202020204" pitchFamily="34" charset="0"/>
                <a:hlinkClick r:id="rId8"/>
              </a:rPr>
              <a:t>Заказать свидетельства (сертификаты)</a:t>
            </a:r>
            <a:endParaRPr kumimoji="0" lang="ru-RU" altLang="ru-RU" sz="1200" b="0" i="0" u="none" strike="noStrike" cap="none" normalizeH="0" baseline="0">
              <a:ln>
                <a:noFill/>
              </a:ln>
              <a:solidFill>
                <a:srgbClr val="212529"/>
              </a:solidFill>
              <a:effectLst/>
              <a:latin typeface="var(--bs-font-sans-serif)" charset="0"/>
              <a:cs typeface="Arial" panose="020B0604020202020204" pitchFamily="3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1200" b="0" i="0" u="none" strike="noStrike" cap="none" normalizeH="0" baseline="0">
                <a:ln>
                  <a:noFill/>
                </a:ln>
                <a:solidFill>
                  <a:srgbClr val="27638C"/>
                </a:solidFill>
                <a:effectLst/>
                <a:latin typeface="var(--bs-font-sans-serif)" charset="0"/>
                <a:cs typeface="Arial" panose="020B0604020202020204" pitchFamily="34" charset="0"/>
                <a:hlinkClick r:id="rId9"/>
              </a:rPr>
              <a:t>Добавить страницу на мини-сайт</a:t>
            </a:r>
            <a:endParaRPr kumimoji="0" lang="ru-RU" altLang="ru-RU" sz="1200" b="0" i="0" u="none" strike="noStrike" cap="none" normalizeH="0" baseline="0">
              <a:ln>
                <a:noFill/>
              </a:ln>
              <a:solidFill>
                <a:srgbClr val="212529"/>
              </a:solidFill>
              <a:effectLst/>
              <a:latin typeface="var(--bs-font-sans-serif)" charset="0"/>
              <a:cs typeface="Arial" panose="020B0604020202020204" pitchFamily="3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1200" b="0" i="0" u="none" strike="noStrike" cap="none" normalizeH="0" baseline="0">
                <a:ln>
                  <a:noFill/>
                </a:ln>
                <a:solidFill>
                  <a:srgbClr val="27638C"/>
                </a:solidFill>
                <a:effectLst/>
                <a:latin typeface="var(--bs-font-sans-serif)" charset="0"/>
                <a:cs typeface="Arial" panose="020B0604020202020204" pitchFamily="34" charset="0"/>
                <a:hlinkClick r:id="rId10"/>
              </a:rPr>
              <a:t>Редактировать мини-сайт</a:t>
            </a:r>
            <a:endParaRPr kumimoji="0" lang="ru-RU" altLang="ru-RU" sz="1200" b="0" i="0" u="none" strike="noStrike" cap="none" normalizeH="0" baseline="0">
              <a:ln>
                <a:noFill/>
              </a:ln>
              <a:solidFill>
                <a:srgbClr val="212529"/>
              </a:solidFill>
              <a:effectLst/>
              <a:latin typeface="var(--bs-font-sans-serif)" charset="0"/>
              <a:cs typeface="Arial" panose="020B0604020202020204" pitchFamily="3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1200" b="0" i="0" u="none" strike="noStrike" cap="none" normalizeH="0" baseline="0">
                <a:ln>
                  <a:noFill/>
                </a:ln>
                <a:solidFill>
                  <a:srgbClr val="27638C"/>
                </a:solidFill>
                <a:effectLst/>
                <a:latin typeface="var(--bs-font-sans-serif)" charset="0"/>
                <a:cs typeface="Arial" panose="020B0604020202020204" pitchFamily="34" charset="0"/>
                <a:hlinkClick r:id="rId11"/>
              </a:rPr>
              <a:t>Помощь</a:t>
            </a:r>
            <a:endParaRPr kumimoji="0" lang="ru-RU" altLang="ru-RU" sz="1200" b="0" i="0" u="none" strike="noStrike" cap="none" normalizeH="0" baseline="0">
              <a:ln>
                <a:noFill/>
              </a:ln>
              <a:solidFill>
                <a:srgbClr val="212529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700" b="0" i="0" u="none" strike="noStrike" cap="none" normalizeH="0" baseline="0">
              <a:ln>
                <a:noFill/>
              </a:ln>
              <a:solidFill>
                <a:srgbClr val="212529"/>
              </a:solidFill>
              <a:effectLst/>
              <a:latin typeface="var(--bs-font-sans-serif)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700" b="0" i="0" u="none" strike="noStrike" cap="none" normalizeH="0" baseline="0">
                <a:ln>
                  <a:noFill/>
                </a:ln>
                <a:solidFill>
                  <a:srgbClr val="212529"/>
                </a:solidFill>
                <a:effectLst/>
                <a:latin typeface="var(--bs-font-sans-serif)" charset="0"/>
                <a:cs typeface="Arial" panose="020B0604020202020204" pitchFamily="34" charset="0"/>
              </a:rPr>
              <a:t>Ссылка на мой мини-сайт: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>
                <a:ln>
                  <a:noFill/>
                </a:ln>
                <a:solidFill>
                  <a:srgbClr val="212529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https://nsportal.ru/ramonova-anzhela-tuganovna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1200" b="0" i="0" u="none" strike="noStrike" cap="none" normalizeH="0" baseline="0">
                <a:ln>
                  <a:noFill/>
                </a:ln>
                <a:solidFill>
                  <a:srgbClr val="27638C"/>
                </a:solidFill>
                <a:effectLst/>
                <a:latin typeface="var(--bs-font-sans-serif)" charset="0"/>
                <a:cs typeface="Arial" panose="020B0604020202020204" pitchFamily="34" charset="0"/>
                <a:hlinkClick r:id="rId12"/>
              </a:rPr>
              <a:t>Главная</a:t>
            </a:r>
            <a:endParaRPr kumimoji="0" lang="ru-RU" altLang="ru-RU" sz="1200" b="0" i="0" u="none" strike="noStrike" cap="none" normalizeH="0" baseline="0">
              <a:ln>
                <a:noFill/>
              </a:ln>
              <a:solidFill>
                <a:srgbClr val="212529"/>
              </a:solidFill>
              <a:effectLst/>
              <a:latin typeface="var(--bs-font-sans-serif)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1200" b="0" i="0" u="none" strike="noStrike" cap="none" normalizeH="0" baseline="0">
                <a:ln>
                  <a:noFill/>
                </a:ln>
                <a:solidFill>
                  <a:srgbClr val="27638C"/>
                </a:solidFill>
                <a:effectLst/>
                <a:latin typeface="var(--bs-font-sans-serif)" charset="0"/>
                <a:cs typeface="Arial" panose="020B0604020202020204" pitchFamily="34" charset="0"/>
                <a:hlinkClick r:id="rId13"/>
              </a:rPr>
              <a:t>Добавить материал</a:t>
            </a:r>
            <a:endParaRPr kumimoji="0" lang="ru-RU" altLang="ru-RU" sz="1200" b="0" i="0" u="none" strike="noStrike" cap="none" normalizeH="0" baseline="0">
              <a:ln>
                <a:noFill/>
              </a:ln>
              <a:solidFill>
                <a:srgbClr val="212529"/>
              </a:solidFill>
              <a:effectLst/>
              <a:latin typeface="var(--bs-font-sans-serif)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1200" b="0" i="0" u="none" strike="noStrike" cap="none" normalizeH="0" baseline="0">
                <a:ln>
                  <a:noFill/>
                </a:ln>
                <a:solidFill>
                  <a:srgbClr val="27638C"/>
                </a:solidFill>
                <a:effectLst/>
                <a:latin typeface="var(--bs-font-sans-serif)" charset="0"/>
                <a:cs typeface="Arial" panose="020B0604020202020204" pitchFamily="34" charset="0"/>
                <a:hlinkClick r:id="rId14"/>
              </a:rPr>
              <a:t>Мой мини-сайт</a:t>
            </a:r>
            <a:endParaRPr kumimoji="0" lang="ru-RU" altLang="ru-RU" sz="1200" b="0" i="0" u="none" strike="noStrike" cap="none" normalizeH="0" baseline="0">
              <a:ln>
                <a:noFill/>
              </a:ln>
              <a:solidFill>
                <a:srgbClr val="212529"/>
              </a:solidFill>
              <a:effectLst/>
              <a:latin typeface="var(--bs-font-sans-serif)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1200" b="0" i="0" u="none" strike="noStrike" cap="none" normalizeH="0" baseline="0">
                <a:ln>
                  <a:noFill/>
                </a:ln>
                <a:solidFill>
                  <a:srgbClr val="27638C"/>
                </a:solidFill>
                <a:effectLst/>
                <a:latin typeface="var(--bs-font-sans-serif)" charset="0"/>
                <a:cs typeface="Arial" panose="020B0604020202020204" pitchFamily="34" charset="0"/>
                <a:hlinkClick r:id="rId15"/>
              </a:rPr>
              <a:t>Моя лента</a:t>
            </a:r>
            <a:endParaRPr kumimoji="0" lang="ru-RU" altLang="ru-RU" sz="1200" b="0" i="0" u="none" strike="noStrike" cap="none" normalizeH="0" baseline="0">
              <a:ln>
                <a:noFill/>
              </a:ln>
              <a:solidFill>
                <a:srgbClr val="212529"/>
              </a:solidFill>
              <a:effectLst/>
              <a:latin typeface="var(--bs-font-sans-serif)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1200" b="0" i="0" u="none" strike="noStrike" cap="none" normalizeH="0" baseline="0">
                <a:ln>
                  <a:noFill/>
                </a:ln>
                <a:solidFill>
                  <a:srgbClr val="27638C"/>
                </a:solidFill>
                <a:effectLst/>
                <a:latin typeface="var(--bs-font-sans-serif)" charset="0"/>
                <a:cs typeface="Arial" panose="020B0604020202020204" pitchFamily="34" charset="0"/>
                <a:hlinkClick r:id="rId16"/>
              </a:rPr>
              <a:t>Мои обсуждения и публикации</a:t>
            </a:r>
            <a:endParaRPr kumimoji="0" lang="ru-RU" altLang="ru-RU" sz="1200" b="0" i="0" u="none" strike="noStrike" cap="none" normalizeH="0" baseline="0">
              <a:ln>
                <a:noFill/>
              </a:ln>
              <a:solidFill>
                <a:srgbClr val="212529"/>
              </a:solidFill>
              <a:effectLst/>
              <a:latin typeface="var(--bs-font-sans-serif)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1200" b="0" i="0" u="none" strike="noStrike" cap="none" normalizeH="0" baseline="0">
                <a:ln>
                  <a:noFill/>
                </a:ln>
                <a:solidFill>
                  <a:srgbClr val="27638C"/>
                </a:solidFill>
                <a:effectLst/>
                <a:latin typeface="var(--bs-font-sans-serif)" charset="0"/>
                <a:cs typeface="Arial" panose="020B0604020202020204" pitchFamily="34" charset="0"/>
                <a:hlinkClick r:id="rId17"/>
              </a:rPr>
              <a:t>Сообщения</a:t>
            </a:r>
            <a:endParaRPr kumimoji="0" lang="ru-RU" altLang="ru-RU" sz="1200" b="0" i="0" u="none" strike="noStrike" cap="none" normalizeH="0" baseline="0">
              <a:ln>
                <a:noFill/>
              </a:ln>
              <a:solidFill>
                <a:srgbClr val="212529"/>
              </a:solidFill>
              <a:effectLst/>
              <a:latin typeface="var(--bs-font-sans-serif)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1200" b="0" i="0" u="none" strike="noStrike" cap="none" normalizeH="0" baseline="0">
                <a:ln>
                  <a:noFill/>
                </a:ln>
                <a:solidFill>
                  <a:srgbClr val="27638C"/>
                </a:solidFill>
                <a:effectLst/>
                <a:latin typeface="var(--bs-font-sans-serif)" charset="0"/>
                <a:cs typeface="Arial" panose="020B0604020202020204" pitchFamily="34" charset="0"/>
                <a:hlinkClick r:id="rId18"/>
              </a:rPr>
              <a:t>Ответы на вопросы</a:t>
            </a:r>
            <a:endParaRPr kumimoji="0" lang="ru-RU" altLang="ru-RU" sz="1200" b="0" i="0" u="none" strike="noStrike" cap="none" normalizeH="0" baseline="0">
              <a:ln>
                <a:noFill/>
              </a:ln>
              <a:solidFill>
                <a:srgbClr val="212529"/>
              </a:solidFill>
              <a:effectLst/>
              <a:latin typeface="var(--bs-font-sans-serif)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1200" b="0" i="0" u="none" strike="noStrike" cap="none" normalizeH="0" baseline="0">
                <a:ln>
                  <a:noFill/>
                </a:ln>
                <a:solidFill>
                  <a:srgbClr val="27638C"/>
                </a:solidFill>
                <a:effectLst/>
                <a:latin typeface="var(--bs-font-sans-serif)" charset="0"/>
                <a:cs typeface="Arial" panose="020B0604020202020204" pitchFamily="34" charset="0"/>
                <a:hlinkClick r:id="rId19"/>
              </a:rPr>
              <a:t>Поиск по сайту</a:t>
            </a:r>
            <a:endParaRPr kumimoji="0" lang="ru-RU" altLang="ru-RU" sz="1200" b="0" i="0" u="none" strike="noStrike" cap="none" normalizeH="0" baseline="0">
              <a:ln>
                <a:noFill/>
              </a:ln>
              <a:solidFill>
                <a:srgbClr val="212529"/>
              </a:solidFill>
              <a:effectLst/>
              <a:latin typeface="var(--bs-font-sans-serif)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1200" b="0" i="0" u="none" strike="noStrike" cap="none" normalizeH="0" baseline="0">
                <a:ln>
                  <a:noFill/>
                </a:ln>
                <a:solidFill>
                  <a:srgbClr val="27638C"/>
                </a:solidFill>
                <a:effectLst/>
                <a:latin typeface="var(--bs-font-sans-serif)" charset="0"/>
                <a:cs typeface="Arial" panose="020B0604020202020204" pitchFamily="34" charset="0"/>
                <a:hlinkClick r:id="rId20"/>
              </a:rPr>
              <a:t>Сайты классов, групп, кружков...</a:t>
            </a:r>
            <a:endParaRPr kumimoji="0" lang="ru-RU" altLang="ru-RU" sz="1200" b="0" i="0" u="none" strike="noStrike" cap="none" normalizeH="0" baseline="0">
              <a:ln>
                <a:noFill/>
              </a:ln>
              <a:solidFill>
                <a:srgbClr val="212529"/>
              </a:solidFill>
              <a:effectLst/>
              <a:latin typeface="var(--bs-font-sans-serif)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1200" b="0" i="0" u="none" strike="noStrike" cap="none" normalizeH="0" baseline="0">
                <a:ln>
                  <a:noFill/>
                </a:ln>
                <a:solidFill>
                  <a:srgbClr val="27638C"/>
                </a:solidFill>
                <a:effectLst/>
                <a:latin typeface="var(--bs-font-sans-serif)" charset="0"/>
                <a:cs typeface="Arial" panose="020B0604020202020204" pitchFamily="34" charset="0"/>
                <a:hlinkClick r:id="rId21"/>
              </a:rPr>
              <a:t>Сайты образовательных учреждений</a:t>
            </a:r>
            <a:endParaRPr kumimoji="0" lang="ru-RU" altLang="ru-RU" sz="1200" b="0" i="0" u="none" strike="noStrike" cap="none" normalizeH="0" baseline="0">
              <a:ln>
                <a:noFill/>
              </a:ln>
              <a:solidFill>
                <a:srgbClr val="212529"/>
              </a:solidFill>
              <a:effectLst/>
              <a:latin typeface="var(--bs-font-sans-serif)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1200" b="0" i="0" u="none" strike="noStrike" cap="none" normalizeH="0" baseline="0">
                <a:ln>
                  <a:noFill/>
                </a:ln>
                <a:solidFill>
                  <a:srgbClr val="27638C"/>
                </a:solidFill>
                <a:effectLst/>
                <a:latin typeface="var(--bs-font-sans-serif)" charset="0"/>
                <a:cs typeface="Arial" panose="020B0604020202020204" pitchFamily="34" charset="0"/>
                <a:hlinkClick r:id="rId22"/>
              </a:rPr>
              <a:t>Сайты коллег</a:t>
            </a:r>
            <a:endParaRPr kumimoji="0" lang="ru-RU" altLang="ru-RU" sz="1200" b="0" i="0" u="none" strike="noStrike" cap="none" normalizeH="0" baseline="0">
              <a:ln>
                <a:noFill/>
              </a:ln>
              <a:solidFill>
                <a:srgbClr val="212529"/>
              </a:solidFill>
              <a:effectLst/>
              <a:latin typeface="var(--bs-font-sans-serif)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1200" b="0" i="0" u="none" strike="noStrike" cap="none" normalizeH="0" baseline="0">
                <a:ln>
                  <a:noFill/>
                </a:ln>
                <a:solidFill>
                  <a:srgbClr val="27638C"/>
                </a:solidFill>
                <a:effectLst/>
                <a:latin typeface="var(--bs-font-sans-serif)" charset="0"/>
                <a:cs typeface="Arial" panose="020B0604020202020204" pitchFamily="34" charset="0"/>
                <a:hlinkClick r:id="rId23"/>
              </a:rPr>
              <a:t>Форумы</a:t>
            </a:r>
            <a:endParaRPr kumimoji="0" lang="ru-RU" altLang="ru-RU" sz="1200" b="0" i="0" u="none" strike="noStrike" cap="none" normalizeH="0" baseline="0">
              <a:ln>
                <a:noFill/>
              </a:ln>
              <a:solidFill>
                <a:srgbClr val="212529"/>
              </a:solidFill>
              <a:effectLst/>
              <a:latin typeface="var(--bs-font-sans-serif)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1200" b="0" i="0" u="none" strike="noStrike" cap="none" normalizeH="0" baseline="0">
                <a:ln>
                  <a:noFill/>
                </a:ln>
                <a:solidFill>
                  <a:srgbClr val="27638C"/>
                </a:solidFill>
                <a:effectLst/>
                <a:latin typeface="var(--bs-font-sans-serif)" charset="0"/>
                <a:cs typeface="Arial" panose="020B0604020202020204" pitchFamily="34" charset="0"/>
                <a:hlinkClick r:id="rId24"/>
              </a:rPr>
              <a:t>Выйти</a:t>
            </a:r>
            <a:endParaRPr kumimoji="0" lang="ru-RU" altLang="ru-RU" sz="1200" b="0" i="0" u="none" strike="noStrike" cap="none" normalizeH="0" baseline="0">
              <a:ln>
                <a:noFill/>
              </a:ln>
              <a:solidFill>
                <a:srgbClr val="212529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>
                <a:ln>
                  <a:noFill/>
                </a:ln>
                <a:solidFill>
                  <a:srgbClr val="212529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Поделиться: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700" b="0" i="0" u="none" strike="noStrike" cap="none" normalizeH="0" baseline="0">
              <a:ln>
                <a:noFill/>
              </a:ln>
              <a:solidFill>
                <a:srgbClr val="212529"/>
              </a:solidFill>
              <a:effectLst/>
              <a:latin typeface="var(--bs-font-sans-serif)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700" b="0" i="0" u="none" strike="noStrike" cap="none" normalizeH="0" baseline="0">
                <a:ln>
                  <a:noFill/>
                </a:ln>
                <a:solidFill>
                  <a:srgbClr val="212529"/>
                </a:solidFill>
                <a:effectLst/>
                <a:latin typeface="var(--bs-font-sans-serif)" charset="0"/>
                <a:cs typeface="Arial" panose="020B0604020202020204" pitchFamily="34" charset="0"/>
              </a:rPr>
              <a:t>Мало знать, надо и применять. Мало хотеть ,надо и делать.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1" u="none" strike="noStrike" cap="none" normalizeH="0" baseline="0">
                <a:ln>
                  <a:noFill/>
                </a:ln>
                <a:solidFill>
                  <a:srgbClr val="212529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Гете</a:t>
            </a:r>
            <a:endParaRPr kumimoji="0" lang="ru-RU" altLang="ru-RU" sz="1200" b="0" i="0" u="none" strike="noStrike" cap="none" normalizeH="0" baseline="0">
              <a:ln>
                <a:noFill/>
              </a:ln>
              <a:solidFill>
                <a:srgbClr val="212529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>
                <a:ln>
                  <a:noFill/>
                </a:ln>
                <a:solidFill>
                  <a:srgbClr val="212529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Жизнь не говорит тебе ничего, она все показывает.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>
                <a:ln>
                  <a:noFill/>
                </a:ln>
                <a:solidFill>
                  <a:srgbClr val="212529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kumimoji="0" lang="ru-RU" altLang="ru-RU" sz="3200" b="0" i="0" u="none" strike="noStrike" cap="none" normalizeH="0" baseline="0">
                <a:ln>
                  <a:noFill/>
                </a:ln>
                <a:solidFill>
                  <a:srgbClr val="212529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    </a:t>
            </a:r>
            <a:endParaRPr kumimoji="0" lang="ru-RU" altLang="ru-RU" sz="1800" b="0" i="0" u="none" strike="noStrike" cap="none" normalizeH="0" baseline="0">
              <a:ln>
                <a:noFill/>
              </a:ln>
              <a:solidFill>
                <a:srgbClr val="FFFFFF"/>
              </a:solidFill>
              <a:effectLst/>
              <a:latin typeface="var(--bs-font-sans-serif)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var(--bs-font-sans-serif)" charset="0"/>
                <a:cs typeface="Arial" panose="020B0604020202020204" pitchFamily="34" charset="0"/>
              </a:rPr>
              <a:t>О себе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>
                <a:ln>
                  <a:noFill/>
                </a:ln>
                <a:solidFill>
                  <a:srgbClr val="212529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Закончила Эльхотовскую школу №2 в 1993 году. Окончила Северо - Осетинский государственный университет имени К.Л.Хетагурова, по специальности учитель биологии и химии. С 1999 - го года работаю учителем химии в Эльхотовской школе № 3.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>
                <a:ln>
                  <a:noFill/>
                </a:ln>
                <a:solidFill>
                  <a:srgbClr val="212529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kumimoji="0" lang="ru-RU" altLang="ru-RU" sz="3200" b="0" i="0" u="none" strike="noStrike" cap="none" normalizeH="0" baseline="0">
                <a:ln>
                  <a:noFill/>
                </a:ln>
                <a:solidFill>
                  <a:srgbClr val="212529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     </a:t>
            </a:r>
            <a:endParaRPr kumimoji="0" lang="ru-RU" altLang="ru-RU" sz="1800" b="0" i="0" u="none" strike="noStrike" cap="none" normalizeH="0" baseline="0">
              <a:ln>
                <a:noFill/>
              </a:ln>
              <a:solidFill>
                <a:srgbClr val="FFFFFF"/>
              </a:solidFill>
              <a:effectLst/>
              <a:latin typeface="var(--bs-font-sans-serif)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var(--bs-font-sans-serif)" charset="0"/>
                <a:cs typeface="Arial" panose="020B0604020202020204" pitchFamily="34" charset="0"/>
              </a:rPr>
              <a:t>Книги, которые сформировали мой внутренний мир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>
                <a:ln>
                  <a:noFill/>
                </a:ln>
                <a:solidFill>
                  <a:srgbClr val="212529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Люблю произведения А.С.Пушкина, особенно   " Повести Белкина", Теодора Драйзера,О Генри.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>
                <a:ln>
                  <a:noFill/>
                </a:ln>
                <a:solidFill>
                  <a:srgbClr val="212529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kumimoji="0" lang="ru-RU" altLang="ru-RU" sz="3200" b="0" i="0" u="none" strike="noStrike" cap="none" normalizeH="0" baseline="0">
                <a:ln>
                  <a:noFill/>
                </a:ln>
                <a:solidFill>
                  <a:srgbClr val="212529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       </a:t>
            </a:r>
            <a:endParaRPr kumimoji="0" lang="ru-RU" altLang="ru-RU" sz="1800" b="0" i="0" u="none" strike="noStrike" cap="none" normalizeH="0" baseline="0">
              <a:ln>
                <a:noFill/>
              </a:ln>
              <a:solidFill>
                <a:srgbClr val="FFFFFF"/>
              </a:solidFill>
              <a:effectLst/>
              <a:latin typeface="var(--bs-font-sans-serif)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var(--bs-font-sans-serif)" charset="0"/>
                <a:cs typeface="Arial" panose="020B0604020202020204" pitchFamily="34" charset="0"/>
              </a:rPr>
              <a:t>Мой взгляд на мир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>
                <a:ln>
                  <a:noFill/>
                </a:ln>
                <a:solidFill>
                  <a:srgbClr val="212529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Чтобы сделать жизнь счастливой, нужно любить повседневные мелочи.Сияние облаков, шелест бамбука, чириканье стайки воробьев, лица прохожих - во всех этих повседневних мелочах находить высшее наслаждение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>
                <a:ln>
                  <a:noFill/>
                </a:ln>
                <a:solidFill>
                  <a:srgbClr val="212529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kumimoji="0" lang="ru-RU" altLang="ru-RU" sz="3200" b="0" i="0" u="none" strike="noStrike" cap="none" normalizeH="0" baseline="0">
                <a:ln>
                  <a:noFill/>
                </a:ln>
                <a:solidFill>
                  <a:srgbClr val="212529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    </a:t>
            </a:r>
            <a:endParaRPr kumimoji="0" lang="ru-RU" altLang="ru-RU" sz="1800" b="0" i="0" u="none" strike="noStrike" cap="none" normalizeH="0" baseline="0">
              <a:ln>
                <a:noFill/>
              </a:ln>
              <a:solidFill>
                <a:srgbClr val="FFFFFF"/>
              </a:solidFill>
              <a:effectLst/>
              <a:latin typeface="var(--bs-font-sans-serif)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var(--bs-font-sans-serif)" charset="0"/>
                <a:cs typeface="Arial" panose="020B0604020202020204" pitchFamily="34" charset="0"/>
              </a:rPr>
              <a:t>Мои достижения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>
                <a:ln>
                  <a:noFill/>
                </a:ln>
                <a:solidFill>
                  <a:srgbClr val="212529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Все в портфолио.</a:t>
            </a:r>
            <a:endParaRPr kumimoji="0" lang="ru-RU" alt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9218" name="Picture 2">
            <a:hlinkClick r:id="rId25" tooltip="Редактировать слайд-шоу"/>
            <a:extLst>
              <a:ext uri="{FF2B5EF4-FFF2-40B4-BE49-F238E27FC236}">
                <a16:creationId xmlns:a16="http://schemas.microsoft.com/office/drawing/2014/main" id="{ED0DAC1F-10E8-4332-A927-8DC3AA6052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" y="-5392738"/>
            <a:ext cx="1466850" cy="1543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>
            <a:extLst>
              <a:ext uri="{FF2B5EF4-FFF2-40B4-BE49-F238E27FC236}">
                <a16:creationId xmlns:a16="http://schemas.microsoft.com/office/drawing/2014/main" id="{7347C803-237F-475C-9A46-AEF85FC406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" y="2640013"/>
            <a:ext cx="514350" cy="51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>
            <a:extLst>
              <a:ext uri="{FF2B5EF4-FFF2-40B4-BE49-F238E27FC236}">
                <a16:creationId xmlns:a16="http://schemas.microsoft.com/office/drawing/2014/main" id="{50494AE9-78F9-4066-885D-E6A1F569C9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" y="3584575"/>
            <a:ext cx="609600" cy="51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1" name="Picture 5">
            <a:extLst>
              <a:ext uri="{FF2B5EF4-FFF2-40B4-BE49-F238E27FC236}">
                <a16:creationId xmlns:a16="http://schemas.microsoft.com/office/drawing/2014/main" id="{E5490332-B405-4157-B25F-FEB960ECAB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" y="4529138"/>
            <a:ext cx="790575" cy="51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>
            <a:extLst>
              <a:ext uri="{FF2B5EF4-FFF2-40B4-BE49-F238E27FC236}">
                <a16:creationId xmlns:a16="http://schemas.microsoft.com/office/drawing/2014/main" id="{1C9B49CF-B999-4EC4-B513-76E1D200ED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" y="5473700"/>
            <a:ext cx="514350" cy="51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44774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EEE895-B45C-4FFA-B18C-86D1D58A68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Смысл деятельности учителя: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DD32983-9A66-454F-8148-F22ED713D2D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3600" dirty="0"/>
              <a:t>  </a:t>
            </a:r>
            <a:r>
              <a:rPr lang="ru-RU" sz="3600" i="1" dirty="0"/>
              <a:t>Создание комфортного темпа работы обучающемуся</a:t>
            </a:r>
            <a:r>
              <a:rPr lang="ru-RU" sz="3600" dirty="0"/>
              <a:t>.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CB2D4D9-14F4-4F76-B543-A6C3C28B66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3600" i="1" dirty="0"/>
              <a:t>  Создание ситуации успеха для каждого ученика.</a:t>
            </a:r>
          </a:p>
        </p:txBody>
      </p:sp>
    </p:spTree>
    <p:extLst>
      <p:ext uri="{BB962C8B-B14F-4D97-AF65-F5344CB8AC3E}">
        <p14:creationId xmlns:p14="http://schemas.microsoft.com/office/powerpoint/2010/main" val="33660100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868254BA-A44F-44A5-A66F-B04A11D997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565" y="593598"/>
            <a:ext cx="10325299" cy="5670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67870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67602FA-59D4-42F6-89D2-FE2330A49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Урок – это сотрудничество  ученика с учителем, объединенное деятельностью, направленной на развитие целостной личности ученика.</a:t>
            </a:r>
          </a:p>
        </p:txBody>
      </p:sp>
      <p:pic>
        <p:nvPicPr>
          <p:cNvPr id="2050" name="Picture 2" descr="Учитель с учениками картинки.">
            <a:extLst>
              <a:ext uri="{FF2B5EF4-FFF2-40B4-BE49-F238E27FC236}">
                <a16:creationId xmlns:a16="http://schemas.microsoft.com/office/drawing/2014/main" id="{113DD1B4-A1E2-4B41-A02E-EF8C86C6539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0504" y="2862262"/>
            <a:ext cx="5836133" cy="3657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15279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905DBC-8360-421C-8634-632E2F4AAF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0342" y="636103"/>
            <a:ext cx="8596668" cy="4227445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Практико- ориентированное обучение- это процесс освоения обучаемыми программы с целью формирования у них навыков практической деятельности за счет выполнения ими практических задач.</a:t>
            </a:r>
          </a:p>
        </p:txBody>
      </p:sp>
    </p:spTree>
    <p:extLst>
      <p:ext uri="{BB962C8B-B14F-4D97-AF65-F5344CB8AC3E}">
        <p14:creationId xmlns:p14="http://schemas.microsoft.com/office/powerpoint/2010/main" val="543710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DAFE91-A0CA-40CB-A1E4-47E21ADE1F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864" y="1341782"/>
            <a:ext cx="8596668" cy="4174435"/>
          </a:xfrm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Дидактические единицы </a:t>
            </a:r>
            <a:br>
              <a:rPr lang="ru-RU" dirty="0"/>
            </a:br>
            <a:r>
              <a:rPr lang="ru-RU" dirty="0"/>
              <a:t>традиционного образования:</a:t>
            </a:r>
            <a:br>
              <a:rPr lang="ru-RU" dirty="0"/>
            </a:b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«Знания- Умения- Навыки»</a:t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</a:rPr>
            </a:br>
            <a:br>
              <a:rPr lang="ru-RU" dirty="0"/>
            </a:br>
            <a:r>
              <a:rPr lang="ru-RU" dirty="0"/>
              <a:t>Дидактические единицы</a:t>
            </a:r>
            <a:br>
              <a:rPr lang="ru-RU" dirty="0"/>
            </a:br>
            <a:r>
              <a:rPr lang="ru-RU" dirty="0"/>
              <a:t> практико-ориентированного урока:</a:t>
            </a:r>
            <a:br>
              <a:rPr lang="ru-RU" dirty="0"/>
            </a:br>
            <a:r>
              <a:rPr lang="ru-RU" dirty="0"/>
              <a:t>"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Знания-Умения-Навыки-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Опыт деятельности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».</a:t>
            </a:r>
          </a:p>
        </p:txBody>
      </p:sp>
    </p:spTree>
    <p:extLst>
      <p:ext uri="{BB962C8B-B14F-4D97-AF65-F5344CB8AC3E}">
        <p14:creationId xmlns:p14="http://schemas.microsoft.com/office/powerpoint/2010/main" val="37112257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КонфуцийСкажи мне, и я забуду.Покажи мне, и я запомню.Дай м...">
            <a:extLst>
              <a:ext uri="{FF2B5EF4-FFF2-40B4-BE49-F238E27FC236}">
                <a16:creationId xmlns:a16="http://schemas.microsoft.com/office/drawing/2014/main" id="{8EA87680-DBBA-49F3-877B-A3CB401079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426" y="270824"/>
            <a:ext cx="7977809" cy="5851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13808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85225C1-EACA-4979-A026-AF6C161BEA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Принципы практико-ориентированного  подхода в обучении: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3EE8DF7-ADC4-4ED2-A860-F04AEAEE33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r>
              <a:rPr lang="ru-RU" sz="2400" dirty="0"/>
              <a:t>- активные формы приобретения и усвоения знаний;</a:t>
            </a:r>
          </a:p>
          <a:p>
            <a:r>
              <a:rPr lang="ru-RU" sz="2400" dirty="0"/>
              <a:t>-мотивированное обеспечение учебного процесса;</a:t>
            </a:r>
          </a:p>
          <a:p>
            <a:r>
              <a:rPr lang="ru-RU" sz="2400" dirty="0"/>
              <a:t>-гарантия исследовательской свободы;</a:t>
            </a:r>
          </a:p>
          <a:p>
            <a:r>
              <a:rPr lang="ru-RU" sz="2400" dirty="0"/>
              <a:t>-самоанализ собственного опыта;</a:t>
            </a:r>
          </a:p>
          <a:p>
            <a:r>
              <a:rPr lang="ru-RU" sz="2400" dirty="0"/>
              <a:t>-расширение возможностей социализации обучения.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66592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9B6809-FDD5-47C1-B75A-F3092688F7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4651513"/>
          </a:xfrm>
        </p:spPr>
        <p:txBody>
          <a:bodyPr>
            <a:normAutofit/>
          </a:bodyPr>
          <a:lstStyle/>
          <a:p>
            <a:r>
              <a:rPr lang="ru-RU" sz="4400" b="1" dirty="0">
                <a:solidFill>
                  <a:schemeClr val="accent1">
                    <a:lumMod val="50000"/>
                  </a:schemeClr>
                </a:solidFill>
              </a:rPr>
              <a:t>Практические работы </a:t>
            </a:r>
            <a:r>
              <a:rPr lang="ru-RU" sz="4400" dirty="0">
                <a:solidFill>
                  <a:schemeClr val="accent1">
                    <a:lumMod val="50000"/>
                  </a:schemeClr>
                </a:solidFill>
              </a:rPr>
              <a:t>– это особая форма обучения, позволяющая не только формировать, развивать, закреплять умения и навыки, но и применять новые знания.</a:t>
            </a:r>
          </a:p>
        </p:txBody>
      </p:sp>
    </p:spTree>
    <p:extLst>
      <p:ext uri="{BB962C8B-B14F-4D97-AF65-F5344CB8AC3E}">
        <p14:creationId xmlns:p14="http://schemas.microsoft.com/office/powerpoint/2010/main" val="40577877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76882227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212</TotalTime>
  <Words>519</Words>
  <Application>Microsoft Office PowerPoint</Application>
  <PresentationFormat>Широкоэкранный</PresentationFormat>
  <Paragraphs>79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Arial</vt:lpstr>
      <vt:lpstr>Trebuchet MS</vt:lpstr>
      <vt:lpstr>var(--bs-font-sans-serif)</vt:lpstr>
      <vt:lpstr>Wingdings 3</vt:lpstr>
      <vt:lpstr>Аспект</vt:lpstr>
      <vt:lpstr>Практико- ориентированный подход в обучении химии.</vt:lpstr>
      <vt:lpstr>Смысл деятельности учителя:</vt:lpstr>
      <vt:lpstr>Урок – это сотрудничество  ученика с учителем, объединенное деятельностью, направленной на развитие целостной личности ученика.</vt:lpstr>
      <vt:lpstr>Практико- ориентированное обучение- это процесс освоения обучаемыми программы с целью формирования у них навыков практической деятельности за счет выполнения ими практических задач.</vt:lpstr>
      <vt:lpstr>Дидактические единицы  традиционного образования: «Знания- Умения- Навыки»  Дидактические единицы  практико-ориентированного урока: "Знания-Умения-Навыки- Опыт деятельности».</vt:lpstr>
      <vt:lpstr>Презентация PowerPoint</vt:lpstr>
      <vt:lpstr>Принципы практико-ориентированного  подхода в обучении:</vt:lpstr>
      <vt:lpstr>Практические работы – это особая форма обучения, позволяющая не только формировать, развивать, закреплять умения и навыки, но и применять новые знания.</vt:lpstr>
      <vt:lpstr>Презентация PowerPoint</vt:lpstr>
      <vt:lpstr>Презентация PowerPoint</vt:lpstr>
      <vt:lpstr>Лабораторные работы- вид самостоятельной работы , предполагающий выполнение химических опытов на любом этапе урока для более продуктивного усвоения материала и получения конкретных, осознанных и прочных знаний.</vt:lpstr>
      <vt:lpstr>Презентация PowerPoint</vt:lpstr>
      <vt:lpstr>Презентация PowerPoint</vt:lpstr>
      <vt:lpstr>  Моделирование- метод познания, состоящий в создании и исследовании моделей.</vt:lpstr>
      <vt:lpstr>Модели химических соединений созданные учащимися из пластилина.</vt:lpstr>
      <vt:lpstr>Собирание шаростержневых моделей на уроке химии в 8-м классе.</vt:lpstr>
      <vt:lpstr>Информационные модели в виде алгоритмов: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Практико- ориентированный подход в обучении химии.</dc:title>
  <dc:creator>Анжела Рамонова</dc:creator>
  <cp:lastModifiedBy>Анжела Рамонова</cp:lastModifiedBy>
  <cp:revision>1</cp:revision>
  <dcterms:created xsi:type="dcterms:W3CDTF">2022-12-02T14:58:04Z</dcterms:created>
  <dcterms:modified xsi:type="dcterms:W3CDTF">2022-12-02T18:30:46Z</dcterms:modified>
</cp:coreProperties>
</file>