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57" r:id="rId3"/>
    <p:sldId id="259" r:id="rId4"/>
    <p:sldId id="260" r:id="rId5"/>
    <p:sldId id="262" r:id="rId6"/>
    <p:sldId id="261" r:id="rId7"/>
    <p:sldId id="263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59" d="100"/>
          <a:sy n="59" d="100"/>
        </p:scale>
        <p:origin x="-1686" y="-27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22030" y="1371600"/>
            <a:ext cx="8229600" cy="1828800"/>
          </a:xfrm>
        </p:spPr>
        <p:txBody>
          <a:bodyPr vert="horz" lIns="45720" tIns="0" rIns="45720" bIns="0" anchor="b">
            <a:norm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</a:sp3d>
          </a:bodyPr>
          <a:lstStyle>
            <a:lvl1pPr>
              <a:defRPr sz="4800" b="1" cap="all" baseline="0">
                <a:ln w="6350">
                  <a:noFill/>
                </a:ln>
                <a:gradFill>
                  <a:gsLst>
                    <a:gs pos="0">
                      <a:schemeClr val="accent1">
                        <a:tint val="73000"/>
                        <a:satMod val="145000"/>
                      </a:schemeClr>
                    </a:gs>
                    <a:gs pos="73000">
                      <a:schemeClr val="accent1">
                        <a:tint val="73000"/>
                        <a:satMod val="145000"/>
                      </a:schemeClr>
                    </a:gs>
                    <a:gs pos="100000">
                      <a:schemeClr val="accent1">
                        <a:tint val="83000"/>
                        <a:satMod val="143000"/>
                      </a:schemeClr>
                    </a:gs>
                  </a:gsLst>
                  <a:lin ang="4800000" scaled="1"/>
                </a:gradFill>
                <a:effectLst>
                  <a:outerShdw blurRad="127000" dist="200000" dir="2700000" algn="tl" rotWithShape="0">
                    <a:srgbClr val="000000">
                      <a:alpha val="30000"/>
                    </a:srgb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371600" y="3331698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600200" y="609600"/>
            <a:ext cx="7086600" cy="1828800"/>
          </a:xfrm>
        </p:spPr>
        <p:txBody>
          <a:bodyPr vert="horz" bIns="0" anchor="b">
            <a:noAutofit/>
            <a:scene3d>
              <a:camera prst="orthographicFront"/>
              <a:lightRig rig="soft" dir="t">
                <a:rot lat="0" lon="0" rev="17220000"/>
              </a:lightRig>
            </a:scene3d>
            <a:sp3d prstMaterial="softEdge">
              <a:bevelT w="38100" h="38100"/>
              <a:contourClr>
                <a:schemeClr val="tx2">
                  <a:shade val="50000"/>
                </a:schemeClr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4800" b="1" cap="none" baseline="0">
                <a:ln w="6350">
                  <a:noFill/>
                </a:ln>
                <a:solidFill>
                  <a:schemeClr val="accent1">
                    <a:tint val="90000"/>
                    <a:satMod val="120000"/>
                  </a:schemeClr>
                </a:solidFill>
                <a:effectLst>
                  <a:outerShdw blurRad="114300" dist="101600" dir="2700000" algn="tl" rotWithShape="0">
                    <a:srgbClr val="000000">
                      <a:alpha val="40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1600200" y="2507786"/>
            <a:ext cx="7086600" cy="1509712"/>
          </a:xfrm>
        </p:spPr>
        <p:txBody>
          <a:bodyPr anchor="t"/>
          <a:lstStyle>
            <a:lvl1pPr marL="73152" indent="0" algn="l">
              <a:buNone/>
              <a:defRPr sz="20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7924800" y="6416675"/>
            <a:ext cx="762000" cy="365125"/>
          </a:xfrm>
        </p:spPr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2"/>
            <a:ext cx="4040188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1535112"/>
            <a:ext cx="4041775" cy="750887"/>
          </a:xfrm>
        </p:spPr>
        <p:txBody>
          <a:bodyPr anchor="ctr"/>
          <a:lstStyle>
            <a:lvl1pPr marL="0" indent="0">
              <a:buNone/>
              <a:defRPr sz="2400" b="0" cap="all" baseline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4040188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362200"/>
            <a:ext cx="4041775" cy="37639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vert="horz" anchor="b">
            <a:normAutofit/>
            <a:sp3d prstMaterial="softEdge"/>
          </a:bodyPr>
          <a:lstStyle>
            <a:lvl1pPr algn="l">
              <a:buNone/>
              <a:defRPr sz="2200" b="0">
                <a:ln w="6350">
                  <a:noFill/>
                </a:ln>
                <a:solidFill>
                  <a:schemeClr val="accent1">
                    <a:tint val="73000"/>
                    <a:satMod val="180000"/>
                  </a:schemeClr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524000"/>
            <a:ext cx="3008313" cy="4602163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0" y="609600"/>
            <a:ext cx="5486400" cy="522288"/>
          </a:xfrm>
        </p:spPr>
        <p:txBody>
          <a:bodyPr lIns="45720" rIns="45720" bIns="0" anchor="b">
            <a:sp3d prstMaterial="softEdge"/>
          </a:bodyPr>
          <a:lstStyle>
            <a:lvl1pPr algn="ctr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828800" y="1831975"/>
            <a:ext cx="5486400" cy="3962400"/>
          </a:xfrm>
          <a:solidFill>
            <a:schemeClr val="bg2"/>
          </a:solidFill>
          <a:ln w="44450" cap="sq" cmpd="sng" algn="ctr">
            <a:solidFill>
              <a:srgbClr val="FFFFFF"/>
            </a:solidFill>
            <a:prstDash val="solid"/>
            <a:miter lim="800000"/>
          </a:ln>
          <a:effectLst>
            <a:outerShdw blurRad="190500" dist="228600" dir="2700000" sy="90000">
              <a:srgbClr val="000000">
                <a:alpha val="25000"/>
              </a:srgbClr>
            </a:outerShdw>
          </a:effectLst>
          <a:scene3d>
            <a:camera prst="orthographicFront">
              <a:rot lat="0" lon="0" rev="0"/>
            </a:camera>
            <a:lightRig rig="balanced" dir="tr">
              <a:rot lat="0" lon="0" rev="2700000"/>
            </a:lightRig>
          </a:scene3d>
          <a:sp3d prstMaterial="matte">
            <a:contourClr>
              <a:schemeClr val="tx2">
                <a:shade val="50000"/>
              </a:schemeClr>
            </a:contourClr>
          </a:sp3d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t"/>
          <a:lstStyle>
            <a:lvl1pPr indent="0">
              <a:buNone/>
              <a:defRPr sz="3200"/>
            </a:lvl1pPr>
          </a:lstStyle>
          <a:p>
            <a:pPr marL="0" algn="l" rtl="0" eaLnBrk="1" latinLnBrk="0" hangingPunct="1"/>
            <a:r>
              <a:rPr kumimoji="0" lang="ru-RU" smtClean="0">
                <a:solidFill>
                  <a:schemeClr val="lt1"/>
                </a:solidFill>
                <a:latin typeface="+mn-lt"/>
                <a:ea typeface="+mn-ea"/>
                <a:cs typeface="+mn-cs"/>
              </a:rPr>
              <a:t>Вставка рисунка</a:t>
            </a:r>
            <a:endParaRPr kumimoji="0" lang="en-US" dirty="0">
              <a:solidFill>
                <a:schemeClr val="lt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828800" y="1166787"/>
            <a:ext cx="5486400" cy="530352"/>
          </a:xfrm>
        </p:spPr>
        <p:txBody>
          <a:bodyPr lIns="45720" tIns="45720" rIns="45720" anchor="t"/>
          <a:lstStyle>
            <a:lvl1pPr marL="0" indent="0" algn="ct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>
                <a:rot lat="0" lon="0" rev="16800000"/>
              </a:lightRig>
            </a:scene3d>
            <a:sp3d prstMaterial="softEdge">
              <a:bevelT w="38100" h="38100"/>
            </a:sp3d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70916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457200" y="6416675"/>
            <a:ext cx="21336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8861D1E9-6B35-48B1-A771-DA77359C260B}" type="datetimeFigureOut">
              <a:rPr lang="ru-RU" smtClean="0"/>
              <a:pPr/>
              <a:t>29.03.2023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3124200" y="6416675"/>
            <a:ext cx="2895600" cy="365125"/>
          </a:xfrm>
          <a:prstGeom prst="rect">
            <a:avLst/>
          </a:prstGeom>
        </p:spPr>
        <p:txBody>
          <a:bodyPr vert="horz" anchor="b"/>
          <a:lstStyle>
            <a:lvl1pPr algn="ct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7924800" y="6416675"/>
            <a:ext cx="762000" cy="365125"/>
          </a:xfrm>
          <a:prstGeom prst="rect">
            <a:avLst/>
          </a:prstGeom>
        </p:spPr>
        <p:txBody>
          <a:bodyPr vert="horz" lIns="0" rIns="0" anchor="b"/>
          <a:lstStyle>
            <a:lvl1pPr algn="r" eaLnBrk="1" latinLnBrk="0" hangingPunct="1">
              <a:defRPr kumimoji="0" sz="1200">
                <a:solidFill>
                  <a:schemeClr val="tx1">
                    <a:shade val="50000"/>
                  </a:schemeClr>
                </a:solidFill>
              </a:defRPr>
            </a:lvl1pPr>
          </a:lstStyle>
          <a:p>
            <a:fld id="{D39A0B22-8D9C-4493-91BE-F1A5A407033E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ctr" rtl="0" eaLnBrk="1" latinLnBrk="0" hangingPunct="1">
        <a:spcBef>
          <a:spcPct val="0"/>
        </a:spcBef>
        <a:buNone/>
        <a:defRPr kumimoji="0" sz="4100" b="1" kern="1200" cap="none" baseline="0">
          <a:ln w="6350">
            <a:noFill/>
          </a:ln>
          <a:gradFill>
            <a:gsLst>
              <a:gs pos="0">
                <a:schemeClr val="accent1">
                  <a:tint val="73000"/>
                  <a:satMod val="145000"/>
                </a:schemeClr>
              </a:gs>
              <a:gs pos="73000">
                <a:schemeClr val="accent1">
                  <a:tint val="73000"/>
                  <a:satMod val="145000"/>
                </a:schemeClr>
              </a:gs>
              <a:gs pos="100000">
                <a:schemeClr val="accent1">
                  <a:tint val="83000"/>
                  <a:satMod val="143000"/>
                </a:schemeClr>
              </a:gs>
            </a:gsLst>
            <a:lin ang="4800000" scaled="1"/>
          </a:gradFill>
          <a:effectLst>
            <a:outerShdw blurRad="114300" dist="101600" dir="2700000" algn="tl" rotWithShape="0">
              <a:srgbClr val="000000">
                <a:alpha val="40000"/>
              </a:srgbClr>
            </a:outerShdw>
          </a:effectLst>
          <a:latin typeface="+mj-lt"/>
          <a:ea typeface="+mj-ea"/>
          <a:cs typeface="+mj-cs"/>
        </a:defRPr>
      </a:lvl1pPr>
    </p:titleStyle>
    <p:bodyStyle>
      <a:lvl1pPr marL="548640" indent="-411480" algn="l" rtl="0" eaLnBrk="1" latinLnBrk="0" hangingPunct="1">
        <a:spcBef>
          <a:spcPct val="20000"/>
        </a:spcBef>
        <a:buClr>
          <a:schemeClr val="tx1">
            <a:shade val="95000"/>
          </a:schemeClr>
        </a:buClr>
        <a:buSzPct val="65000"/>
        <a:buFont typeface="Wingdings 2"/>
        <a:buChar char="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868680" indent="-283464" algn="l" rtl="0" eaLnBrk="1" latinLnBrk="0" hangingPunct="1">
        <a:spcBef>
          <a:spcPct val="20000"/>
        </a:spcBef>
        <a:buClr>
          <a:schemeClr val="tx1"/>
        </a:buClr>
        <a:buSzPct val="80000"/>
        <a:buFont typeface="Wingdings 2"/>
        <a:buChar char="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33856" indent="-228600" algn="l" rtl="0" eaLnBrk="1" latinLnBrk="0" hangingPunct="1">
        <a:spcBef>
          <a:spcPct val="20000"/>
        </a:spcBef>
        <a:buClr>
          <a:schemeClr val="tx1"/>
        </a:buClr>
        <a:buSzPct val="95000"/>
        <a:buFont typeface="Wingdings"/>
        <a:buChar char="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353312" indent="-182880" algn="l" rtl="0" eaLnBrk="1" latinLnBrk="0" hangingPunct="1">
        <a:spcBef>
          <a:spcPct val="20000"/>
        </a:spcBef>
        <a:buClr>
          <a:schemeClr val="tx1"/>
        </a:buClr>
        <a:buSzPct val="100000"/>
        <a:buFont typeface="Wingdings 3"/>
        <a:buChar char="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54533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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64792" indent="-182880" algn="l" rtl="0" eaLnBrk="1" latinLnBrk="0" hangingPunct="1">
        <a:spcBef>
          <a:spcPct val="20000"/>
        </a:spcBef>
        <a:buClr>
          <a:schemeClr val="tx1"/>
        </a:buClr>
        <a:buFont typeface="Wingdings 3"/>
        <a:buChar char="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65960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67128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368296" indent="-182880" algn="l" rtl="0" eaLnBrk="1" latinLnBrk="0" hangingPunct="1">
        <a:spcBef>
          <a:spcPct val="20000"/>
        </a:spcBef>
        <a:buClr>
          <a:schemeClr val="tx1"/>
        </a:buClr>
        <a:buFont typeface="Wingdings 2"/>
        <a:buChar char="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2.pn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14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https://top-fon.com/uploads/posts/2023-02/1675199350_top-fon-com-p-fon-dlya-prezentatsii-knizhnie-novinki-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914400" y="1556792"/>
            <a:ext cx="8229600" cy="1828800"/>
          </a:xfrm>
        </p:spPr>
        <p:txBody>
          <a:bodyPr>
            <a:normAutofit/>
          </a:bodyPr>
          <a:lstStyle/>
          <a:p>
            <a:r>
              <a:rPr lang="ru-RU" sz="3200" i="1" dirty="0" smtClean="0">
                <a:solidFill>
                  <a:schemeClr val="bg1"/>
                </a:solidFill>
                <a:effectLst/>
              </a:rPr>
              <a:t>Методы и приемы ознакомления с художественной литературой в младшей группе.</a:t>
            </a:r>
            <a:endParaRPr lang="ru-RU" sz="3200" i="1" dirty="0">
              <a:solidFill>
                <a:schemeClr val="bg1"/>
              </a:solidFill>
              <a:effectLst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5724128" y="4509120"/>
            <a:ext cx="2552328" cy="841648"/>
          </a:xfrm>
        </p:spPr>
        <p:txBody>
          <a:bodyPr>
            <a:normAutofit fontScale="62500" lnSpcReduction="20000"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Выполнила воспитатель:</a:t>
            </a:r>
          </a:p>
          <a:p>
            <a:r>
              <a:rPr lang="ru-RU" dirty="0" smtClean="0">
                <a:solidFill>
                  <a:schemeClr val="bg1"/>
                </a:solidFill>
              </a:rPr>
              <a:t>Исаичева Л.А.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0"/>
            <a:ext cx="756084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 smtClean="0">
                <a:solidFill>
                  <a:schemeClr val="bg1"/>
                </a:solidFill>
                <a:latin typeface="+mj-lt"/>
              </a:rPr>
              <a:t>Муниципальное автономное дошкольное учреждение детский сад «Родничок» г. Советский.</a:t>
            </a:r>
            <a:endParaRPr lang="ru-RU" dirty="0">
              <a:solidFill>
                <a:schemeClr val="bg1"/>
              </a:solidFill>
              <a:latin typeface="+mj-l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51206" name="Picture 6" descr="https://avatars.mds.yandex.net/i?id=3f451f0e3a7e5fdf3902a08604e775490dbb4594-82575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046640"/>
          </a:xfrm>
          <a:prstGeom prst="rect">
            <a:avLst/>
          </a:prstGeom>
          <a:noFill/>
        </p:spPr>
      </p:pic>
      <p:sp>
        <p:nvSpPr>
          <p:cNvPr id="8" name="TextBox 7"/>
          <p:cNvSpPr txBox="1"/>
          <p:nvPr/>
        </p:nvSpPr>
        <p:spPr>
          <a:xfrm>
            <a:off x="2123728" y="332656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</a:rPr>
              <a:t>ЦЕЛИ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755576" y="980728"/>
            <a:ext cx="7776864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dirty="0" smtClean="0">
                <a:solidFill>
                  <a:schemeClr val="bg1"/>
                </a:solidFill>
              </a:rPr>
              <a:t>       Воспитывать  любовь и интерес к книге иллюстрации, умение сосредоточивать внимание на тексте, слушать его до конца,  понимать содержание и эмоционально откликаться на него.</a:t>
            </a:r>
            <a:endParaRPr lang="ru-RU" sz="2000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979712" y="2060848"/>
            <a:ext cx="4752528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solidFill>
                  <a:schemeClr val="bg1"/>
                </a:solidFill>
              </a:rPr>
              <a:t>ЗАДАЧИ</a:t>
            </a:r>
            <a:endParaRPr lang="ru-RU" sz="2400" b="1" u="sng" dirty="0">
              <a:solidFill>
                <a:schemeClr val="bg1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1043608" y="2708920"/>
            <a:ext cx="7128792" cy="390876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Ø"/>
            </a:pPr>
            <a:r>
              <a:rPr lang="ru-RU" sz="2000" dirty="0" smtClean="0">
                <a:solidFill>
                  <a:schemeClr val="bg1"/>
                </a:solidFill>
              </a:rPr>
              <a:t>Развивать интерес к книгам, формировать потребность (привычку) в регулярном чтении;</a:t>
            </a:r>
          </a:p>
          <a:p>
            <a:endParaRPr lang="ru-RU" sz="2000" dirty="0" smtClean="0">
              <a:solidFill>
                <a:schemeClr val="bg1"/>
              </a:solidFill>
            </a:endParaRPr>
          </a:p>
          <a:p>
            <a:pPr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Воспитывать умение слушать новые сказки, рассказы, стихи, следить за развитием действия, сопереживать героям произведения</a:t>
            </a:r>
            <a:r>
              <a:rPr lang="ru-RU" sz="2000" dirty="0" smtClean="0">
                <a:solidFill>
                  <a:schemeClr val="bg1"/>
                </a:solidFill>
              </a:rPr>
              <a:t>.</a:t>
            </a:r>
          </a:p>
          <a:p>
            <a:pPr>
              <a:buFont typeface="Wingdings" pitchFamily="2" charset="2"/>
              <a:buChar char="Ø"/>
            </a:pPr>
            <a:endParaRPr lang="ru-RU" sz="2000" dirty="0">
              <a:solidFill>
                <a:schemeClr val="bg1"/>
              </a:solidFill>
            </a:endParaRPr>
          </a:p>
          <a:p>
            <a:pPr marL="0" lvl="1">
              <a:buFont typeface="Wingdings" pitchFamily="2" charset="2"/>
              <a:buChar char="Ø"/>
            </a:pPr>
            <a:r>
              <a:rPr lang="ru-RU" sz="2000" dirty="0">
                <a:solidFill>
                  <a:schemeClr val="bg1"/>
                </a:solidFill>
              </a:rPr>
              <a:t>Учить детей читать наизусть </a:t>
            </a:r>
            <a:r>
              <a:rPr lang="ru-RU" sz="2000" dirty="0" err="1">
                <a:solidFill>
                  <a:schemeClr val="bg1"/>
                </a:solidFill>
              </a:rPr>
              <a:t>потешки</a:t>
            </a:r>
            <a:r>
              <a:rPr lang="ru-RU" sz="2000" dirty="0">
                <a:solidFill>
                  <a:schemeClr val="bg1"/>
                </a:solidFill>
              </a:rPr>
              <a:t> и небольшие </a:t>
            </a:r>
            <a:r>
              <a:rPr lang="ru-RU" sz="2000" dirty="0" smtClean="0">
                <a:solidFill>
                  <a:schemeClr val="bg1"/>
                </a:solidFill>
              </a:rPr>
              <a:t>стихотворения, с </a:t>
            </a:r>
            <a:r>
              <a:rPr lang="ru-RU" sz="2000" dirty="0">
                <a:solidFill>
                  <a:schemeClr val="bg1"/>
                </a:solidFill>
              </a:rPr>
              <a:t>помощью воспитателя инсценировать и драматизировать небольшие отрывки из народных сказок.</a:t>
            </a:r>
          </a:p>
          <a:p>
            <a:pPr>
              <a:buFont typeface="Wingdings" pitchFamily="2" charset="2"/>
              <a:buChar char="Ø"/>
            </a:pPr>
            <a:endParaRPr lang="ru-RU" sz="2400" dirty="0" smtClean="0"/>
          </a:p>
          <a:p>
            <a:pPr>
              <a:buFont typeface="Wingdings" pitchFamily="2" charset="2"/>
              <a:buChar char="Ø"/>
            </a:pPr>
            <a:endParaRPr lang="ru-RU" sz="2400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avatars.mds.yandex.net/i?id=3f451f0e3a7e5fdf3902a08604e775490dbb4594-82575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48680"/>
            <a:ext cx="9144000" cy="7406680"/>
          </a:xfrm>
          <a:prstGeom prst="rect">
            <a:avLst/>
          </a:prstGeom>
          <a:noFill/>
        </p:spPr>
      </p:pic>
      <p:sp>
        <p:nvSpPr>
          <p:cNvPr id="52229" name="Rectangle 5"/>
          <p:cNvSpPr>
            <a:spLocks noChangeArrowheads="1"/>
          </p:cNvSpPr>
          <p:nvPr/>
        </p:nvSpPr>
        <p:spPr bwMode="auto">
          <a:xfrm>
            <a:off x="467544" y="476672"/>
            <a:ext cx="8439449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bg1"/>
                </a:solidFill>
                <a:effectLst/>
                <a:latin typeface="Times New Roman" pitchFamily="18" charset="0"/>
                <a:ea typeface="Arial" pitchFamily="34" charset="0"/>
                <a:cs typeface="Times New Roman" pitchFamily="18" charset="0"/>
              </a:rPr>
              <a:t>.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Arial" pitchFamily="34" charset="0"/>
                <a:cs typeface="Times New Roman" pitchFamily="18" charset="0"/>
              </a:rPr>
              <a:t>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33" name="Rectangle 9"/>
          <p:cNvSpPr>
            <a:spLocks noChangeArrowheads="1"/>
          </p:cNvSpPr>
          <p:nvPr/>
        </p:nvSpPr>
        <p:spPr bwMode="auto">
          <a:xfrm>
            <a:off x="0" y="-140732"/>
            <a:ext cx="8892480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400" b="0" i="0" u="none" strike="noStrike" cap="none" normalizeH="0" baseline="0" dirty="0" smtClean="0">
              <a:ln>
                <a:noFill/>
              </a:ln>
              <a:solidFill>
                <a:srgbClr val="11111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lang="ru-RU" sz="1400" dirty="0">
              <a:solidFill>
                <a:srgbClr val="111111"/>
              </a:solidFill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.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52234" name="Rectangle 10"/>
          <p:cNvSpPr>
            <a:spLocks noChangeArrowheads="1"/>
          </p:cNvSpPr>
          <p:nvPr/>
        </p:nvSpPr>
        <p:spPr bwMode="auto">
          <a:xfrm>
            <a:off x="2915816" y="1000472"/>
            <a:ext cx="331236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чтение произведений,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вопросы по содержанию произведений.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пересказ произведений,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заучивание наизусть,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беседа по произведению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1403648" y="0"/>
            <a:ext cx="583264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000" b="1" u="sng" dirty="0" smtClean="0">
                <a:solidFill>
                  <a:schemeClr val="bg1"/>
                </a:solidFill>
              </a:rPr>
              <a:t>СЛОВЕСНЫЙ МЕТОД</a:t>
            </a:r>
            <a:endParaRPr lang="ru-RU" sz="4000" b="1" u="sng" dirty="0">
              <a:solidFill>
                <a:schemeClr val="bg1"/>
              </a:solidFill>
            </a:endParaRPr>
          </a:p>
        </p:txBody>
      </p:sp>
      <p:pic>
        <p:nvPicPr>
          <p:cNvPr id="2049" name="Picture 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2924944"/>
            <a:ext cx="2664296" cy="33415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148064" y="2961609"/>
            <a:ext cx="3456384" cy="34191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avatars.mds.yandex.net/i?id=3f451f0e3a7e5fdf3902a08604e775490dbb4594-82575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1403648" y="0"/>
            <a:ext cx="648072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b="1" u="sng" dirty="0" smtClean="0">
                <a:solidFill>
                  <a:schemeClr val="bg1"/>
                </a:solidFill>
              </a:rPr>
              <a:t>Практический метод</a:t>
            </a:r>
            <a:endParaRPr lang="ru-RU" sz="4000" b="1" u="sng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187624" y="1052736"/>
            <a:ext cx="619268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endParaRPr lang="ru-RU" dirty="0"/>
          </a:p>
        </p:txBody>
      </p:sp>
      <p:sp>
        <p:nvSpPr>
          <p:cNvPr id="1027" name="Rectangle 3"/>
          <p:cNvSpPr>
            <a:spLocks noChangeArrowheads="1"/>
          </p:cNvSpPr>
          <p:nvPr/>
        </p:nvSpPr>
        <p:spPr bwMode="auto">
          <a:xfrm>
            <a:off x="2267744" y="980728"/>
            <a:ext cx="44608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элементы инсценировки,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игры-драматизации,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 дидактические игры,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театрализованные игры,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использование разных видов театра,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ea typeface="Times New Roman" pitchFamily="18" charset="0"/>
                <a:cs typeface="Times New Roman" pitchFamily="18" charset="0"/>
              </a:rPr>
              <a:t> игровая деятельность.</a:t>
            </a:r>
            <a:endParaRPr kumimoji="0" lang="ru-RU" sz="200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cs typeface="Arial" pitchFamily="34" charset="0"/>
            </a:endParaRPr>
          </a:p>
        </p:txBody>
      </p:sp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79511" y="3284984"/>
            <a:ext cx="5611771" cy="25922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31" name="Picture 7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012160" y="2924944"/>
            <a:ext cx="2947805" cy="344324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3f451f0e3a7e5fdf3902a08604e775490dbb4594-82575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675456"/>
            <a:ext cx="9144000" cy="7389440"/>
          </a:xfrm>
          <a:prstGeom prst="rect">
            <a:avLst/>
          </a:prstGeom>
          <a:noFill/>
        </p:spPr>
      </p:pic>
      <p:pic>
        <p:nvPicPr>
          <p:cNvPr id="19458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619672" y="0"/>
            <a:ext cx="6048672" cy="279411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59" name="Picture 3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652120" y="3140968"/>
            <a:ext cx="312708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9460" name="Picture 4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971600" y="2996952"/>
            <a:ext cx="3456384" cy="31754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6" descr="https://avatars.mds.yandex.net/i?id=3f451f0e3a7e5fdf3902a08604e775490dbb4594-82575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7389440"/>
          </a:xfrm>
          <a:prstGeom prst="rect">
            <a:avLst/>
          </a:prstGeom>
          <a:noFill/>
        </p:spPr>
      </p:pic>
      <p:sp>
        <p:nvSpPr>
          <p:cNvPr id="18433" name="Rectangle 1"/>
          <p:cNvSpPr>
            <a:spLocks noChangeArrowheads="1"/>
          </p:cNvSpPr>
          <p:nvPr/>
        </p:nvSpPr>
        <p:spPr bwMode="auto">
          <a:xfrm>
            <a:off x="2051720" y="260648"/>
            <a:ext cx="471693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000" b="1" i="0" u="sng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Наглядный метод</a:t>
            </a:r>
            <a:endParaRPr kumimoji="0" lang="ru-RU" sz="4000" b="0" i="0" u="sng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8434" name="Rectangle 2"/>
          <p:cNvSpPr>
            <a:spLocks noChangeArrowheads="1"/>
          </p:cNvSpPr>
          <p:nvPr/>
        </p:nvSpPr>
        <p:spPr bwMode="auto">
          <a:xfrm>
            <a:off x="2123728" y="1196752"/>
            <a:ext cx="4648773" cy="163121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22860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1400" dirty="0" smtClean="0">
                <a:solidFill>
                  <a:srgbClr val="111111"/>
                </a:solidFill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показ иллюстраций, картин, игрушек,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элементы инсценировки,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движения пальцами, руками,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lang="ru-RU" sz="2000" dirty="0" smtClean="0">
                <a:solidFill>
                  <a:srgbClr val="111111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п</a:t>
            </a: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росмотр мультфильмов,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  <a:p>
            <a:pPr marL="0" marR="0" lvl="0" indent="22860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Ø"/>
              <a:tabLst/>
            </a:pPr>
            <a:r>
              <a:rPr kumimoji="0" lang="ru-RU" sz="2000" b="0" i="0" u="none" strike="noStrike" cap="none" normalizeH="0" baseline="0" dirty="0" smtClean="0">
                <a:ln>
                  <a:noFill/>
                </a:ln>
                <a:solidFill>
                  <a:srgbClr val="111111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оформление выставок.</a:t>
            </a:r>
            <a:endParaRPr kumimoji="0" lang="ru-RU" sz="20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8436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3528" y="3573016"/>
            <a:ext cx="4589396" cy="29969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8438" name="Picture 6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508104" y="3645024"/>
            <a:ext cx="3359024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3f451f0e3a7e5fdf3902a08604e775490dbb4594-82575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</p:spPr>
      </p:pic>
      <p:pic>
        <p:nvPicPr>
          <p:cNvPr id="20482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-387425"/>
            <a:ext cx="5112568" cy="362684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484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78650" y="3356992"/>
            <a:ext cx="5265350" cy="314096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6" descr="https://avatars.mds.yandex.net/i?id=3f451f0e3a7e5fdf3902a08604e775490dbb4594-8257511-images-thumbs&amp;n=1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531440"/>
            <a:ext cx="9144000" cy="7389440"/>
          </a:xfrm>
          <a:prstGeom prst="rect">
            <a:avLst/>
          </a:prstGeom>
          <a:noFill/>
        </p:spPr>
      </p:pic>
      <p:sp>
        <p:nvSpPr>
          <p:cNvPr id="3" name="TextBox 2"/>
          <p:cNvSpPr txBox="1"/>
          <p:nvPr/>
        </p:nvSpPr>
        <p:spPr>
          <a:xfrm>
            <a:off x="1619672" y="2636912"/>
            <a:ext cx="6480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dirty="0" smtClean="0">
                <a:solidFill>
                  <a:schemeClr val="bg1"/>
                </a:solidFill>
              </a:rPr>
              <a:t>СПАСИБО  ЗА ВНИМАНИЕ !</a:t>
            </a:r>
            <a:endParaRPr lang="ru-RU" dirty="0">
              <a:solidFill>
                <a:schemeClr val="bg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пекс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Апекс">
      <a:majorFont>
        <a:latin typeface="Lucida Sans"/>
        <a:ea typeface=""/>
        <a:cs typeface=""/>
        <a:font script="Grek" typeface="Arial"/>
        <a:font script="Cyrl" typeface="Arial"/>
        <a:font script="Jpan" typeface="HG丸ｺﾞｼｯｸM-PRO"/>
        <a:font script="Hang" typeface="휴먼옛체"/>
        <a:font script="Hans" typeface="黑体"/>
        <a:font script="Hant" typeface="微軟正黑體"/>
        <a:font script="Arab" typeface="Tahoma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明朝B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Апекс">
      <a:fillStyleLst>
        <a:solidFill>
          <a:schemeClr val="phClr"/>
        </a:solidFill>
        <a:gradFill rotWithShape="1">
          <a:gsLst>
            <a:gs pos="20000">
              <a:schemeClr val="phClr">
                <a:tint val="9000"/>
              </a:schemeClr>
            </a:gs>
            <a:gs pos="100000">
              <a:schemeClr val="phClr">
                <a:tint val="70000"/>
                <a:satMod val="100000"/>
              </a:schemeClr>
            </a:gs>
          </a:gsLst>
          <a:path path="circle">
            <a:fillToRect l="-15000" t="-15000" r="115000" b="115000"/>
          </a:path>
        </a:gradFill>
        <a:gradFill rotWithShape="1">
          <a:gsLst>
            <a:gs pos="0">
              <a:schemeClr val="phClr">
                <a:shade val="60000"/>
              </a:schemeClr>
            </a:gs>
            <a:gs pos="33000">
              <a:schemeClr val="phClr">
                <a:tint val="86500"/>
              </a:schemeClr>
            </a:gs>
            <a:gs pos="46750">
              <a:schemeClr val="phClr">
                <a:tint val="71000"/>
                <a:satMod val="112000"/>
              </a:schemeClr>
            </a:gs>
            <a:gs pos="53000">
              <a:schemeClr val="phClr">
                <a:tint val="71000"/>
                <a:satMod val="112000"/>
              </a:schemeClr>
            </a:gs>
            <a:gs pos="68000">
              <a:schemeClr val="phClr">
                <a:tint val="86000"/>
              </a:schemeClr>
            </a:gs>
            <a:gs pos="100000">
              <a:schemeClr val="phClr">
                <a:shade val="60000"/>
              </a:schemeClr>
            </a:gs>
          </a:gsLst>
          <a:lin ang="8350000" scaled="1"/>
        </a:gradFill>
      </a:fillStyleLst>
      <a:lnStyleLst>
        <a:ln w="9525" cap="flat" cmpd="sng" algn="ctr">
          <a:solidFill>
            <a:schemeClr val="phClr">
              <a:shade val="48000"/>
              <a:satMod val="11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130000" dist="101600" dir="2700000" algn="tl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</a:effectStyle>
        <a:effectStyle>
          <a:effectLst>
            <a:outerShdw blurRad="190500" dist="228600" dir="2700000" sy="90000" rotWithShape="0">
              <a:srgbClr val="000000">
                <a:alpha val="25500"/>
              </a:srgbClr>
            </a:outerShdw>
          </a:effectLst>
          <a:scene3d>
            <a:camera prst="orthographicFront" fov="0">
              <a:rot lat="0" lon="0" rev="0"/>
            </a:camera>
            <a:lightRig rig="soft" dir="tl">
              <a:rot lat="0" lon="0" rev="20100000"/>
            </a:lightRig>
          </a:scene3d>
          <a:sp3d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180000"/>
              </a:schemeClr>
            </a:gs>
            <a:gs pos="100000">
              <a:schemeClr val="phClr">
                <a:shade val="45000"/>
                <a:satMod val="120000"/>
              </a:schemeClr>
            </a:gs>
          </a:gsLst>
          <a:path path="circle">
            <a:fillToRect r="10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3000"/>
                <a:satMod val="110000"/>
              </a:schemeClr>
              <a:schemeClr val="phClr">
                <a:tint val="60000"/>
                <a:satMod val="425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Apex</Template>
  <TotalTime>166</TotalTime>
  <Words>197</Words>
  <Application>Microsoft Office PowerPoint</Application>
  <PresentationFormat>Экран (4:3)</PresentationFormat>
  <Paragraphs>36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Апекс</vt:lpstr>
      <vt:lpstr>Методы и приемы ознакомления с художественной литературой в младшей группе.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Методы и приемы ознакомления с художественной литературой в младшей группе.</dc:title>
  <dc:creator>исаичева</dc:creator>
  <cp:lastModifiedBy>исаичева</cp:lastModifiedBy>
  <cp:revision>18</cp:revision>
  <dcterms:created xsi:type="dcterms:W3CDTF">2023-03-28T09:03:09Z</dcterms:created>
  <dcterms:modified xsi:type="dcterms:W3CDTF">2023-03-29T15:24:38Z</dcterms:modified>
</cp:coreProperties>
</file>