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70" r:id="rId4"/>
    <p:sldId id="279" r:id="rId5"/>
    <p:sldId id="277" r:id="rId6"/>
    <p:sldId id="272" r:id="rId7"/>
    <p:sldId id="274" r:id="rId8"/>
    <p:sldId id="275" r:id="rId9"/>
    <p:sldId id="271" r:id="rId10"/>
    <p:sldId id="259" r:id="rId11"/>
    <p:sldId id="262" r:id="rId12"/>
    <p:sldId id="276" r:id="rId13"/>
    <p:sldId id="265" r:id="rId14"/>
    <p:sldId id="263" r:id="rId15"/>
    <p:sldId id="266" r:id="rId16"/>
    <p:sldId id="267" r:id="rId17"/>
    <p:sldId id="269" r:id="rId18"/>
    <p:sldId id="280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7C112238-2C91-45E5-A983-30070F846119}">
          <p14:sldIdLst>
            <p14:sldId id="256"/>
            <p14:sldId id="257"/>
            <p14:sldId id="270"/>
            <p14:sldId id="279"/>
            <p14:sldId id="277"/>
            <p14:sldId id="272"/>
            <p14:sldId id="274"/>
            <p14:sldId id="275"/>
            <p14:sldId id="271"/>
            <p14:sldId id="259"/>
            <p14:sldId id="262"/>
            <p14:sldId id="276"/>
            <p14:sldId id="265"/>
            <p14:sldId id="263"/>
            <p14:sldId id="266"/>
            <p14:sldId id="267"/>
            <p14:sldId id="269"/>
            <p14:sldId id="280"/>
          </p14:sldIdLst>
        </p14:section>
        <p14:section name="Раздел по умолчанию" id="{EEC951D4-F0FD-454D-B54F-A60B8BB0A7AF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 snapToGrid="0">
      <p:cViewPr varScale="1">
        <p:scale>
          <a:sx n="83" d="100"/>
          <a:sy n="83" d="100"/>
        </p:scale>
        <p:origin x="67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4F6D5-B6F3-45A8-8243-032E27411CA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B9DA0-C2F3-4AAC-A793-153E52E45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311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24714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138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320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9893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4293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222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939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669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875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87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240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784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02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53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944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24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302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6EBD94A-B637-474F-88E7-69A6D3C41725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E9FB5E9-6286-4247-BF45-DAAD4B2FC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169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sa=X&amp;biw=1536&amp;bih=722&amp;q=%D0%9A%D0%BE%D0%B3%D0%B4%D0%B0+%D0%BF%D0%B8%D1%88%D0%B5%D1%82%D1%81%D1%8F+%D0%BF%D1%80%D0%B8%D1%81%D1%82%D0%B0%D0%B2%D0%BA%D0%B0+%D0%9F%D0%9E+%D0%B8+%D0%9F%D0%90?&amp;ved=2ahUKEwjx8vef6Zf-AhUp_CoKHaSWDVAQzmd6BAgbEAY" TargetMode="External"/><Relationship Id="rId2" Type="http://schemas.openxmlformats.org/officeDocument/2006/relationships/hyperlink" Target="https://urok.1sept.ru/articles/525388#:~:text=%D0%9F%D0%BE%D0%B4%20%D1%83%D0%B4%D0%B0%D1%80%D0%B5%D0%BD%D0%B8%D0%B5%D0%BC%20%D0%BF%D0%B8%D1%88%D0%B5%D1%82%D1%81%D1%8F%20%D0%BF%D1%80%D0%B8%D1%81%D1%82%D0%B0%D0%B2%D0%BA%D0%B0%20%D0%9F%D0%90,%D0%B2%20%D0%B1%D0%B5%D0%B7%D1%83%D0%B4%D0%B0%D1%80%D0%BD%D0%BE%D0%BC%20%D0%BF%D0%BE%D0%BB%D0%BE%D0%B6%D0%B5%D0%BD%D0%B8%D0%B8%20%2D%20%D0%9F%D0%9E%2D.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901120" y="723792"/>
            <a:ext cx="7410511" cy="3084172"/>
          </a:xfrm>
        </p:spPr>
        <p:txBody>
          <a:bodyPr>
            <a:normAutofit/>
          </a:bodyPr>
          <a:lstStyle/>
          <a:p>
            <a:r>
              <a:rPr lang="ru-RU" dirty="0" smtClean="0"/>
              <a:t>ПРИСТАВКА</a:t>
            </a:r>
            <a:br>
              <a:rPr lang="ru-RU" dirty="0" smtClean="0"/>
            </a:br>
            <a:r>
              <a:rPr lang="ru-RU" sz="4900" dirty="0" smtClean="0"/>
              <a:t>загадки русского языка </a:t>
            </a:r>
            <a:br>
              <a:rPr lang="ru-RU" sz="4900" dirty="0" smtClean="0"/>
            </a:br>
            <a:r>
              <a:rPr lang="ru-RU" sz="4900" dirty="0" smtClean="0"/>
              <a:t>   </a:t>
            </a:r>
            <a:r>
              <a:rPr lang="en-US" sz="4900" dirty="0" smtClean="0"/>
              <a:t> </a:t>
            </a:r>
            <a:endParaRPr lang="ru-RU" sz="4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Работа учеников 4 класса</a:t>
            </a:r>
          </a:p>
          <a:p>
            <a:r>
              <a:rPr lang="ru-RU" dirty="0" smtClean="0"/>
              <a:t>ЧУ ОО «СОШ «ВИКТОРИЯ»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5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7854" y="1496292"/>
            <a:ext cx="1056640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b="1" i="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приставки </a:t>
            </a:r>
            <a:r>
              <a:rPr lang="ru-RU" sz="4000" b="1" i="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</a:t>
            </a:r>
            <a:r>
              <a:rPr lang="ru-RU" sz="4000" b="1" i="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русском языке</a:t>
            </a:r>
          </a:p>
          <a:p>
            <a:pPr fontAlgn="base"/>
            <a:endParaRPr lang="ru-RU" sz="4000" b="1" i="0" dirty="0" smtClean="0">
              <a:solidFill>
                <a:srgbClr val="222222"/>
              </a:solidFill>
              <a:effectLst/>
              <a:latin typeface="Lobster"/>
            </a:endParaRPr>
          </a:p>
          <a:p>
            <a:pPr fontAlgn="base"/>
            <a:r>
              <a:rPr lang="ru-RU" sz="4000" b="1" i="0" dirty="0" smtClean="0">
                <a:solidFill>
                  <a:srgbClr val="484848"/>
                </a:solidFill>
                <a:effectLst/>
                <a:latin typeface="Siemreap"/>
              </a:rPr>
              <a:t>Эта старинная приставка применяется по отношению к объекту, который является неосновным, дополнительным</a:t>
            </a:r>
            <a:r>
              <a:rPr lang="ru-RU" sz="2000" b="0" i="0" dirty="0" smtClean="0">
                <a:solidFill>
                  <a:srgbClr val="484848"/>
                </a:solidFill>
                <a:effectLst/>
                <a:latin typeface="Siemreap"/>
              </a:rPr>
              <a:t>.</a:t>
            </a:r>
            <a:endParaRPr lang="ru-RU" sz="2000" b="0" i="0" dirty="0">
              <a:solidFill>
                <a:srgbClr val="484848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65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46546" y="1286149"/>
            <a:ext cx="10390909" cy="32277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14264" rIns="0" bIns="19044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cs typeface="Arial" panose="020B0604020202020204" pitchFamily="34" charset="0"/>
              </a:rPr>
              <a:t>Когда пишется приставка </a:t>
            </a: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cs typeface="Arial" panose="020B0604020202020204" pitchFamily="34" charset="0"/>
              </a:rPr>
              <a:t>ПО</a:t>
            </a: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cs typeface="Arial" panose="020B0604020202020204" pitchFamily="34" charset="0"/>
              </a:rPr>
              <a:t> и </a:t>
            </a: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cs typeface="Arial" panose="020B0604020202020204" pitchFamily="34" charset="0"/>
              </a:rPr>
              <a:t>ПА</a:t>
            </a: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cs typeface="Arial" panose="020B0604020202020204" pitchFamily="34" charset="0"/>
              </a:rPr>
              <a:t>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4000" b="1" i="0" u="none" strike="noStrike" cap="none" normalizeH="0" baseline="0" dirty="0" smtClean="0">
              <a:ln>
                <a:noFill/>
              </a:ln>
              <a:solidFill>
                <a:srgbClr val="202124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800" b="1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 ударением пишется приставка </a:t>
            </a:r>
            <a:r>
              <a:rPr kumimoji="0" lang="ru-RU" alt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</a:t>
            </a:r>
            <a:r>
              <a:rPr kumimoji="0" lang="ru-RU" altLang="ru-RU" sz="4800" b="1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-, в безударном положении - </a:t>
            </a:r>
            <a:r>
              <a:rPr kumimoji="0" lang="ru-RU" alt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kumimoji="0" lang="ru-RU" altLang="ru-RU" sz="4800" b="1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-.</a:t>
            </a:r>
            <a:r>
              <a:rPr kumimoji="0" lang="ru-RU" altLang="ru-RU" sz="4800" b="1" i="0" u="none" strike="noStrike" cap="none" normalizeH="0" baseline="0" dirty="0" smtClean="0">
                <a:ln>
                  <a:noFill/>
                </a:ln>
                <a:solidFill>
                  <a:srgbClr val="70757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4800" b="1" i="0" u="none" strike="noStrike" cap="none" normalizeH="0" baseline="0" dirty="0" smtClean="0">
              <a:ln>
                <a:noFill/>
              </a:ln>
              <a:solidFill>
                <a:srgbClr val="20212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rgbClr val="1A0DA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/>
            </a:r>
            <a:b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rgbClr val="1A0DA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</a:br>
            <a:endParaRPr kumimoji="0" lang="ru-RU" altLang="ru-RU" sz="1500" b="0" i="0" u="none" strike="noStrike" cap="none" normalizeH="0" baseline="0" dirty="0" smtClean="0">
              <a:ln>
                <a:noFill/>
              </a:ln>
              <a:solidFill>
                <a:srgbClr val="1A0DAB"/>
              </a:solidFill>
              <a:effectLst/>
              <a:latin typeface="Arial" panose="020B0604020202020204" pitchFamily="34" charset="0"/>
              <a:cs typeface="Arial" panose="020B0604020202020204" pitchFamily="34" charset="0"/>
              <a:hlinkClick r:id="rId2"/>
            </a:endParaRPr>
          </a:p>
        </p:txBody>
      </p:sp>
      <p:sp>
        <p:nvSpPr>
          <p:cNvPr id="3" name="AutoShape 2" descr="data:image/png;base64,iVBORw0KGgoAAAANSUhEUgAAABAAAAAQCAYAAAAf8/9hAAAACXBIWXMAAAsSAAALEgHS3X78AAAB3ElEQVQ4jY2TPWhTURTH/+e8l7QNJg0qCJpCSdEnONTFDk5udfILs9mS6iJYpI4VnURXUcRJrFG3gm3tXLpIxaUUIVA/iLRJayQ2Nk1q7cu99zjUF/JhQv7jOff/O+fcwyERAQAQEaoVjsdOirgP93L+W5svJpeq8xVfPWD/yPkepekBWbjETl8nM0h9XtkRV72xLbmdn5hJ/xdw4OaVkC6U7oBwg6MRH0d7fGTbQDoLIYKUXa2/rO5C6SdWOHh/4/HrLQCwvZZUoZi2Dh/ysdPbRZ0dNeOQCMj2WXTiaMCUtsdUKn0dQHcNAEZCVr+DViJjYAW6/NqI34txS0eVIqEwRgfONMTbApyORDE3PIbF9dX2AKPHTyESCFbMExeGMTL9EguZVHuAxY3vmBscwtkjfS3NTQELuQzi72bwaGAQ8elEUzNQtQUiLsmf3X3eCt/n1uBMPQUy2bqSDCIuNXQgjHnJ5kzTUt47rUQY8w0AG2ZcLX/bkc2t5m5mlJdTv22Y8QZAPjGbBPHl8oePRb2yruu9BjBu8msRGrF8YjZZGb3+mA5ePee4ip9xoKOfj/UGSRuYtR/b+ldxyW/paz+fv/0EtLhGT91DF2NgubtXnu4VXk1N1vzFP99f037PUFbu4yIAAAAASUVORK5CYII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4925" y="-5715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3" descr="data:image/png;base64,iVBORw0KGgoAAAANSUhEUgAAABAAAAAQCAIAAACQkWg2AAAAhklEQVR4AWNg6A8hDWEKCU6LhyDV+bnaiwoJaOCaHL3l3tkVN4/Mv7oPiHL2zSGgYcK5rX/+/b385iFEw8EnV9E1oDmm8shSoB6ghv9gcOblXXwaDJeW/oeBQaXh4afXQH/j14AIU8lZqUAGUA9BDQg0aDVAVAdu7iJKAzAJAVMeztRKEgIAe2BWn+4/XvEAAAAASUVORK5CYII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093931" y="63095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15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0800" y="831272"/>
            <a:ext cx="858058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Редкая </a:t>
            </a:r>
            <a:r>
              <a:rPr lang="ru-RU" dirty="0" smtClean="0"/>
              <a:t> приставка  </a:t>
            </a:r>
            <a:r>
              <a:rPr lang="ru-RU" dirty="0" smtClean="0">
                <a:solidFill>
                  <a:srgbClr val="FF0000"/>
                </a:solidFill>
              </a:rPr>
              <a:t>ПА</a:t>
            </a:r>
            <a:r>
              <a:rPr lang="ru-RU" dirty="0" smtClean="0"/>
              <a:t>  присутствует  всего  в  </a:t>
            </a:r>
            <a:r>
              <a:rPr lang="ru-RU" dirty="0" smtClean="0"/>
              <a:t>нескольких </a:t>
            </a:r>
            <a:r>
              <a:rPr lang="ru-RU" dirty="0" smtClean="0"/>
              <a:t> словах .</a:t>
            </a:r>
          </a:p>
          <a:p>
            <a:endParaRPr lang="ru-RU" dirty="0" smtClean="0"/>
          </a:p>
          <a:p>
            <a:r>
              <a:rPr lang="ru-RU" dirty="0" smtClean="0"/>
              <a:t>Вот некоторые из </a:t>
            </a:r>
            <a:r>
              <a:rPr lang="ru-RU" dirty="0" smtClean="0"/>
              <a:t>них:</a:t>
            </a:r>
            <a:endParaRPr lang="ru-RU" dirty="0" smtClean="0"/>
          </a:p>
          <a:p>
            <a:endParaRPr lang="ru-RU" dirty="0"/>
          </a:p>
          <a:p>
            <a:r>
              <a:rPr lang="ru-RU" dirty="0" err="1" smtClean="0"/>
              <a:t>ПАводок</a:t>
            </a:r>
            <a:endParaRPr lang="ru-RU" dirty="0" smtClean="0"/>
          </a:p>
          <a:p>
            <a:r>
              <a:rPr lang="ru-RU" dirty="0" smtClean="0"/>
              <a:t>                                                            </a:t>
            </a:r>
            <a:r>
              <a:rPr lang="ru-RU" dirty="0" err="1" smtClean="0"/>
              <a:t>ПАсынок</a:t>
            </a:r>
            <a:endParaRPr lang="ru-RU" dirty="0" smtClean="0"/>
          </a:p>
          <a:p>
            <a:r>
              <a:rPr lang="ru-RU" dirty="0" err="1" smtClean="0"/>
              <a:t>ПАдчерица</a:t>
            </a:r>
            <a:endParaRPr lang="ru-RU" dirty="0" smtClean="0"/>
          </a:p>
          <a:p>
            <a:r>
              <a:rPr lang="ru-RU" dirty="0" smtClean="0"/>
              <a:t>                                                           </a:t>
            </a:r>
            <a:r>
              <a:rPr lang="ru-RU" dirty="0" err="1" smtClean="0"/>
              <a:t>ПАщенок</a:t>
            </a:r>
            <a:endParaRPr lang="ru-RU" dirty="0" smtClean="0"/>
          </a:p>
          <a:p>
            <a:r>
              <a:rPr lang="ru-RU" dirty="0" err="1" smtClean="0"/>
              <a:t>ПАтрубок</a:t>
            </a:r>
            <a:endParaRPr lang="ru-RU" dirty="0" smtClean="0"/>
          </a:p>
          <a:p>
            <a:r>
              <a:rPr lang="ru-RU" dirty="0" smtClean="0"/>
              <a:t>                                                           </a:t>
            </a:r>
            <a:r>
              <a:rPr lang="ru-RU" dirty="0" err="1" smtClean="0"/>
              <a:t>ПАмять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ПАперть</a:t>
            </a:r>
            <a:r>
              <a:rPr lang="ru-RU" dirty="0" smtClean="0"/>
              <a:t>                                       </a:t>
            </a:r>
            <a:r>
              <a:rPr lang="ru-RU" dirty="0" err="1" smtClean="0"/>
              <a:t>ПАлуба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1253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ациентов интерната для престарелых эвакуируют в Якутии в связи с паводком  | Новости | Известия | 15.05.2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563" y="379557"/>
            <a:ext cx="8836894" cy="496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1674" y="1043709"/>
            <a:ext cx="2253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Паводок – явление, когда река выходит из берегов из-за появления «чужой» воды (дожди, таяние снегов).</a:t>
            </a:r>
          </a:p>
        </p:txBody>
      </p:sp>
    </p:spTree>
    <p:extLst>
      <p:ext uri="{BB962C8B-B14F-4D97-AF65-F5344CB8AC3E}">
        <p14:creationId xmlns:p14="http://schemas.microsoft.com/office/powerpoint/2010/main" val="255913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Жительницу Курской области осудили за истязание пасынка и падчерицы » 46ТВ  Курское Интернет Телевид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745" y="135173"/>
            <a:ext cx="6446982" cy="544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6328" y="812800"/>
            <a:ext cx="386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Пасынок</a:t>
            </a:r>
            <a:r>
              <a:rPr lang="ru-RU" dirty="0"/>
              <a:t> – неродной, «чужой» сын.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9455" y="1921164"/>
            <a:ext cx="3908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Падчерица– неродная , «чужая» дочь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787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атрубок входной, K2 9.001-186 купить в Москве, цена, Патрубки и  соединительные трубки Karcher Моск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679" y="581892"/>
            <a:ext cx="5621514" cy="481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3200" y="2198255"/>
            <a:ext cx="505229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solidFill>
                  <a:srgbClr val="484848"/>
                </a:solidFill>
                <a:latin typeface="Times New Roman" panose="02020603050405020304" pitchFamily="18" charset="0"/>
              </a:rPr>
              <a:t>Патрубок</a:t>
            </a:r>
            <a:r>
              <a:rPr lang="ru-RU" dirty="0">
                <a:solidFill>
                  <a:srgbClr val="484848"/>
                </a:solidFill>
                <a:latin typeface="Times New Roman" panose="02020603050405020304" pitchFamily="18" charset="0"/>
              </a:rPr>
              <a:t> – элемент, который отводит от основного трубопровода.</a:t>
            </a:r>
          </a:p>
        </p:txBody>
      </p:sp>
    </p:spTree>
    <p:extLst>
      <p:ext uri="{BB962C8B-B14F-4D97-AF65-F5344CB8AC3E}">
        <p14:creationId xmlns:p14="http://schemas.microsoft.com/office/powerpoint/2010/main" val="223446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риставки в русском языке — значение, таблица и прим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604710" cy="56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76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равописание приставок - русский язык,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727" y="11073"/>
            <a:ext cx="6964218" cy="5424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ПРАБАБУШКА - Статусы и цитаты - 1486235 - Tabor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6655"/>
            <a:ext cx="4756727" cy="4609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1126" y="228662"/>
            <a:ext cx="3980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прабабушка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76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9855" y="1477570"/>
            <a:ext cx="7056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СПАСИБО  ЗА 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442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0873" y="526472"/>
            <a:ext cx="886690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err="1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Приста́вка</a:t>
            </a:r>
            <a:r>
              <a:rPr lang="ru-RU" sz="2800" b="0" i="0" dirty="0" smtClean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— </a:t>
            </a:r>
            <a:r>
              <a:rPr lang="ru-RU" sz="2800" b="1" i="0" dirty="0" smtClean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значимая часть слова, стоящая перед его корнем и дополняющая или изменяющая смысл слова</a:t>
            </a:r>
            <a:r>
              <a:rPr lang="ru-RU" sz="2800" b="0" i="0" dirty="0" smtClean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.</a:t>
            </a:r>
            <a:endParaRPr lang="en-US" sz="2800" b="0" i="0" dirty="0" smtClean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endParaRPr lang="en-US" sz="2800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Приставки используются во многих языках и нередко происходят от предлогов, следовательно, имеют такое же (или близкое) значение, что и соответствующий предлог.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6066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0001" y="1930401"/>
            <a:ext cx="76754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4000" dirty="0"/>
              <a:t>К</a:t>
            </a:r>
            <a:r>
              <a:rPr lang="ru-RU" sz="4000" dirty="0" smtClean="0"/>
              <a:t>акие приставки вы знаете ?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983344" y="3731491"/>
            <a:ext cx="180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над</a:t>
            </a:r>
            <a:endParaRPr lang="ru-RU" sz="44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89382" y="3823855"/>
            <a:ext cx="1764145" cy="92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35055" y="3842327"/>
            <a:ext cx="0" cy="6586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293091" y="905164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86400" y="90516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7702664" y="1126836"/>
            <a:ext cx="674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76218" y="3602182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702664" y="3463636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486400" y="3842327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430327" y="1417782"/>
            <a:ext cx="48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52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8436" y="785091"/>
            <a:ext cx="791556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C0E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Приставка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ПРИ-</a:t>
            </a:r>
            <a:r>
              <a:rPr lang="ru-RU" sz="3600" dirty="0">
                <a:solidFill>
                  <a:srgbClr val="0C0E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обозначать</a:t>
            </a:r>
            <a:r>
              <a:rPr lang="ru-RU" sz="3600" dirty="0" smtClean="0">
                <a:solidFill>
                  <a:srgbClr val="0C0E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C0E0D"/>
                </a:solidFill>
                <a:latin typeface="Tahoma" panose="020B0604030504040204" pitchFamily="34" charset="0"/>
              </a:rPr>
              <a:t>1. Пространственную смежность, близость: ПРИБРЕЖНЫЙ, ПРИШКОЛЬНЫЙ.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C0E0D"/>
                </a:solidFill>
                <a:latin typeface="Tahoma" panose="020B0604030504040204" pitchFamily="34" charset="0"/>
              </a:rPr>
              <a:t>2. Приближение, присоединение: ПРИЕХАТЬ, ПРИСЛОНИТЬСЯ, ПРИКЛЕИТЬ.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C0E0D"/>
                </a:solidFill>
                <a:latin typeface="Tahoma" panose="020B0604030504040204" pitchFamily="34" charset="0"/>
              </a:rPr>
              <a:t>3. Неполноту действия: ПРИТВОРИТЬ ДВЕРЬ, ПРИГНУТЬ, ПРИУКРАСИТЬ.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C0E0D"/>
                </a:solidFill>
                <a:latin typeface="Tahoma" panose="020B0604030504040204" pitchFamily="34" charset="0"/>
              </a:rPr>
              <a:t>4. Доведение действия до конца</a:t>
            </a:r>
            <a:r>
              <a:rPr lang="ru-RU" sz="2400" dirty="0" smtClean="0">
                <a:solidFill>
                  <a:srgbClr val="0C0E0D"/>
                </a:solidFill>
                <a:latin typeface="Tahoma" panose="020B0604030504040204" pitchFamily="34" charset="0"/>
              </a:rPr>
              <a:t>: </a:t>
            </a:r>
            <a:r>
              <a:rPr lang="ru-RU" sz="2400" dirty="0" smtClean="0">
                <a:solidFill>
                  <a:srgbClr val="0C0E0D"/>
                </a:solidFill>
                <a:latin typeface="Tahoma" panose="020B0604030504040204" pitchFamily="34" charset="0"/>
              </a:rPr>
              <a:t>ПРИДУМАТЬ, </a:t>
            </a:r>
            <a:r>
              <a:rPr lang="ru-RU" sz="3200" dirty="0" smtClean="0">
                <a:solidFill>
                  <a:srgbClr val="0C0E0D"/>
                </a:solidFill>
                <a:latin typeface="Tahoma" panose="020B0604030504040204" pitchFamily="34" charset="0"/>
              </a:rPr>
              <a:t>прижать.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88486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50109" y="1385455"/>
            <a:ext cx="769389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C0E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Приставка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ПРЕ-</a:t>
            </a:r>
            <a:r>
              <a:rPr lang="ru-RU" sz="4000" dirty="0">
                <a:solidFill>
                  <a:srgbClr val="0C0E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выражать</a:t>
            </a:r>
            <a:r>
              <a:rPr lang="ru-RU" sz="4000" dirty="0" smtClean="0">
                <a:solidFill>
                  <a:srgbClr val="0C0E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C0E0D"/>
                </a:solidFill>
                <a:latin typeface="Tahoma" panose="020B0604030504040204" pitchFamily="34" charset="0"/>
              </a:rPr>
              <a:t> </a:t>
            </a:r>
            <a:r>
              <a:rPr lang="ru-RU" sz="2400" dirty="0" smtClean="0">
                <a:solidFill>
                  <a:srgbClr val="0C0E0D"/>
                </a:solidFill>
                <a:latin typeface="Tahoma" panose="020B0604030504040204" pitchFamily="34" charset="0"/>
              </a:rPr>
              <a:t>  </a:t>
            </a:r>
            <a:r>
              <a:rPr lang="ru-RU" sz="2400" dirty="0">
                <a:solidFill>
                  <a:srgbClr val="0C0E0D"/>
                </a:solidFill>
                <a:latin typeface="Tahoma" panose="020B0604030504040204" pitchFamily="34" charset="0"/>
              </a:rPr>
              <a:t>Высокую степень качества или действия и иметь значение, близкое к значению слова «очень»: ПРЕСКВЕРНЫЙ, ПРЕДЛИННЫЙ, ПРЕОБЛАДАТЬ.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92764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108" y="674718"/>
            <a:ext cx="1007687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Значение приставки  </a:t>
            </a: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ПОД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-  </a:t>
            </a:r>
            <a:r>
              <a:rPr lang="ru-RU" sz="2800" dirty="0" smtClean="0"/>
              <a:t>                                                                                                       - в значении «находиться снизу по отношению к чему либо»</a:t>
            </a:r>
          </a:p>
          <a:p>
            <a:r>
              <a:rPr lang="ru-RU" sz="2800" dirty="0" smtClean="0"/>
              <a:t> (подоконник, подпол )</a:t>
            </a:r>
          </a:p>
          <a:p>
            <a:endParaRPr lang="ru-RU" sz="2800" dirty="0" smtClean="0"/>
          </a:p>
          <a:p>
            <a:r>
              <a:rPr lang="ru-RU" sz="2800" dirty="0" smtClean="0"/>
              <a:t>  - в значении приблизиться к чему –либо</a:t>
            </a:r>
          </a:p>
          <a:p>
            <a:r>
              <a:rPr lang="ru-RU" sz="2800" dirty="0" smtClean="0"/>
              <a:t> (подъехать подбежать),</a:t>
            </a:r>
          </a:p>
          <a:p>
            <a:endParaRPr lang="ru-RU" sz="2800" dirty="0" smtClean="0"/>
          </a:p>
          <a:p>
            <a:r>
              <a:rPr lang="ru-RU" sz="2800" dirty="0" smtClean="0"/>
              <a:t>  - в значении «совершить действие с малой</a:t>
            </a:r>
          </a:p>
          <a:p>
            <a:r>
              <a:rPr lang="ru-RU" sz="2800" dirty="0" smtClean="0"/>
              <a:t> интенсивностью,  слегка»  (подлечить подсинить).</a:t>
            </a:r>
            <a:r>
              <a:rPr lang="en-US" sz="2800" dirty="0" smtClean="0"/>
              <a:t> </a:t>
            </a:r>
            <a:endParaRPr lang="ru-RU" sz="2800" dirty="0"/>
          </a:p>
        </p:txBody>
      </p:sp>
      <p:sp>
        <p:nvSpPr>
          <p:cNvPr id="3" name="AutoShape 2" descr="⬇ Скачать картинки Ребенок под столом, стоковые фото Ребенок под столом в  хорошем качестве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⬇ Скачать картинки Ребенок под столом, стоковые фото Ребенок под столом в  хорошем качестве | Depositphot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⬇ Скачать картинки Ребенок под столом, стоковые фото Ребенок под столом в  хорошем качестве | Depositphoto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⬇ Скачать картинки Ребенок под столом, стоковые фото Ребенок под столом в  хорошем качестве | Depositphotos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⬇ Скачать картинки Ребенок под столом, стоковые фото Ребенок под столом в  хорошем качестве | Depositphotos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⬇ Скачать картинки Ребенок под столом, стоковые фото Ребенок под столом в  хорошем качестве | Depositphotos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4" descr="⬇ Скачать картинки Ребенок под столом, стоковые фото Ребенок под столом в  хорошем качестве | Depositphotos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6" descr="⬇ Скачать картинки Ребенок под столом, стоковые фото Ребенок под столом в  хорошем качестве | Depositphotos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09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6473" y="584674"/>
            <a:ext cx="1022465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Значение приставки  </a:t>
            </a:r>
            <a:r>
              <a:rPr lang="ru-RU" sz="3200" dirty="0" smtClean="0">
                <a:solidFill>
                  <a:srgbClr val="FF0000"/>
                </a:solidFill>
              </a:rPr>
              <a:t>РАЗ-, РАС-</a:t>
            </a:r>
          </a:p>
          <a:p>
            <a:endParaRPr lang="ru-RU" sz="3200" dirty="0">
              <a:solidFill>
                <a:srgbClr val="FF0000"/>
              </a:solidFill>
            </a:endParaRPr>
          </a:p>
          <a:p>
            <a:r>
              <a:rPr lang="ru-RU" sz="2000" dirty="0" smtClean="0"/>
              <a:t>- Часто она обозначает деление на части, распределение по частям, например: разделить, раздать, разбить, раздробить</a:t>
            </a:r>
          </a:p>
          <a:p>
            <a:r>
              <a:rPr lang="ru-RU" sz="3200" dirty="0" smtClean="0"/>
              <a:t> - </a:t>
            </a:r>
            <a:r>
              <a:rPr lang="ru-RU" sz="2000" dirty="0" smtClean="0"/>
              <a:t>Иногда она обозначает раскрывание, развёртывание, например: распаковать, разложить, расстелить, раскрыть, развернуть</a:t>
            </a:r>
          </a:p>
          <a:p>
            <a:endParaRPr lang="ru-RU" sz="2000" dirty="0" smtClean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«</a:t>
            </a:r>
            <a:r>
              <a:rPr lang="ru-RU" sz="2000" dirty="0" smtClean="0">
                <a:solidFill>
                  <a:srgbClr val="FF0000"/>
                </a:solidFill>
              </a:rPr>
              <a:t> РАЗ</a:t>
            </a:r>
            <a:r>
              <a:rPr lang="ru-RU" sz="2000" dirty="0" smtClean="0"/>
              <a:t>» вносит значение разъединения: развязать, раздвинуть</a:t>
            </a:r>
          </a:p>
          <a:p>
            <a:pPr marL="342900" indent="-342900">
              <a:buFontTx/>
              <a:buChar char="-"/>
            </a:pPr>
            <a:endParaRPr lang="ru-RU" sz="2000" dirty="0" smtClean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«</a:t>
            </a:r>
            <a:r>
              <a:rPr lang="ru-RU" sz="2000" dirty="0" smtClean="0">
                <a:solidFill>
                  <a:srgbClr val="FF0000"/>
                </a:solidFill>
              </a:rPr>
              <a:t>РАЗ</a:t>
            </a:r>
            <a:r>
              <a:rPr lang="ru-RU" sz="2000" dirty="0" smtClean="0"/>
              <a:t>»   может означать уничтожение ранее произведенного действия: разлюбить, раздумать </a:t>
            </a:r>
          </a:p>
          <a:p>
            <a:pPr marL="457200" indent="-457200">
              <a:buFontTx/>
              <a:buChar char="-"/>
            </a:pPr>
            <a:endParaRPr lang="ru-RU" sz="3200" dirty="0"/>
          </a:p>
          <a:p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13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6909" y="489527"/>
            <a:ext cx="881149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ЗНАЧЕНИЕ  ПРИСТАВКИ  </a:t>
            </a:r>
            <a:r>
              <a:rPr lang="ru-RU" sz="3600" dirty="0" smtClean="0">
                <a:solidFill>
                  <a:srgbClr val="FF0000"/>
                </a:solidFill>
              </a:rPr>
              <a:t>НАД- (НАДО</a:t>
            </a:r>
            <a:r>
              <a:rPr lang="ru-RU" sz="3600" dirty="0" smtClean="0">
                <a:solidFill>
                  <a:srgbClr val="FF0000"/>
                </a:solidFill>
              </a:rPr>
              <a:t>)</a:t>
            </a:r>
          </a:p>
          <a:p>
            <a:endParaRPr lang="ru-RU" sz="3600" dirty="0" smtClean="0">
              <a:solidFill>
                <a:srgbClr val="FF0000"/>
              </a:solidFill>
            </a:endParaRPr>
          </a:p>
          <a:p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Часто она обозначает совершение действия поверх (надписать )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Распространение действия на часть поверхности предмета, неполноту действия (надрезать, надорвать),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Совершение действия дополнительно (надвязать)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948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927" y="1006764"/>
            <a:ext cx="86175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А вы знаете, что есть приставки</a:t>
            </a:r>
          </a:p>
          <a:p>
            <a:r>
              <a:rPr lang="ru-RU" sz="4400" dirty="0" smtClean="0"/>
              <a:t>      </a:t>
            </a:r>
            <a:r>
              <a:rPr lang="ru-RU" sz="4400" dirty="0" smtClean="0">
                <a:solidFill>
                  <a:srgbClr val="FF0000"/>
                </a:solidFill>
              </a:rPr>
              <a:t>ПА -  , ПРА- </a:t>
            </a:r>
            <a:r>
              <a:rPr lang="ru-RU" sz="4400" dirty="0" smtClean="0"/>
              <a:t>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2861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361</TotalTime>
  <Words>290</Words>
  <Application>Microsoft Office PowerPoint</Application>
  <PresentationFormat>Широкоэкранный</PresentationFormat>
  <Paragraphs>70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Arial</vt:lpstr>
      <vt:lpstr>Calibri</vt:lpstr>
      <vt:lpstr>Impact</vt:lpstr>
      <vt:lpstr>Lobster</vt:lpstr>
      <vt:lpstr>Siemreap</vt:lpstr>
      <vt:lpstr>Tahoma</vt:lpstr>
      <vt:lpstr>Times New Roman</vt:lpstr>
      <vt:lpstr>Главное мероприятие</vt:lpstr>
      <vt:lpstr>ПРИСТАВКА загадки русского языка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ПРИСТАВКА    ПА</dc:title>
  <dc:creator>Санёк ИВ</dc:creator>
  <cp:lastModifiedBy>Санёк ИВ</cp:lastModifiedBy>
  <cp:revision>37</cp:revision>
  <dcterms:created xsi:type="dcterms:W3CDTF">2023-04-07T12:22:23Z</dcterms:created>
  <dcterms:modified xsi:type="dcterms:W3CDTF">2023-04-21T13:21:13Z</dcterms:modified>
</cp:coreProperties>
</file>