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72" r:id="rId12"/>
    <p:sldId id="264" r:id="rId13"/>
    <p:sldId id="265" r:id="rId14"/>
    <p:sldId id="269" r:id="rId15"/>
    <p:sldId id="270" r:id="rId16"/>
    <p:sldId id="273" r:id="rId17"/>
    <p:sldId id="274" r:id="rId18"/>
    <p:sldId id="266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0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7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5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0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0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4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2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4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60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6D03A-85AC-4CB4-82C1-409142107C0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3F7D-EA29-4BB4-8E2C-ED5E62B7C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9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936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772816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              ПТИЦЫ</a:t>
            </a:r>
          </a:p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    «КРАСНОЙ КНИГИ </a:t>
            </a:r>
          </a:p>
          <a:p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    КЕМЕРОВСКОЙ ОБЛАСТИ» </a:t>
            </a:r>
            <a:endParaRPr lang="ru-RU" sz="3200" dirty="0">
              <a:solidFill>
                <a:schemeClr val="accent2"/>
              </a:solidFill>
              <a:latin typeface="Arial Black" pitchFamily="34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Arial Black" pitchFamily="34" charset="0"/>
              </a:rPr>
              <a:t> 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игра «Доскажи словечко»</a:t>
            </a:r>
            <a:endParaRPr lang="ru-RU" sz="32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4869160"/>
            <a:ext cx="30487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учитель-логопед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Манахова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Наталья Николаевна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МБ ДОУ «Детский сад №76»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834918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 актуализация знаний детей</a:t>
            </a:r>
          </a:p>
          <a:p>
            <a:r>
              <a:rPr lang="ru-RU" dirty="0" smtClean="0"/>
              <a:t> об исчезающих птицах Кемеровской области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0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   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1412776"/>
            <a:ext cx="42302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Всем </a:t>
            </a:r>
            <a:r>
              <a:rPr lang="ru-RU" sz="2400" b="1" dirty="0" err="1"/>
              <a:t>плывулям</a:t>
            </a:r>
            <a:r>
              <a:rPr lang="ru-RU" sz="2400" b="1" dirty="0"/>
              <a:t> и </a:t>
            </a:r>
            <a:r>
              <a:rPr lang="ru-RU" sz="2400" b="1" dirty="0" err="1"/>
              <a:t>ползулям</a:t>
            </a:r>
            <a:r>
              <a:rPr lang="ru-RU" sz="2400" b="1" dirty="0"/>
              <a:t>,</a:t>
            </a:r>
          </a:p>
          <a:p>
            <a:pPr algn="ctr"/>
            <a:r>
              <a:rPr lang="ru-RU" sz="2400" b="1" dirty="0"/>
              <a:t>Всем </a:t>
            </a:r>
            <a:r>
              <a:rPr lang="ru-RU" sz="2400" b="1" dirty="0" err="1"/>
              <a:t>прыгулям</a:t>
            </a:r>
            <a:r>
              <a:rPr lang="ru-RU" sz="2400" b="1" dirty="0"/>
              <a:t> на беду</a:t>
            </a:r>
          </a:p>
          <a:p>
            <a:pPr algn="ctr"/>
            <a:r>
              <a:rPr lang="ru-RU" sz="2400" b="1" dirty="0"/>
              <a:t>На ногах, как на ходулях,</a:t>
            </a:r>
          </a:p>
          <a:p>
            <a:pPr algn="ctr"/>
            <a:r>
              <a:rPr lang="ru-RU" sz="2400" b="1" dirty="0"/>
              <a:t>По болоту я иду.</a:t>
            </a:r>
          </a:p>
          <a:p>
            <a:pPr algn="ctr"/>
            <a:r>
              <a:rPr lang="ru-RU" sz="2400" b="1" dirty="0"/>
              <a:t>Я еще танцор хороший,</a:t>
            </a:r>
          </a:p>
          <a:p>
            <a:pPr algn="ctr"/>
            <a:r>
              <a:rPr lang="ru-RU" sz="2400" b="1" dirty="0"/>
              <a:t>Мне похлопайте в ладоши.</a:t>
            </a:r>
          </a:p>
          <a:p>
            <a:pPr algn="ctr"/>
            <a:r>
              <a:rPr lang="ru-RU" sz="2400" b="1" dirty="0"/>
              <a:t>Оп-ля-ля! Оп-ля-ля!</a:t>
            </a:r>
          </a:p>
          <a:p>
            <a:pPr algn="ctr"/>
            <a:r>
              <a:rPr lang="ru-RU" sz="2400" b="1" dirty="0"/>
              <a:t>Нет </a:t>
            </a:r>
            <a:r>
              <a:rPr lang="ru-RU" sz="2400" b="1" dirty="0" smtClean="0"/>
              <a:t>птицы </a:t>
            </a:r>
            <a:r>
              <a:rPr lang="ru-RU" sz="2400" b="1" dirty="0"/>
              <a:t>лучше </a:t>
            </a:r>
            <a:r>
              <a:rPr lang="ru-RU" sz="2400" b="1" dirty="0" smtClean="0"/>
              <a:t>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8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                   </a:t>
            </a:r>
            <a:endParaRPr lang="ru-RU" sz="2400" b="1" dirty="0"/>
          </a:p>
        </p:txBody>
      </p:sp>
      <p:pic>
        <p:nvPicPr>
          <p:cNvPr id="6146" name="Picture 2" descr="C:\Users\Admin\Desktop\crane_adult_1200x6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85875"/>
            <a:ext cx="4104456" cy="423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52120" y="573325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(Журавль серый)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268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43808" y="1340768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Воздух режут без усилья,</a:t>
            </a:r>
            <a:br>
              <a:rPr lang="ru-RU" sz="2400" b="1" dirty="0"/>
            </a:br>
            <a:r>
              <a:rPr lang="ru-RU" sz="2400" b="1" dirty="0"/>
              <a:t>Как серпы кривые крылья.</a:t>
            </a:r>
            <a:br>
              <a:rPr lang="ru-RU" sz="2400" b="1" dirty="0"/>
            </a:br>
            <a:r>
              <a:rPr lang="ru-RU" sz="2400" b="1" dirty="0"/>
              <a:t>Промелькнет – не разглядишь,</a:t>
            </a:r>
            <a:br>
              <a:rPr lang="ru-RU" sz="2400" b="1" dirty="0"/>
            </a:br>
            <a:r>
              <a:rPr lang="ru-RU" sz="2400" b="1" dirty="0"/>
              <a:t>Так летает только…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                 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958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4788024" y="5338723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(Стриж </a:t>
            </a:r>
            <a:r>
              <a:rPr lang="ru-RU" b="1" i="1" dirty="0" err="1" smtClean="0"/>
              <a:t>иглохвостый</a:t>
            </a:r>
            <a:r>
              <a:rPr lang="ru-RU" b="1" i="1" dirty="0" smtClean="0"/>
              <a:t>)</a:t>
            </a:r>
            <a:endParaRPr lang="ru-RU" b="1" dirty="0"/>
          </a:p>
        </p:txBody>
      </p:sp>
      <p:pic>
        <p:nvPicPr>
          <p:cNvPr id="4098" name="Picture 2" descr="C:\Users\Admin\Desktop\Чёрный_стри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1412776"/>
            <a:ext cx="381642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6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5076055" y="5338723"/>
            <a:ext cx="2006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1340768"/>
            <a:ext cx="3654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 гуся похож он дюже.</a:t>
            </a:r>
            <a:br>
              <a:rPr lang="ru-RU" sz="2400" b="1" dirty="0"/>
            </a:br>
            <a:r>
              <a:rPr lang="ru-RU" sz="2400" b="1" dirty="0"/>
              <a:t>Ходит плохо, неуклюже,</a:t>
            </a:r>
            <a:br>
              <a:rPr lang="ru-RU" sz="2400" b="1" dirty="0"/>
            </a:br>
            <a:r>
              <a:rPr lang="ru-RU" sz="2400" b="1" dirty="0"/>
              <a:t>Хорошо летает в небе</a:t>
            </a:r>
            <a:br>
              <a:rPr lang="ru-RU" sz="2400" b="1" dirty="0"/>
            </a:br>
            <a:r>
              <a:rPr lang="ru-RU" sz="2400" b="1" dirty="0"/>
              <a:t>Длинношеей, белый…</a:t>
            </a:r>
          </a:p>
        </p:txBody>
      </p:sp>
    </p:spTree>
    <p:extLst>
      <p:ext uri="{BB962C8B-B14F-4D97-AF65-F5344CB8AC3E}">
        <p14:creationId xmlns:p14="http://schemas.microsoft.com/office/powerpoint/2010/main" val="284002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4860032" y="5338723"/>
            <a:ext cx="22227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</a:t>
            </a:r>
            <a:r>
              <a:rPr lang="ru-RU" b="1" i="1" dirty="0" smtClean="0"/>
              <a:t>(Лебедь-кликун)</a:t>
            </a:r>
            <a:endParaRPr lang="ru-RU" b="1" dirty="0"/>
          </a:p>
        </p:txBody>
      </p:sp>
      <p:pic>
        <p:nvPicPr>
          <p:cNvPr id="5122" name="Picture 2" descr="C:\Users\Admin\Desktop\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40769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02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4860032" y="5338723"/>
            <a:ext cx="22227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340769"/>
            <a:ext cx="42389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dirty="0"/>
              <a:t> </a:t>
            </a:r>
            <a:r>
              <a:rPr lang="ru-RU" sz="2400" b="1" dirty="0" smtClean="0"/>
              <a:t>В </a:t>
            </a:r>
            <a:r>
              <a:rPr lang="ru-RU" sz="2400" b="1" dirty="0"/>
              <a:t>темноте глаза горят</a:t>
            </a:r>
            <a:br>
              <a:rPr lang="ru-RU" sz="2400" b="1" dirty="0"/>
            </a:br>
            <a:r>
              <a:rPr lang="ru-RU" sz="2400" b="1" dirty="0"/>
              <a:t>И как будто говорят:</a:t>
            </a:r>
            <a:br>
              <a:rPr lang="ru-RU" sz="2400" b="1" dirty="0"/>
            </a:br>
            <a:r>
              <a:rPr lang="ru-RU" sz="2400" b="1" dirty="0"/>
              <a:t>«Бойтесь</a:t>
            </a:r>
            <a:r>
              <a:rPr lang="ru-RU" sz="2400" b="1" dirty="0" smtClean="0"/>
              <a:t>, прячьтесь </a:t>
            </a:r>
            <a:r>
              <a:rPr lang="ru-RU" sz="2400" b="1" dirty="0"/>
              <a:t>и бегите,</a:t>
            </a:r>
            <a:br>
              <a:rPr lang="ru-RU" sz="2400" b="1" dirty="0"/>
            </a:br>
            <a:r>
              <a:rPr lang="ru-RU" sz="2400" b="1" dirty="0"/>
              <a:t>И от страха все </a:t>
            </a:r>
            <a:r>
              <a:rPr lang="ru-RU" sz="2400" b="1" dirty="0" smtClean="0"/>
              <a:t>дрожите».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Днём </a:t>
            </a:r>
            <a:r>
              <a:rPr lang="ru-RU" sz="2400" b="1" dirty="0"/>
              <a:t>же он совсем бессилен.</a:t>
            </a:r>
            <a:br>
              <a:rPr lang="ru-RU" sz="2400" b="1" dirty="0"/>
            </a:br>
            <a:r>
              <a:rPr lang="ru-RU" sz="2400" b="1" dirty="0"/>
              <a:t>Догадались? Это – </a:t>
            </a:r>
          </a:p>
        </p:txBody>
      </p:sp>
    </p:spTree>
    <p:extLst>
      <p:ext uri="{BB962C8B-B14F-4D97-AF65-F5344CB8AC3E}">
        <p14:creationId xmlns:p14="http://schemas.microsoft.com/office/powerpoint/2010/main" val="36886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4860032" y="5338723"/>
            <a:ext cx="22227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340769"/>
            <a:ext cx="42389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dirty="0"/>
              <a:t> </a:t>
            </a:r>
            <a:endParaRPr lang="ru-RU" sz="2400" b="1" dirty="0"/>
          </a:p>
        </p:txBody>
      </p:sp>
      <p:pic>
        <p:nvPicPr>
          <p:cNvPr id="1027" name="Picture 3" descr="C:\Users\Admin\Desktop\petit-duc.de.bruce.jgke.0g.800.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40770"/>
            <a:ext cx="3800450" cy="399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52120" y="5708055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(Филин)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4950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pic>
        <p:nvPicPr>
          <p:cNvPr id="5122" name="Picture 2" descr="C:\Users\Admin\Desktop\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4726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2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2132856"/>
            <a:ext cx="66401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Источники информации</a:t>
            </a:r>
            <a:r>
              <a:rPr lang="ru-RU" b="1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Красная книга Кемеровской области. Том </a:t>
            </a:r>
            <a:r>
              <a:rPr lang="en-US" dirty="0" smtClean="0"/>
              <a:t>II</a:t>
            </a:r>
            <a:r>
              <a:rPr lang="ru-RU" dirty="0" smtClean="0"/>
              <a:t>  «Редкие и находящиеся под угрозой исчезновения виды животных» -</a:t>
            </a:r>
          </a:p>
          <a:p>
            <a:r>
              <a:rPr lang="ru-RU" dirty="0"/>
              <a:t> </a:t>
            </a:r>
            <a:r>
              <a:rPr lang="ru-RU" dirty="0" smtClean="0"/>
              <a:t>     Кемерово, 2012г.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Атлас Кемеровской области для школьников – Новосибирск, 2002 г.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Б.С. Дубровин стихи к песне «Красная книга»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Загадки для детей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 smtClean="0"/>
              <a:t>(</a:t>
            </a:r>
            <a:r>
              <a:rPr lang="ru-RU" dirty="0" smtClean="0"/>
              <a:t>https</a:t>
            </a:r>
            <a:r>
              <a:rPr lang="ru-RU" dirty="0"/>
              <a:t>://</a:t>
            </a:r>
            <a:r>
              <a:rPr lang="ru-RU" dirty="0" smtClean="0"/>
              <a:t>www.stranamam.ru, </a:t>
            </a:r>
            <a:r>
              <a:rPr lang="ru-RU" dirty="0"/>
              <a:t>https</a:t>
            </a:r>
            <a:r>
              <a:rPr lang="ru-RU" dirty="0" smtClean="0"/>
              <a:t>://2karandasha.r</a:t>
            </a:r>
            <a:r>
              <a:rPr lang="en-US" dirty="0" smtClean="0"/>
              <a:t>u</a:t>
            </a:r>
            <a:r>
              <a:rPr lang="en-US" dirty="0"/>
              <a:t>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Яндекс. картинки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41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pic>
        <p:nvPicPr>
          <p:cNvPr id="7" name="Picture 4" descr="C:\Users\ACER\Downloads\red_book2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5"/>
            <a:ext cx="2080215" cy="34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2276872"/>
            <a:ext cx="28083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Красная книга </a:t>
            </a:r>
            <a:r>
              <a:rPr lang="ru-RU" sz="2000" dirty="0" smtClean="0"/>
              <a:t>Кемеровской области создана в </a:t>
            </a:r>
            <a:r>
              <a:rPr lang="ru-RU" sz="2000" b="1" dirty="0" smtClean="0"/>
              <a:t>2000 году</a:t>
            </a:r>
            <a:r>
              <a:rPr lang="ru-RU" sz="2000" dirty="0" smtClean="0"/>
              <a:t>. Она состоит из двух томов: том </a:t>
            </a:r>
            <a:r>
              <a:rPr lang="en-US" sz="2000" dirty="0" smtClean="0"/>
              <a:t>I </a:t>
            </a:r>
            <a:r>
              <a:rPr lang="ru-RU" sz="2000" dirty="0" smtClean="0"/>
              <a:t>Растения Грибы,</a:t>
            </a:r>
          </a:p>
          <a:p>
            <a:r>
              <a:rPr lang="ru-RU" sz="2000" dirty="0" smtClean="0"/>
              <a:t>том </a:t>
            </a:r>
            <a:r>
              <a:rPr lang="en-US" sz="2000" dirty="0" smtClean="0"/>
              <a:t>II </a:t>
            </a:r>
            <a:r>
              <a:rPr lang="ru-RU" sz="2000" dirty="0" smtClean="0"/>
              <a:t>Животные</a:t>
            </a:r>
            <a:endParaRPr lang="ru-RU" sz="2000" dirty="0"/>
          </a:p>
        </p:txBody>
      </p:sp>
      <p:pic>
        <p:nvPicPr>
          <p:cNvPr id="10" name="Picture 3" descr="C:\Users\ACER\Downloads\red_book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2855"/>
            <a:ext cx="2160240" cy="34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2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карт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52216"/>
            <a:ext cx="3528392" cy="439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1700808"/>
            <a:ext cx="311409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Красной книге Кемеровской области </a:t>
            </a:r>
          </a:p>
          <a:p>
            <a:r>
              <a:rPr lang="ru-RU" sz="2000" b="1" dirty="0" smtClean="0"/>
              <a:t>58 видов птиц</a:t>
            </a:r>
            <a:r>
              <a:rPr lang="ru-RU" sz="2000" dirty="0" smtClean="0"/>
              <a:t>, находящихся на грани вымирания.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b="1" dirty="0" smtClean="0"/>
              <a:t>«ДОСКАЖИ СЛОВЕЧКО»</a:t>
            </a:r>
          </a:p>
          <a:p>
            <a:r>
              <a:rPr lang="ru-RU" sz="2000" dirty="0" smtClean="0"/>
              <a:t>о некоторых из них.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9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1268760"/>
            <a:ext cx="39604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Длинноногий</a:t>
            </a:r>
            <a:r>
              <a:rPr lang="ru-RU" sz="2400" b="1" dirty="0"/>
              <a:t>, длинноносый,</a:t>
            </a:r>
            <a:br>
              <a:rPr lang="ru-RU" sz="2400" b="1" dirty="0"/>
            </a:br>
            <a:r>
              <a:rPr lang="ru-RU" sz="2400" b="1" dirty="0"/>
              <a:t>Шея – словно знак </a:t>
            </a:r>
            <a:r>
              <a:rPr lang="ru-RU" sz="2400" b="1" dirty="0" smtClean="0"/>
              <a:t>вопроса,</a:t>
            </a:r>
          </a:p>
          <a:p>
            <a:pPr algn="ctr"/>
            <a:r>
              <a:rPr lang="ru-RU" sz="2400" b="1" dirty="0" smtClean="0"/>
              <a:t>Он </a:t>
            </a:r>
            <a:r>
              <a:rPr lang="ru-RU" sz="2400" b="1" dirty="0"/>
              <a:t>на крыше проживает,</a:t>
            </a:r>
            <a:br>
              <a:rPr lang="ru-RU" sz="2400" b="1" dirty="0"/>
            </a:br>
            <a:r>
              <a:rPr lang="ru-RU" sz="2400" b="1" dirty="0"/>
              <a:t>И лягушек поедает.</a:t>
            </a:r>
            <a:br>
              <a:rPr lang="ru-RU" sz="2400" b="1" dirty="0"/>
            </a:br>
            <a:r>
              <a:rPr lang="ru-RU" sz="2400" b="1" dirty="0"/>
              <a:t>Как зовётся, догадались?</a:t>
            </a:r>
            <a:br>
              <a:rPr lang="ru-RU" sz="2400" b="1" dirty="0"/>
            </a:br>
            <a:r>
              <a:rPr lang="ru-RU" sz="2400" b="1" dirty="0"/>
              <a:t>Ну, конечно, это…</a:t>
            </a:r>
            <a:br>
              <a:rPr lang="ru-RU" sz="2400" b="1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6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66706" y="5140325"/>
            <a:ext cx="168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(Аист черный)</a:t>
            </a:r>
            <a:endParaRPr lang="ru-RU" b="1" dirty="0"/>
          </a:p>
        </p:txBody>
      </p:sp>
      <p:pic>
        <p:nvPicPr>
          <p:cNvPr id="1026" name="Picture 2" descr="C:\Users\Admin\Desktop\1573898116_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340769"/>
            <a:ext cx="38164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90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1556792"/>
            <a:ext cx="35101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Днём отдыхает,</a:t>
            </a:r>
            <a:br>
              <a:rPr lang="ru-RU" sz="2400" b="1" dirty="0"/>
            </a:br>
            <a:r>
              <a:rPr lang="ru-RU" sz="2400" b="1" dirty="0"/>
              <a:t>А ночью летает,</a:t>
            </a:r>
            <a:br>
              <a:rPr lang="ru-RU" sz="2400" b="1" dirty="0"/>
            </a:br>
            <a:r>
              <a:rPr lang="ru-RU" sz="2400" b="1" dirty="0"/>
              <a:t>«Угу-</a:t>
            </a:r>
            <a:r>
              <a:rPr lang="ru-RU" sz="2400" b="1" dirty="0" err="1"/>
              <a:t>гу</a:t>
            </a:r>
            <a:r>
              <a:rPr lang="ru-RU" sz="2400" b="1" dirty="0"/>
              <a:t>!» кричит,</a:t>
            </a:r>
            <a:br>
              <a:rPr lang="ru-RU" sz="2400" b="1" dirty="0"/>
            </a:br>
            <a:r>
              <a:rPr lang="ru-RU" sz="2400" b="1" dirty="0"/>
              <a:t>Страху нагоняет!</a:t>
            </a:r>
            <a:br>
              <a:rPr lang="ru-RU" sz="2400" b="1" dirty="0"/>
            </a:br>
            <a:r>
              <a:rPr lang="ru-RU" sz="2400" b="1" dirty="0"/>
              <a:t>Видишь, </a:t>
            </a:r>
            <a:r>
              <a:rPr lang="ru-RU" sz="2400" b="1" dirty="0" smtClean="0"/>
              <a:t>какова</a:t>
            </a:r>
          </a:p>
          <a:p>
            <a:pPr algn="ctr"/>
            <a:r>
              <a:rPr lang="ru-RU" sz="2400" b="1" dirty="0" smtClean="0"/>
              <a:t>    Тётушка …!</a:t>
            </a:r>
            <a:br>
              <a:rPr lang="ru-RU" sz="2400" b="1" dirty="0" smtClean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251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196" y="0"/>
            <a:ext cx="9433200" cy="69386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09116" y="5686424"/>
            <a:ext cx="14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(Сова белая)</a:t>
            </a:r>
            <a:endParaRPr lang="ru-RU" b="1" dirty="0"/>
          </a:p>
        </p:txBody>
      </p:sp>
      <p:pic>
        <p:nvPicPr>
          <p:cNvPr id="2050" name="Picture 2" descr="C:\Users\Admin\Desktop\Snowy-Owl-Illustration-by-Ellaphant-in-the-Ro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664" y="1484784"/>
            <a:ext cx="362557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13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14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412776"/>
            <a:ext cx="37261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небе любит он кружиться,</a:t>
            </a:r>
            <a:br>
              <a:rPr lang="ru-RU" sz="2400" b="1" dirty="0"/>
            </a:br>
            <a:r>
              <a:rPr lang="ru-RU" sz="2400" b="1" dirty="0"/>
              <a:t>И в горах – не новосёл.</a:t>
            </a:r>
            <a:br>
              <a:rPr lang="ru-RU" sz="2400" b="1" dirty="0"/>
            </a:br>
            <a:r>
              <a:rPr lang="ru-RU" sz="2400" b="1" dirty="0"/>
              <a:t>Зоркий глаз имеет птица</a:t>
            </a:r>
            <a:br>
              <a:rPr lang="ru-RU" sz="2400" b="1" dirty="0"/>
            </a:br>
            <a:r>
              <a:rPr lang="ru-RU" sz="2400" b="1" dirty="0"/>
              <a:t>С гордым именем…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755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hovrashok.com.ua/images/Dec/06/d7a60e31031747e94e305cb4c2628db8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8"/>
            <a:ext cx="9323512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34888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5445224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(Орел-карлик)</a:t>
            </a:r>
            <a:endParaRPr lang="ru-RU" b="1" i="1" dirty="0"/>
          </a:p>
        </p:txBody>
      </p:sp>
      <p:pic>
        <p:nvPicPr>
          <p:cNvPr id="3074" name="Picture 2" descr="C:\Users\Admin\Desktop\Орёл_карл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340768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3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260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2020-10-23T09:55:47Z</dcterms:created>
  <dcterms:modified xsi:type="dcterms:W3CDTF">2021-11-02T14:23:16Z</dcterms:modified>
</cp:coreProperties>
</file>