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308" r:id="rId3"/>
    <p:sldId id="291" r:id="rId4"/>
    <p:sldId id="292" r:id="rId5"/>
    <p:sldId id="309" r:id="rId6"/>
    <p:sldId id="311" r:id="rId7"/>
    <p:sldId id="310" r:id="rId8"/>
    <p:sldId id="306" r:id="rId9"/>
    <p:sldId id="307" r:id="rId10"/>
    <p:sldId id="303" r:id="rId11"/>
    <p:sldId id="305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D5FF"/>
    <a:srgbClr val="C00000"/>
    <a:srgbClr val="009900"/>
    <a:srgbClr val="0070C0"/>
    <a:srgbClr val="95B3D7"/>
    <a:srgbClr val="F0DB10"/>
    <a:srgbClr val="8EB4E3"/>
    <a:srgbClr val="FFFF00"/>
    <a:srgbClr val="385D8A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10" Type="http://schemas.openxmlformats.org/officeDocument/2006/relationships/image" Target="../media/image14.wmf"/><Relationship Id="rId4" Type="http://schemas.openxmlformats.org/officeDocument/2006/relationships/image" Target="../media/image8.wmf"/><Relationship Id="rId9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11" Type="http://schemas.openxmlformats.org/officeDocument/2006/relationships/image" Target="../media/image25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5FA63F-463D-460B-A123-44A0C4C9C195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6E71A-8270-4A7F-B3D7-8F7C189E7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1174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B6E71A-8270-4A7F-B3D7-8F7C189E71D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40063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9738C45E-FFC7-41FE-ACEE-1D9125F2624D}" type="slidenum">
              <a:rPr lang="ru-RU"/>
              <a:pPr/>
              <a:t>9</a:t>
            </a:fld>
            <a:endParaRPr lang="ru-RU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7489488" y="-12423775"/>
            <a:ext cx="34978976" cy="26235025"/>
          </a:xfrm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1BACD9-18CA-4B19-9BEB-549B262A7D6E}" type="datetimeFigureOut">
              <a:rPr lang="ru-RU" smtClean="0"/>
              <a:pPr/>
              <a:t>14.08.2020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2BB23A-9700-4DCD-ABCC-0FEE15E442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oleObject" Target="../embeddings/oleObject12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6.bin"/><Relationship Id="rId12" Type="http://schemas.openxmlformats.org/officeDocument/2006/relationships/oleObject" Target="../embeddings/oleObject1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oleObject" Target="../embeddings/oleObject10.bin"/><Relationship Id="rId5" Type="http://schemas.openxmlformats.org/officeDocument/2006/relationships/oleObject" Target="../embeddings/oleObject4.bin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3.bin"/><Relationship Id="rId9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22.bin"/><Relationship Id="rId3" Type="http://schemas.openxmlformats.org/officeDocument/2006/relationships/image" Target="../media/image2.png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5" Type="http://schemas.openxmlformats.org/officeDocument/2006/relationships/oleObject" Target="../embeddings/oleObject14.bin"/><Relationship Id="rId10" Type="http://schemas.openxmlformats.org/officeDocument/2006/relationships/oleObject" Target="../embeddings/oleObject19.bin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Relationship Id="rId14" Type="http://schemas.openxmlformats.org/officeDocument/2006/relationships/oleObject" Target="../embeddings/oleObject23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03644"/>
            <a:ext cx="9144000" cy="3574262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Системы двух линейных уравнений с двумя переменными </a:t>
            </a: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Алгебра 7 класс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>
          <a:xfrm>
            <a:off x="1441553" y="3195401"/>
            <a:ext cx="1331626" cy="554636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1169231" y="2533335"/>
            <a:ext cx="1331626" cy="554636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39713" y="3887788"/>
          <a:ext cx="1835150" cy="1306512"/>
        </p:xfrm>
        <a:graphic>
          <a:graphicData uri="http://schemas.openxmlformats.org/presentationml/2006/ole">
            <p:oleObj spid="_x0000_s24611" name="Формула" r:id="rId4" imgW="660113" imgH="469696" progId="Equation.3">
              <p:embed/>
            </p:oleObj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826833" y="1230960"/>
          <a:ext cx="3706813" cy="598488"/>
        </p:xfrm>
        <a:graphic>
          <a:graphicData uri="http://schemas.openxmlformats.org/presentationml/2006/ole">
            <p:oleObj spid="_x0000_s24612" name="Формула" r:id="rId5" imgW="1333500" imgH="215900" progId="Equation.3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4826833" y="1912882"/>
          <a:ext cx="3140075" cy="493712"/>
        </p:xfrm>
        <a:graphic>
          <a:graphicData uri="http://schemas.openxmlformats.org/presentationml/2006/ole">
            <p:oleObj spid="_x0000_s24613" name="Формула" r:id="rId6" imgW="1129810" imgH="177723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826833" y="2586503"/>
          <a:ext cx="1412875" cy="493712"/>
        </p:xfrm>
        <a:graphic>
          <a:graphicData uri="http://schemas.openxmlformats.org/presentationml/2006/ole">
            <p:oleObj spid="_x0000_s24614" name="Формула" r:id="rId7" imgW="507780" imgH="177723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791752" y="3286773"/>
          <a:ext cx="1519238" cy="563562"/>
        </p:xfrm>
        <a:graphic>
          <a:graphicData uri="http://schemas.openxmlformats.org/presentationml/2006/ole">
            <p:oleObj spid="_x0000_s24615" name="Формула" r:id="rId8" imgW="545626" imgH="203024" progId="Equation.3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891088" y="3929063"/>
          <a:ext cx="3990975" cy="601662"/>
        </p:xfrm>
        <a:graphic>
          <a:graphicData uri="http://schemas.openxmlformats.org/presentationml/2006/ole">
            <p:oleObj spid="_x0000_s24616" name="Формула" r:id="rId9" imgW="1434477" imgH="215806" progId="Equation.3">
              <p:embed/>
            </p:oleObj>
          </a:graphicData>
        </a:graphic>
      </p:graphicFrame>
      <p:graphicFrame>
        <p:nvGraphicFramePr>
          <p:cNvPr id="22539" name="Object 3"/>
          <p:cNvGraphicFramePr>
            <a:graphicFrameLocks noChangeAspect="1"/>
          </p:cNvGraphicFramePr>
          <p:nvPr/>
        </p:nvGraphicFramePr>
        <p:xfrm>
          <a:off x="2894013" y="5559425"/>
          <a:ext cx="3421062" cy="600075"/>
        </p:xfrm>
        <a:graphic>
          <a:graphicData uri="http://schemas.openxmlformats.org/presentationml/2006/ole">
            <p:oleObj spid="_x0000_s24617" name="Формула" r:id="rId10" imgW="1231366" imgH="215806" progId="Equation.3">
              <p:embed/>
            </p:oleObj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239840" y="1178648"/>
          <a:ext cx="2681287" cy="1270000"/>
        </p:xfrm>
        <a:graphic>
          <a:graphicData uri="http://schemas.openxmlformats.org/presentationml/2006/ole">
            <p:oleObj spid="_x0000_s24618" name="Формула" r:id="rId11" imgW="965200" imgH="457200" progId="Equation.3">
              <p:embed/>
            </p:oleObj>
          </a:graphicData>
        </a:graphic>
      </p:graphicFrame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09626"/>
          </a:xfrm>
          <a:solidFill>
            <a:schemeClr val="bg1">
              <a:alpha val="69804"/>
            </a:schemeClr>
          </a:solidFill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2800" b="1" dirty="0">
                <a:solidFill>
                  <a:srgbClr val="0070C0"/>
                </a:solidFill>
              </a:rPr>
              <a:t>Метод </a:t>
            </a:r>
            <a:r>
              <a:rPr lang="ru-RU" sz="2800" b="1" dirty="0" smtClean="0">
                <a:solidFill>
                  <a:srgbClr val="0070C0"/>
                </a:solidFill>
              </a:rPr>
              <a:t>подстановки решения системы двух линейных уравнений с двумя переменными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7" name="Дуга 16"/>
          <p:cNvSpPr/>
          <p:nvPr/>
        </p:nvSpPr>
        <p:spPr>
          <a:xfrm>
            <a:off x="1235559" y="2375230"/>
            <a:ext cx="4736892" cy="1948723"/>
          </a:xfrm>
          <a:prstGeom prst="arc">
            <a:avLst>
              <a:gd name="adj1" fmla="val 11855567"/>
              <a:gd name="adj2" fmla="val 21497365"/>
            </a:avLst>
          </a:prstGeom>
          <a:ln w="28575">
            <a:solidFill>
              <a:srgbClr val="C000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413428" y="3240371"/>
            <a:ext cx="1064302" cy="614597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4589" name="Object 2"/>
          <p:cNvGraphicFramePr>
            <a:graphicFrameLocks noChangeAspect="1"/>
          </p:cNvGraphicFramePr>
          <p:nvPr/>
        </p:nvGraphicFramePr>
        <p:xfrm>
          <a:off x="240338" y="2532219"/>
          <a:ext cx="2363787" cy="1270000"/>
        </p:xfrm>
        <a:graphic>
          <a:graphicData uri="http://schemas.openxmlformats.org/presentationml/2006/ole">
            <p:oleObj spid="_x0000_s24619" name="Формула" r:id="rId12" imgW="850900" imgH="457200" progId="Equation.3">
              <p:embed/>
            </p:oleObj>
          </a:graphicData>
        </a:graphic>
      </p:graphicFrame>
      <p:graphicFrame>
        <p:nvGraphicFramePr>
          <p:cNvPr id="24590" name="Object 2"/>
          <p:cNvGraphicFramePr>
            <a:graphicFrameLocks noChangeAspect="1"/>
          </p:cNvGraphicFramePr>
          <p:nvPr/>
        </p:nvGraphicFramePr>
        <p:xfrm>
          <a:off x="448170" y="3180544"/>
          <a:ext cx="3776662" cy="600075"/>
        </p:xfrm>
        <a:graphic>
          <a:graphicData uri="http://schemas.openxmlformats.org/presentationml/2006/ole">
            <p:oleObj spid="_x0000_s24620" name="Формула" r:id="rId13" imgW="1358310" imgH="215806" progId="Equation.3">
              <p:embed/>
            </p:oleObj>
          </a:graphicData>
        </a:graphic>
      </p:graphicFrame>
      <p:sp>
        <p:nvSpPr>
          <p:cNvPr id="30" name="Стрелка вверх 29"/>
          <p:cNvSpPr/>
          <p:nvPr/>
        </p:nvSpPr>
        <p:spPr>
          <a:xfrm>
            <a:off x="1362974" y="2337758"/>
            <a:ext cx="189781" cy="32780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41" name="Object 7"/>
          <p:cNvGraphicFramePr>
            <a:graphicFrameLocks noChangeAspect="1"/>
          </p:cNvGraphicFramePr>
          <p:nvPr/>
        </p:nvGraphicFramePr>
        <p:xfrm>
          <a:off x="4810125" y="3570288"/>
          <a:ext cx="1058863" cy="563562"/>
        </p:xfrm>
        <a:graphic>
          <a:graphicData uri="http://schemas.openxmlformats.org/presentationml/2006/ole">
            <p:oleObj spid="_x0000_s26653" name="Формула" r:id="rId4" imgW="380835" imgH="203112" progId="Equation.3">
              <p:embed/>
            </p:oleObj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1154239" y="3120451"/>
            <a:ext cx="1394090" cy="554636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911897" y="2518345"/>
            <a:ext cx="1394090" cy="554636"/>
          </a:xfrm>
          <a:prstGeom prst="rect">
            <a:avLst/>
          </a:prstGeom>
          <a:solidFill>
            <a:srgbClr val="FFFF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00038" y="3846513"/>
          <a:ext cx="1482725" cy="1270000"/>
        </p:xfrm>
        <a:graphic>
          <a:graphicData uri="http://schemas.openxmlformats.org/presentationml/2006/ole">
            <p:oleObj spid="_x0000_s26654" name="Формула" r:id="rId5" imgW="533169" imgH="457002" progId="Equation.3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4806066" y="2356735"/>
          <a:ext cx="3106738" cy="563563"/>
        </p:xfrm>
        <a:graphic>
          <a:graphicData uri="http://schemas.openxmlformats.org/presentationml/2006/ole">
            <p:oleObj spid="_x0000_s26655" name="Формула" r:id="rId6" imgW="1117115" imgH="203112" progId="Equation.3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4821238" y="2971800"/>
          <a:ext cx="1730375" cy="563563"/>
        </p:xfrm>
        <a:graphic>
          <a:graphicData uri="http://schemas.openxmlformats.org/presentationml/2006/ole">
            <p:oleObj spid="_x0000_s26656" name="Формула" r:id="rId7" imgW="622030" imgH="203112" progId="Equation.3">
              <p:embed/>
            </p:oleObj>
          </a:graphicData>
        </a:graphic>
      </p:graphicFrame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4789488" y="4221163"/>
          <a:ext cx="3144837" cy="493712"/>
        </p:xfrm>
        <a:graphic>
          <a:graphicData uri="http://schemas.openxmlformats.org/presentationml/2006/ole">
            <p:oleObj spid="_x0000_s26657" name="Формула" r:id="rId8" imgW="1129810" imgH="177723" progId="Equation.3">
              <p:embed/>
            </p:oleObj>
          </a:graphicData>
        </a:graphic>
      </p:graphicFrame>
      <p:graphicFrame>
        <p:nvGraphicFramePr>
          <p:cNvPr id="22539" name="Object 3"/>
          <p:cNvGraphicFramePr>
            <a:graphicFrameLocks noChangeAspect="1"/>
          </p:cNvGraphicFramePr>
          <p:nvPr/>
        </p:nvGraphicFramePr>
        <p:xfrm>
          <a:off x="3244850" y="5559425"/>
          <a:ext cx="2716213" cy="600075"/>
        </p:xfrm>
        <a:graphic>
          <a:graphicData uri="http://schemas.openxmlformats.org/presentationml/2006/ole">
            <p:oleObj spid="_x0000_s26658" name="Формула" r:id="rId9" imgW="977476" imgH="215806" progId="Equation.3">
              <p:embed/>
            </p:oleObj>
          </a:graphicData>
        </a:graphic>
      </p:graphicFrame>
      <p:sp>
        <p:nvSpPr>
          <p:cNvPr id="13" name="Заголовок 3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809626"/>
          </a:xfrm>
          <a:solidFill>
            <a:schemeClr val="bg1">
              <a:alpha val="69804"/>
            </a:schemeClr>
          </a:solidFill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2800" b="1" dirty="0">
                <a:solidFill>
                  <a:srgbClr val="0070C0"/>
                </a:solidFill>
              </a:rPr>
              <a:t>Метод </a:t>
            </a:r>
            <a:r>
              <a:rPr lang="ru-RU" sz="2800" b="1" dirty="0" smtClean="0">
                <a:solidFill>
                  <a:srgbClr val="0070C0"/>
                </a:solidFill>
              </a:rPr>
              <a:t>подстановки решения системы двух линейных уравнений с двумя переменными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7" name="Дуга 16"/>
          <p:cNvSpPr/>
          <p:nvPr/>
        </p:nvSpPr>
        <p:spPr>
          <a:xfrm>
            <a:off x="2158580" y="2998033"/>
            <a:ext cx="3507702" cy="1184224"/>
          </a:xfrm>
          <a:prstGeom prst="arc">
            <a:avLst>
              <a:gd name="adj1" fmla="val 11518232"/>
              <a:gd name="adj2" fmla="val 21497365"/>
            </a:avLst>
          </a:prstGeom>
          <a:ln w="28575">
            <a:solidFill>
              <a:srgbClr val="C00000"/>
            </a:solidFill>
            <a:headEnd type="stealth" w="med" len="lg"/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81470" y="3537679"/>
            <a:ext cx="524656" cy="52715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6636" name="Object 11"/>
          <p:cNvGraphicFramePr>
            <a:graphicFrameLocks noChangeAspect="1"/>
          </p:cNvGraphicFramePr>
          <p:nvPr/>
        </p:nvGraphicFramePr>
        <p:xfrm>
          <a:off x="299800" y="1132955"/>
          <a:ext cx="2857500" cy="1270000"/>
        </p:xfrm>
        <a:graphic>
          <a:graphicData uri="http://schemas.openxmlformats.org/presentationml/2006/ole">
            <p:oleObj spid="_x0000_s26659" name="Формула" r:id="rId10" imgW="1028700" imgH="457200" progId="Equation.3">
              <p:embed/>
            </p:oleObj>
          </a:graphicData>
        </a:graphic>
      </p:graphicFrame>
      <p:graphicFrame>
        <p:nvGraphicFramePr>
          <p:cNvPr id="26637" name="Object 13"/>
          <p:cNvGraphicFramePr>
            <a:graphicFrameLocks noChangeAspect="1"/>
          </p:cNvGraphicFramePr>
          <p:nvPr/>
        </p:nvGraphicFramePr>
        <p:xfrm>
          <a:off x="534281" y="2520430"/>
          <a:ext cx="4025900" cy="600075"/>
        </p:xfrm>
        <a:graphic>
          <a:graphicData uri="http://schemas.openxmlformats.org/presentationml/2006/ole">
            <p:oleObj spid="_x0000_s26660" name="Формула" r:id="rId11" imgW="1447172" imgH="215806" progId="Equation.3">
              <p:embed/>
            </p:oleObj>
          </a:graphicData>
        </a:graphic>
      </p:graphicFrame>
      <p:graphicFrame>
        <p:nvGraphicFramePr>
          <p:cNvPr id="24590" name="Object 2"/>
          <p:cNvGraphicFramePr>
            <a:graphicFrameLocks noChangeAspect="1"/>
          </p:cNvGraphicFramePr>
          <p:nvPr/>
        </p:nvGraphicFramePr>
        <p:xfrm>
          <a:off x="299800" y="2455056"/>
          <a:ext cx="2436812" cy="1271588"/>
        </p:xfrm>
        <a:graphic>
          <a:graphicData uri="http://schemas.openxmlformats.org/presentationml/2006/ole">
            <p:oleObj spid="_x0000_s26661" name="Формула" r:id="rId12" imgW="876300" imgH="457200" progId="Equation.3">
              <p:embed/>
            </p:oleObj>
          </a:graphicData>
        </a:graphic>
      </p:graphicFrame>
      <p:graphicFrame>
        <p:nvGraphicFramePr>
          <p:cNvPr id="26638" name="Object 14"/>
          <p:cNvGraphicFramePr>
            <a:graphicFrameLocks noChangeAspect="1"/>
          </p:cNvGraphicFramePr>
          <p:nvPr/>
        </p:nvGraphicFramePr>
        <p:xfrm>
          <a:off x="4806248" y="1126423"/>
          <a:ext cx="4025900" cy="600075"/>
        </p:xfrm>
        <a:graphic>
          <a:graphicData uri="http://schemas.openxmlformats.org/presentationml/2006/ole">
            <p:oleObj spid="_x0000_s26662" name="Формула" r:id="rId13" imgW="1447172" imgH="215806" progId="Equation.3">
              <p:embed/>
            </p:oleObj>
          </a:graphicData>
        </a:graphic>
      </p:graphicFrame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4831098" y="1772872"/>
          <a:ext cx="3671888" cy="565150"/>
        </p:xfrm>
        <a:graphic>
          <a:graphicData uri="http://schemas.openxmlformats.org/presentationml/2006/ole">
            <p:oleObj spid="_x0000_s26663" name="Формула" r:id="rId14" imgW="1320227" imgH="203112" progId="Equation.3">
              <p:embed/>
            </p:oleObj>
          </a:graphicData>
        </a:graphic>
      </p:graphicFrame>
      <p:sp>
        <p:nvSpPr>
          <p:cNvPr id="23" name="Выгнутая вправо стрелка 22"/>
          <p:cNvSpPr/>
          <p:nvPr/>
        </p:nvSpPr>
        <p:spPr>
          <a:xfrm rot="10800000">
            <a:off x="146647" y="1535501"/>
            <a:ext cx="439948" cy="190626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0" grpId="0" animBg="1"/>
      <p:bldP spid="17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WordArt 5"/>
          <p:cNvSpPr>
            <a:spLocks noChangeArrowheads="1" noChangeShapeType="1" noTextEdit="1"/>
          </p:cNvSpPr>
          <p:nvPr/>
        </p:nvSpPr>
        <p:spPr bwMode="auto">
          <a:xfrm>
            <a:off x="2124075" y="2060575"/>
            <a:ext cx="4895850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ах + </a:t>
            </a:r>
            <a:r>
              <a:rPr lang="en-US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by + c = 0</a:t>
            </a:r>
            <a:endParaRPr lang="ru-RU" b="1" i="1" kern="1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699740" y="0"/>
            <a:ext cx="6264870" cy="1196689"/>
          </a:xfrm>
          <a:prstGeom prst="wedgeRoundRectCallout">
            <a:avLst>
              <a:gd name="adj1" fmla="val 4589"/>
              <a:gd name="adj2" fmla="val 137329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Georgia" pitchFamily="18" charset="0"/>
              </a:rPr>
              <a:t>Линейное уравнение с двумя переменными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5448FB-6D44-4242-ADC3-310D683AB9D6}" type="slidenum">
              <a:rPr lang="ru-RU"/>
              <a:pPr>
                <a:defRPr/>
              </a:pPr>
              <a:t>2</a:t>
            </a:fld>
            <a:endParaRPr lang="ru-RU" dirty="0"/>
          </a:p>
        </p:txBody>
      </p:sp>
      <p:sp>
        <p:nvSpPr>
          <p:cNvPr id="11" name="AutoShape 8"/>
          <p:cNvSpPr>
            <a:spLocks noChangeArrowheads="1"/>
          </p:cNvSpPr>
          <p:nvPr/>
        </p:nvSpPr>
        <p:spPr bwMode="auto">
          <a:xfrm>
            <a:off x="3203810" y="4509150"/>
            <a:ext cx="5652150" cy="1800250"/>
          </a:xfrm>
          <a:prstGeom prst="wedgeRoundRectCallout">
            <a:avLst>
              <a:gd name="adj1" fmla="val -62631"/>
              <a:gd name="adj2" fmla="val 2599"/>
              <a:gd name="adj3" fmla="val 16667"/>
            </a:avLst>
          </a:prstGeom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FF0000"/>
                </a:solidFill>
                <a:latin typeface="Georgia" pitchFamily="18" charset="0"/>
              </a:rPr>
              <a:t>Решением уравнения с двумя неизвестными  </a:t>
            </a:r>
            <a:r>
              <a:rPr lang="ru-RU" sz="2000" b="1" i="1" dirty="0">
                <a:solidFill>
                  <a:schemeClr val="bg1"/>
                </a:solidFill>
                <a:latin typeface="Georgia" pitchFamily="18" charset="0"/>
              </a:rPr>
              <a:t>называется  пара переменных, при подстановке которых уравнение становится верным числовым равенством.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23410" y="1412720"/>
            <a:ext cx="4658519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spc="50" dirty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Уравнение  вида: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22583" y="2852920"/>
            <a:ext cx="8298835" cy="156966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называется линейным уравнением  с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двумя переменными</a:t>
            </a:r>
            <a:r>
              <a:rPr lang="en-US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(где х, у - переменные,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а, </a:t>
            </a:r>
            <a:r>
              <a:rPr lang="en-US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 с -</a:t>
            </a:r>
            <a:r>
              <a:rPr lang="en-US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некоторые числа).</a:t>
            </a:r>
          </a:p>
        </p:txBody>
      </p:sp>
      <p:sp>
        <p:nvSpPr>
          <p:cNvPr id="23" name="WordArt 5"/>
          <p:cNvSpPr>
            <a:spLocks noChangeArrowheads="1" noChangeShapeType="1" noTextEdit="1"/>
          </p:cNvSpPr>
          <p:nvPr/>
        </p:nvSpPr>
        <p:spPr bwMode="auto">
          <a:xfrm>
            <a:off x="539750" y="4868863"/>
            <a:ext cx="1871663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(х;</a:t>
            </a:r>
            <a:r>
              <a:rPr lang="en-US" b="1" i="1" kern="10">
                <a:ln w="19050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Times New Roman"/>
                <a:cs typeface="Times New Roman"/>
              </a:rPr>
              <a:t>y)</a:t>
            </a:r>
            <a:endParaRPr lang="ru-RU" b="1" i="1" kern="10">
              <a:ln w="19050">
                <a:solidFill>
                  <a:srgbClr val="FFCC99"/>
                </a:solidFill>
                <a:round/>
                <a:headEnd/>
                <a:tailEnd/>
              </a:ln>
              <a:solidFill>
                <a:srgbClr val="FF00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1" dur="20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0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20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10247" grpId="0" animBg="1"/>
      <p:bldP spid="11" grpId="0" animBg="1"/>
      <p:bldP spid="21" grpId="0"/>
      <p:bldP spid="22" grpId="0" build="p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3"/>
          <p:cNvSpPr txBox="1">
            <a:spLocks/>
          </p:cNvSpPr>
          <p:nvPr/>
        </p:nvSpPr>
        <p:spPr>
          <a:xfrm>
            <a:off x="0" y="0"/>
            <a:ext cx="9144000" cy="523876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Основные понятия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6237" y="727289"/>
            <a:ext cx="8391525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Если даны два линейных уравнения с двумя переменными </a:t>
            </a:r>
            <a:r>
              <a:rPr lang="ru-RU" sz="2400" i="1" dirty="0" err="1" smtClean="0">
                <a:solidFill>
                  <a:srgbClr val="C00000"/>
                </a:solidFill>
              </a:rPr>
              <a:t>х</a:t>
            </a:r>
            <a:r>
              <a:rPr lang="ru-RU" sz="2400" i="1" dirty="0" smtClean="0"/>
              <a:t> и </a:t>
            </a:r>
            <a:r>
              <a:rPr lang="ru-RU" sz="2400" i="1" dirty="0" smtClean="0">
                <a:solidFill>
                  <a:srgbClr val="C00000"/>
                </a:solidFill>
              </a:rPr>
              <a:t>у</a:t>
            </a:r>
            <a:r>
              <a:rPr lang="ru-RU" sz="2400" i="1" dirty="0" smtClean="0"/>
              <a:t>: </a:t>
            </a:r>
          </a:p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a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i="1" dirty="0" smtClean="0">
                <a:solidFill>
                  <a:srgbClr val="C00000"/>
                </a:solidFill>
              </a:rPr>
              <a:t>x + b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i="1" dirty="0" smtClean="0">
                <a:solidFill>
                  <a:srgbClr val="C00000"/>
                </a:solidFill>
              </a:rPr>
              <a:t>y + c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1</a:t>
            </a:r>
            <a:r>
              <a:rPr lang="ru-RU" sz="2800" i="1" dirty="0" smtClean="0">
                <a:solidFill>
                  <a:srgbClr val="C00000"/>
                </a:solidFill>
              </a:rPr>
              <a:t> = 0</a:t>
            </a:r>
          </a:p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а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2</a:t>
            </a:r>
            <a:r>
              <a:rPr lang="ru-RU" sz="2800" i="1" dirty="0" smtClean="0">
                <a:solidFill>
                  <a:srgbClr val="C00000"/>
                </a:solidFill>
              </a:rPr>
              <a:t>х + b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2</a:t>
            </a:r>
            <a:r>
              <a:rPr lang="ru-RU" sz="2800" i="1" dirty="0" smtClean="0">
                <a:solidFill>
                  <a:srgbClr val="C00000"/>
                </a:solidFill>
              </a:rPr>
              <a:t>y + с</a:t>
            </a:r>
            <a:r>
              <a:rPr lang="ru-RU" sz="2800" i="1" baseline="-25000" dirty="0" smtClean="0">
                <a:solidFill>
                  <a:srgbClr val="C00000"/>
                </a:solidFill>
              </a:rPr>
              <a:t>2</a:t>
            </a:r>
            <a:r>
              <a:rPr lang="ru-RU" sz="2800" i="1" dirty="0" smtClean="0">
                <a:solidFill>
                  <a:srgbClr val="C00000"/>
                </a:solidFill>
              </a:rPr>
              <a:t> = 0 </a:t>
            </a:r>
          </a:p>
          <a:p>
            <a:pPr algn="just"/>
            <a:r>
              <a:rPr lang="ru-RU" sz="2400" i="1" dirty="0" smtClean="0"/>
              <a:t>и поставлена задача – найти такие пары значений </a:t>
            </a:r>
            <a:r>
              <a:rPr lang="ru-RU" sz="2400" i="1" dirty="0" smtClean="0">
                <a:solidFill>
                  <a:srgbClr val="C00000"/>
                </a:solidFill>
              </a:rPr>
              <a:t>(</a:t>
            </a:r>
            <a:r>
              <a:rPr lang="ru-RU" sz="2400" i="1" dirty="0" err="1" smtClean="0">
                <a:solidFill>
                  <a:srgbClr val="C00000"/>
                </a:solidFill>
              </a:rPr>
              <a:t>х</a:t>
            </a:r>
            <a:r>
              <a:rPr lang="ru-RU" sz="2400" i="1" dirty="0" smtClean="0">
                <a:solidFill>
                  <a:srgbClr val="C00000"/>
                </a:solidFill>
              </a:rPr>
              <a:t>; у)</a:t>
            </a:r>
            <a:r>
              <a:rPr lang="ru-RU" sz="2400" i="1" dirty="0" smtClean="0"/>
              <a:t>, которые одновременно удовлетворяют и тому, и другому уравнению, то говорят, что заданные уравнения образуют </a:t>
            </a:r>
            <a:r>
              <a:rPr lang="ru-RU" sz="2400" i="1" dirty="0" smtClean="0">
                <a:solidFill>
                  <a:srgbClr val="C00000"/>
                </a:solidFill>
              </a:rPr>
              <a:t>систему уравнений</a:t>
            </a:r>
            <a:r>
              <a:rPr lang="ru-RU" sz="2400" i="1" dirty="0" smtClean="0"/>
              <a:t>. </a:t>
            </a:r>
            <a:endParaRPr lang="ru-RU" i="1" dirty="0"/>
          </a:p>
        </p:txBody>
      </p:sp>
      <p:grpSp>
        <p:nvGrpSpPr>
          <p:cNvPr id="12" name="Группа 11"/>
          <p:cNvGrpSpPr/>
          <p:nvPr/>
        </p:nvGrpSpPr>
        <p:grpSpPr>
          <a:xfrm>
            <a:off x="2909887" y="4122133"/>
            <a:ext cx="3445943" cy="954107"/>
            <a:chOff x="3238500" y="4445983"/>
            <a:chExt cx="3445943" cy="954107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3324225" y="4445983"/>
              <a:ext cx="3360218" cy="95410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/>
              <a:r>
                <a:rPr lang="ru-RU" sz="2800" i="1" dirty="0" smtClean="0">
                  <a:solidFill>
                    <a:srgbClr val="C00000"/>
                  </a:solidFill>
                </a:rPr>
                <a:t>a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1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x + b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1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y + c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1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 = 0</a:t>
              </a:r>
              <a:r>
                <a:rPr lang="en-US" sz="2800" i="1" dirty="0" smtClean="0">
                  <a:solidFill>
                    <a:srgbClr val="C00000"/>
                  </a:solidFill>
                </a:rPr>
                <a:t>,</a:t>
              </a:r>
              <a:endParaRPr lang="ru-RU" sz="2800" i="1" dirty="0" smtClean="0">
                <a:solidFill>
                  <a:srgbClr val="C00000"/>
                </a:solidFill>
              </a:endParaRPr>
            </a:p>
            <a:p>
              <a:pPr lvl="0" algn="ctr"/>
              <a:r>
                <a:rPr lang="ru-RU" sz="2800" i="1" dirty="0" smtClean="0">
                  <a:solidFill>
                    <a:srgbClr val="C00000"/>
                  </a:solidFill>
                </a:rPr>
                <a:t>а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2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х + b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2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y + с</a:t>
              </a:r>
              <a:r>
                <a:rPr lang="ru-RU" sz="2800" i="1" baseline="-25000" dirty="0" smtClean="0">
                  <a:solidFill>
                    <a:srgbClr val="C00000"/>
                  </a:solidFill>
                </a:rPr>
                <a:t>2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 = 0</a:t>
              </a:r>
              <a:r>
                <a:rPr lang="en-US" sz="2800" i="1" dirty="0" smtClean="0">
                  <a:solidFill>
                    <a:srgbClr val="C00000"/>
                  </a:solidFill>
                </a:rPr>
                <a:t>.</a:t>
              </a:r>
              <a:r>
                <a:rPr lang="ru-RU" sz="2800" i="1" dirty="0" smtClean="0">
                  <a:solidFill>
                    <a:srgbClr val="C00000"/>
                  </a:solidFill>
                </a:rPr>
                <a:t> </a:t>
              </a:r>
            </a:p>
          </p:txBody>
        </p:sp>
        <p:sp>
          <p:nvSpPr>
            <p:cNvPr id="11" name="Левая фигурная скобка 10"/>
            <p:cNvSpPr/>
            <p:nvPr/>
          </p:nvSpPr>
          <p:spPr>
            <a:xfrm>
              <a:off x="3238500" y="4552949"/>
              <a:ext cx="238125" cy="828675"/>
            </a:xfrm>
            <a:prstGeom prst="leftBrace">
              <a:avLst>
                <a:gd name="adj1" fmla="val 41025"/>
                <a:gd name="adj2" fmla="val 50000"/>
              </a:avLst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348853" y="867530"/>
            <a:ext cx="8446294" cy="1311593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200" i="1" dirty="0" smtClean="0"/>
              <a:t>Пару значений </a:t>
            </a:r>
            <a:r>
              <a:rPr lang="ru-RU" sz="2200" i="1" dirty="0" smtClean="0">
                <a:solidFill>
                  <a:srgbClr val="C00000"/>
                </a:solidFill>
              </a:rPr>
              <a:t>(</a:t>
            </a:r>
            <a:r>
              <a:rPr lang="ru-RU" sz="2200" i="1" dirty="0" err="1" smtClean="0">
                <a:solidFill>
                  <a:srgbClr val="C00000"/>
                </a:solidFill>
              </a:rPr>
              <a:t>х</a:t>
            </a:r>
            <a:r>
              <a:rPr lang="ru-RU" sz="2200" i="1" dirty="0" smtClean="0">
                <a:solidFill>
                  <a:srgbClr val="C00000"/>
                </a:solidFill>
              </a:rPr>
              <a:t>; у)</a:t>
            </a:r>
            <a:r>
              <a:rPr lang="ru-RU" sz="2200" i="1" dirty="0" smtClean="0"/>
              <a:t>, которая одновременно является решением и первого, и второго уравнений системы, называют </a:t>
            </a:r>
            <a:r>
              <a:rPr lang="ru-RU" sz="2200" i="1" dirty="0" smtClean="0">
                <a:solidFill>
                  <a:srgbClr val="C00000"/>
                </a:solidFill>
              </a:rPr>
              <a:t>решением системы</a:t>
            </a:r>
            <a:r>
              <a:rPr lang="ru-RU" sz="2200" i="1" dirty="0" smtClean="0"/>
              <a:t>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62937" y="3892550"/>
            <a:ext cx="18181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i="1" dirty="0" smtClean="0">
                <a:solidFill>
                  <a:prstClr val="black"/>
                </a:solidFill>
              </a:rPr>
              <a:t>Пример: </a:t>
            </a:r>
            <a:endParaRPr lang="ru-RU" sz="2800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48853" y="2591555"/>
            <a:ext cx="8446294" cy="983694"/>
          </a:xfrm>
          <a:prstGeom prst="round2DiagRect">
            <a:avLst>
              <a:gd name="adj1" fmla="val 26795"/>
              <a:gd name="adj2" fmla="val 0"/>
            </a:avLst>
          </a:prstGeom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i="1" dirty="0" smtClean="0">
                <a:solidFill>
                  <a:srgbClr val="C00000"/>
                </a:solidFill>
              </a:rPr>
              <a:t>Решить систему </a:t>
            </a:r>
            <a:r>
              <a:rPr lang="ru-RU" sz="2400" i="1" dirty="0" smtClean="0"/>
              <a:t>– это значит найти все ее решения или установить, что их нет.</a:t>
            </a:r>
          </a:p>
        </p:txBody>
      </p:sp>
      <p:sp>
        <p:nvSpPr>
          <p:cNvPr id="14" name="Заголовок 3"/>
          <p:cNvSpPr txBox="1">
            <a:spLocks/>
          </p:cNvSpPr>
          <p:nvPr/>
        </p:nvSpPr>
        <p:spPr>
          <a:xfrm>
            <a:off x="0" y="0"/>
            <a:ext cx="9144000" cy="523876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Основные понятия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3236913" y="4610100"/>
          <a:ext cx="2679700" cy="1270000"/>
        </p:xfrm>
        <a:graphic>
          <a:graphicData uri="http://schemas.openxmlformats.org/presentationml/2006/ole">
            <p:oleObj spid="_x0000_s5123" name="Формула" r:id="rId4" imgW="9652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5" name="Прямая соединительная линия 144"/>
          <p:cNvCxnSpPr/>
          <p:nvPr/>
        </p:nvCxnSpPr>
        <p:spPr>
          <a:xfrm>
            <a:off x="5292725" y="2276475"/>
            <a:ext cx="3240088" cy="151288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единительная линия 126"/>
          <p:cNvCxnSpPr/>
          <p:nvPr/>
        </p:nvCxnSpPr>
        <p:spPr>
          <a:xfrm flipH="1">
            <a:off x="5948363" y="908050"/>
            <a:ext cx="2449512" cy="4537075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8CC96CC-E550-4657-8124-CB02CA748EEF}" type="slidenum">
              <a:rPr lang="ru-RU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802063" y="30163"/>
            <a:ext cx="1695450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 1</a:t>
            </a:r>
          </a:p>
        </p:txBody>
      </p:sp>
      <p:grpSp>
        <p:nvGrpSpPr>
          <p:cNvPr id="6" name="Группа 260"/>
          <p:cNvGrpSpPr>
            <a:grpSpLocks/>
          </p:cNvGrpSpPr>
          <p:nvPr/>
        </p:nvGrpSpPr>
        <p:grpSpPr bwMode="auto">
          <a:xfrm>
            <a:off x="3924300" y="-242888"/>
            <a:ext cx="4940300" cy="6867526"/>
            <a:chOff x="3860411" y="-171500"/>
            <a:chExt cx="4940301" cy="6868154"/>
          </a:xfrm>
        </p:grpSpPr>
        <p:grpSp>
          <p:nvGrpSpPr>
            <p:cNvPr id="7" name="Группа 76"/>
            <p:cNvGrpSpPr>
              <a:grpSpLocks/>
            </p:cNvGrpSpPr>
            <p:nvPr/>
          </p:nvGrpSpPr>
          <p:grpSpPr bwMode="auto">
            <a:xfrm>
              <a:off x="3860411" y="-171500"/>
              <a:ext cx="4940301" cy="6868154"/>
              <a:chOff x="3860411" y="-171500"/>
              <a:chExt cx="4940301" cy="6868154"/>
            </a:xfrm>
          </p:grpSpPr>
          <p:grpSp>
            <p:nvGrpSpPr>
              <p:cNvPr id="8" name="Group 2"/>
              <p:cNvGrpSpPr>
                <a:grpSpLocks/>
              </p:cNvGrpSpPr>
              <p:nvPr/>
            </p:nvGrpSpPr>
            <p:grpSpPr bwMode="auto">
              <a:xfrm>
                <a:off x="-99494" y="228600"/>
                <a:ext cx="3112" cy="6400800"/>
                <a:chOff x="2496" y="144"/>
                <a:chExt cx="3112" cy="4032"/>
              </a:xfrm>
            </p:grpSpPr>
            <p:sp>
              <p:nvSpPr>
                <p:cNvPr id="3211" name="Line 3"/>
                <p:cNvSpPr>
                  <a:spLocks noChangeShapeType="1"/>
                </p:cNvSpPr>
                <p:nvPr/>
              </p:nvSpPr>
              <p:spPr bwMode="auto">
                <a:xfrm>
                  <a:off x="5568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2" name="Line 4"/>
                <p:cNvSpPr>
                  <a:spLocks noChangeShapeType="1"/>
                </p:cNvSpPr>
                <p:nvPr/>
              </p:nvSpPr>
              <p:spPr bwMode="auto">
                <a:xfrm>
                  <a:off x="2496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3" name="Line 5"/>
                <p:cNvSpPr>
                  <a:spLocks noChangeShapeType="1"/>
                </p:cNvSpPr>
                <p:nvPr/>
              </p:nvSpPr>
              <p:spPr bwMode="auto">
                <a:xfrm>
                  <a:off x="2752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4" name="Line 6"/>
                <p:cNvSpPr>
                  <a:spLocks noChangeShapeType="1"/>
                </p:cNvSpPr>
                <p:nvPr/>
              </p:nvSpPr>
              <p:spPr bwMode="auto">
                <a:xfrm>
                  <a:off x="3008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5" name="Line 7"/>
                <p:cNvSpPr>
                  <a:spLocks noChangeShapeType="1"/>
                </p:cNvSpPr>
                <p:nvPr/>
              </p:nvSpPr>
              <p:spPr bwMode="auto">
                <a:xfrm>
                  <a:off x="3264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6" name="Line 8"/>
                <p:cNvSpPr>
                  <a:spLocks noChangeShapeType="1"/>
                </p:cNvSpPr>
                <p:nvPr/>
              </p:nvSpPr>
              <p:spPr bwMode="auto">
                <a:xfrm>
                  <a:off x="3520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7" name="Line 9"/>
                <p:cNvSpPr>
                  <a:spLocks noChangeShapeType="1"/>
                </p:cNvSpPr>
                <p:nvPr/>
              </p:nvSpPr>
              <p:spPr bwMode="auto">
                <a:xfrm>
                  <a:off x="3776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8" name="Line 10"/>
                <p:cNvSpPr>
                  <a:spLocks noChangeShapeType="1"/>
                </p:cNvSpPr>
                <p:nvPr/>
              </p:nvSpPr>
              <p:spPr bwMode="auto">
                <a:xfrm>
                  <a:off x="4032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19" name="Line 11"/>
                <p:cNvSpPr>
                  <a:spLocks noChangeShapeType="1"/>
                </p:cNvSpPr>
                <p:nvPr/>
              </p:nvSpPr>
              <p:spPr bwMode="auto">
                <a:xfrm>
                  <a:off x="4288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20" name="Line 12"/>
                <p:cNvSpPr>
                  <a:spLocks noChangeShapeType="1"/>
                </p:cNvSpPr>
                <p:nvPr/>
              </p:nvSpPr>
              <p:spPr bwMode="auto">
                <a:xfrm>
                  <a:off x="4544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21" name="Line 13"/>
                <p:cNvSpPr>
                  <a:spLocks noChangeShapeType="1"/>
                </p:cNvSpPr>
                <p:nvPr/>
              </p:nvSpPr>
              <p:spPr bwMode="auto">
                <a:xfrm>
                  <a:off x="4800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222" name="Line 14"/>
                <p:cNvSpPr>
                  <a:spLocks noChangeShapeType="1"/>
                </p:cNvSpPr>
                <p:nvPr/>
              </p:nvSpPr>
              <p:spPr bwMode="auto">
                <a:xfrm>
                  <a:off x="5056" y="144"/>
                  <a:ext cx="0" cy="4032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9" name="Group 16"/>
                <p:cNvGrpSpPr>
                  <a:grpSpLocks/>
                </p:cNvGrpSpPr>
                <p:nvPr/>
              </p:nvGrpSpPr>
              <p:grpSpPr bwMode="auto">
                <a:xfrm>
                  <a:off x="2496" y="144"/>
                  <a:ext cx="3112" cy="4032"/>
                  <a:chOff x="192" y="144"/>
                  <a:chExt cx="5446" cy="4032"/>
                </a:xfrm>
              </p:grpSpPr>
              <p:sp>
                <p:nvSpPr>
                  <p:cNvPr id="3224" name="Line 17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44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5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4176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6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381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7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618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8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856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29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093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0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330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1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567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2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1804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3" name="Line 26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2041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4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62" y="2274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5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2516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6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2753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7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2990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8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3227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39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3464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40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3702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241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192" y="3939"/>
                    <a:ext cx="5376" cy="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grpSp>
            <p:nvGrpSpPr>
              <p:cNvPr id="10" name="Группа 45"/>
              <p:cNvGrpSpPr>
                <a:grpSpLocks/>
              </p:cNvGrpSpPr>
              <p:nvPr/>
            </p:nvGrpSpPr>
            <p:grpSpPr bwMode="auto">
              <a:xfrm>
                <a:off x="-91962" y="-171500"/>
                <a:ext cx="8865530" cy="6868154"/>
                <a:chOff x="-684084" y="368430"/>
                <a:chExt cx="8865530" cy="6868154"/>
              </a:xfrm>
            </p:grpSpPr>
            <p:grpSp>
              <p:nvGrpSpPr>
                <p:cNvPr id="11" name="Group 2"/>
                <p:cNvGrpSpPr>
                  <a:grpSpLocks/>
                </p:cNvGrpSpPr>
                <p:nvPr/>
              </p:nvGrpSpPr>
              <p:grpSpPr bwMode="auto">
                <a:xfrm>
                  <a:off x="-684084" y="368430"/>
                  <a:ext cx="3072" cy="6400800"/>
                  <a:chOff x="2496" y="144"/>
                  <a:chExt cx="3072" cy="4032"/>
                </a:xfrm>
              </p:grpSpPr>
              <p:sp>
                <p:nvSpPr>
                  <p:cNvPr id="3182" name="Line 3"/>
                  <p:cNvSpPr>
                    <a:spLocks noChangeShapeType="1"/>
                  </p:cNvSpPr>
                  <p:nvPr/>
                </p:nvSpPr>
                <p:spPr bwMode="auto">
                  <a:xfrm>
                    <a:off x="5568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3" name="Line 4"/>
                  <p:cNvSpPr>
                    <a:spLocks noChangeShapeType="1"/>
                  </p:cNvSpPr>
                  <p:nvPr/>
                </p:nvSpPr>
                <p:spPr bwMode="auto">
                  <a:xfrm>
                    <a:off x="2496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4" name="Line 5"/>
                  <p:cNvSpPr>
                    <a:spLocks noChangeShapeType="1"/>
                  </p:cNvSpPr>
                  <p:nvPr/>
                </p:nvSpPr>
                <p:spPr bwMode="auto">
                  <a:xfrm>
                    <a:off x="2752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5" name="Line 6"/>
                  <p:cNvSpPr>
                    <a:spLocks noChangeShapeType="1"/>
                  </p:cNvSpPr>
                  <p:nvPr/>
                </p:nvSpPr>
                <p:spPr bwMode="auto">
                  <a:xfrm>
                    <a:off x="3008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6" name="Line 7"/>
                  <p:cNvSpPr>
                    <a:spLocks noChangeShapeType="1"/>
                  </p:cNvSpPr>
                  <p:nvPr/>
                </p:nvSpPr>
                <p:spPr bwMode="auto">
                  <a:xfrm>
                    <a:off x="3264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7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3520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8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3776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9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4032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0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4288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91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544" y="144"/>
                    <a:ext cx="0" cy="4032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12" name="Group 16"/>
                  <p:cNvGrpSpPr>
                    <a:grpSpLocks/>
                  </p:cNvGrpSpPr>
                  <p:nvPr/>
                </p:nvGrpSpPr>
                <p:grpSpPr bwMode="auto">
                  <a:xfrm>
                    <a:off x="2496" y="144"/>
                    <a:ext cx="3072" cy="4032"/>
                    <a:chOff x="192" y="144"/>
                    <a:chExt cx="5376" cy="4032"/>
                  </a:xfrm>
                </p:grpSpPr>
                <p:sp>
                  <p:nvSpPr>
                    <p:cNvPr id="3193" name="Line 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44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4" name="Line 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4176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5" name="Line 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81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6" name="Line 2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618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7" name="Line 2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856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8" name="Line 2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093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99" name="Line 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330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0" name="Line 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567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1" name="Line 2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1804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2" name="Line 2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041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3" name="Line 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279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4" name="Line 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516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5" name="Line 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753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6" name="Line 3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2990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7" name="Line 3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227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8" name="Line 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464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09" name="Line 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702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210" name="Line 3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92" y="3939"/>
                      <a:ext cx="5376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  <p:grpSp>
              <p:nvGrpSpPr>
                <p:cNvPr id="13" name="Группа 75"/>
                <p:cNvGrpSpPr>
                  <a:grpSpLocks/>
                </p:cNvGrpSpPr>
                <p:nvPr/>
              </p:nvGrpSpPr>
              <p:grpSpPr bwMode="auto">
                <a:xfrm>
                  <a:off x="3336396" y="530984"/>
                  <a:ext cx="4845050" cy="6705600"/>
                  <a:chOff x="4025900" y="0"/>
                  <a:chExt cx="4845050" cy="6705600"/>
                </a:xfrm>
              </p:grpSpPr>
              <p:sp>
                <p:nvSpPr>
                  <p:cNvPr id="3176" name="Freeform 35"/>
                  <p:cNvSpPr>
                    <a:spLocks/>
                  </p:cNvSpPr>
                  <p:nvPr/>
                </p:nvSpPr>
                <p:spPr bwMode="auto">
                  <a:xfrm>
                    <a:off x="4025900" y="3602470"/>
                    <a:ext cx="4749800" cy="12700"/>
                  </a:xfrm>
                  <a:custGeom>
                    <a:avLst/>
                    <a:gdLst>
                      <a:gd name="T0" fmla="*/ 0 w 2992"/>
                      <a:gd name="T1" fmla="*/ 20161247 h 8"/>
                      <a:gd name="T2" fmla="*/ 2147483647 w 2992"/>
                      <a:gd name="T3" fmla="*/ 0 h 8"/>
                      <a:gd name="T4" fmla="*/ 0 60000 65536"/>
                      <a:gd name="T5" fmla="*/ 0 60000 65536"/>
                      <a:gd name="T6" fmla="*/ 0 w 2992"/>
                      <a:gd name="T7" fmla="*/ 0 h 8"/>
                      <a:gd name="T8" fmla="*/ 2992 w 2992"/>
                      <a:gd name="T9" fmla="*/ 8 h 8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2992" h="8">
                        <a:moveTo>
                          <a:pt x="0" y="8"/>
                        </a:moveTo>
                        <a:lnTo>
                          <a:pt x="2992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 type="stealth" w="lg" len="lg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7" name="Freeform 36"/>
                  <p:cNvSpPr>
                    <a:spLocks/>
                  </p:cNvSpPr>
                  <p:nvPr/>
                </p:nvSpPr>
                <p:spPr bwMode="auto">
                  <a:xfrm>
                    <a:off x="6400800" y="101600"/>
                    <a:ext cx="1588" cy="6604000"/>
                  </a:xfrm>
                  <a:custGeom>
                    <a:avLst/>
                    <a:gdLst>
                      <a:gd name="T0" fmla="*/ 0 w 1"/>
                      <a:gd name="T1" fmla="*/ 2147483647 h 4160"/>
                      <a:gd name="T2" fmla="*/ 0 w 1"/>
                      <a:gd name="T3" fmla="*/ 0 h 4160"/>
                      <a:gd name="T4" fmla="*/ 0 60000 65536"/>
                      <a:gd name="T5" fmla="*/ 0 60000 65536"/>
                      <a:gd name="T6" fmla="*/ 0 w 1"/>
                      <a:gd name="T7" fmla="*/ 0 h 4160"/>
                      <a:gd name="T8" fmla="*/ 1 w 1"/>
                      <a:gd name="T9" fmla="*/ 4160 h 4160"/>
                    </a:gdLst>
                    <a:ahLst/>
                    <a:cxnLst>
                      <a:cxn ang="T4">
                        <a:pos x="T0" y="T1"/>
                      </a:cxn>
                      <a:cxn ang="T5">
                        <a:pos x="T2" y="T3"/>
                      </a:cxn>
                    </a:cxnLst>
                    <a:rect l="T6" t="T7" r="T8" b="T9"/>
                    <a:pathLst>
                      <a:path w="1" h="4160">
                        <a:moveTo>
                          <a:pt x="0" y="4160"/>
                        </a:moveTo>
                        <a:lnTo>
                          <a:pt x="0" y="0"/>
                        </a:lnTo>
                      </a:path>
                    </a:pathLst>
                  </a:custGeom>
                  <a:noFill/>
                  <a:ln w="19050" cmpd="sng">
                    <a:solidFill>
                      <a:schemeClr val="tx1"/>
                    </a:solidFill>
                    <a:round/>
                    <a:headEnd/>
                    <a:tailEnd type="stealth" w="lg" len="lg"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7" name="Text Box 37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70756" y="3293750"/>
                    <a:ext cx="407987" cy="462005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2400" b="1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rPr>
                      <a:t>O</a:t>
                    </a:r>
                    <a:endParaRPr lang="ru-RU" sz="2400" b="1" i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8" name="Text Box 38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8458357" y="3396948"/>
                    <a:ext cx="412750" cy="6414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3600" b="1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rPr>
                      <a:t>x</a:t>
                    </a:r>
                    <a:endParaRPr lang="ru-RU" sz="3600" b="1" i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49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019956" y="-614"/>
                    <a:ext cx="387350" cy="64141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3600" b="1" i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Times New Roman" pitchFamily="18" charset="0"/>
                      </a:rPr>
                      <a:t>y</a:t>
                    </a:r>
                    <a:endParaRPr lang="ru-RU" sz="3600" b="1" i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Times New Roman" pitchFamily="18" charset="0"/>
                    </a:endParaRPr>
                  </a:p>
                </p:txBody>
              </p:sp>
              <p:sp>
                <p:nvSpPr>
                  <p:cNvPr id="50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6629557" y="3581114"/>
                    <a:ext cx="354012" cy="4572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spAutoFit/>
                  </a:bodyPr>
                  <a:lstStyle/>
                  <a:p>
                    <a:pPr fontAlgn="auto">
                      <a:spcBef>
                        <a:spcPts val="0"/>
                      </a:spcBef>
                      <a:spcAft>
                        <a:spcPts val="0"/>
                      </a:spcAft>
                      <a:defRPr/>
                    </a:pPr>
                    <a:r>
                      <a:rPr lang="en-US" sz="2400" b="1" dirty="0"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+mn-lt"/>
                      </a:rPr>
                      <a:t>1</a:t>
                    </a:r>
                    <a:endParaRPr lang="ru-RU" sz="2400" b="1" dirty="0">
                      <a:effectLst>
                        <a:outerShdw blurRad="38100" dist="38100" dir="2700000" algn="tl">
                          <a:srgbClr val="C0C0C0"/>
                        </a:outerShdw>
                      </a:effectLst>
                      <a:latin typeface="+mn-lt"/>
                    </a:endParaRPr>
                  </a:p>
                </p:txBody>
              </p:sp>
            </p:grpSp>
          </p:grpSp>
        </p:grpSp>
        <p:grpSp>
          <p:nvGrpSpPr>
            <p:cNvPr id="14" name="Group 2"/>
            <p:cNvGrpSpPr>
              <a:grpSpLocks/>
            </p:cNvGrpSpPr>
            <p:nvPr/>
          </p:nvGrpSpPr>
          <p:grpSpPr bwMode="auto">
            <a:xfrm>
              <a:off x="3860411" y="228600"/>
              <a:ext cx="4940301" cy="6400800"/>
              <a:chOff x="2496" y="144"/>
              <a:chExt cx="3112" cy="4032"/>
            </a:xfrm>
          </p:grpSpPr>
          <p:sp>
            <p:nvSpPr>
              <p:cNvPr id="3140" name="Line 3"/>
              <p:cNvSpPr>
                <a:spLocks noChangeShapeType="1"/>
              </p:cNvSpPr>
              <p:nvPr/>
            </p:nvSpPr>
            <p:spPr bwMode="auto">
              <a:xfrm>
                <a:off x="556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1" name="Line 4"/>
              <p:cNvSpPr>
                <a:spLocks noChangeShapeType="1"/>
              </p:cNvSpPr>
              <p:nvPr/>
            </p:nvSpPr>
            <p:spPr bwMode="auto">
              <a:xfrm>
                <a:off x="249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2" name="Line 5"/>
              <p:cNvSpPr>
                <a:spLocks noChangeShapeType="1"/>
              </p:cNvSpPr>
              <p:nvPr/>
            </p:nvSpPr>
            <p:spPr bwMode="auto">
              <a:xfrm>
                <a:off x="275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3" name="Line 6"/>
              <p:cNvSpPr>
                <a:spLocks noChangeShapeType="1"/>
              </p:cNvSpPr>
              <p:nvPr/>
            </p:nvSpPr>
            <p:spPr bwMode="auto">
              <a:xfrm>
                <a:off x="300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4" name="Line 7"/>
              <p:cNvSpPr>
                <a:spLocks noChangeShapeType="1"/>
              </p:cNvSpPr>
              <p:nvPr/>
            </p:nvSpPr>
            <p:spPr bwMode="auto">
              <a:xfrm>
                <a:off x="326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5" name="Line 8"/>
              <p:cNvSpPr>
                <a:spLocks noChangeShapeType="1"/>
              </p:cNvSpPr>
              <p:nvPr/>
            </p:nvSpPr>
            <p:spPr bwMode="auto">
              <a:xfrm>
                <a:off x="352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6" name="Line 9"/>
              <p:cNvSpPr>
                <a:spLocks noChangeShapeType="1"/>
              </p:cNvSpPr>
              <p:nvPr/>
            </p:nvSpPr>
            <p:spPr bwMode="auto">
              <a:xfrm>
                <a:off x="377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7" name="Line 10"/>
              <p:cNvSpPr>
                <a:spLocks noChangeShapeType="1"/>
              </p:cNvSpPr>
              <p:nvPr/>
            </p:nvSpPr>
            <p:spPr bwMode="auto">
              <a:xfrm>
                <a:off x="403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8" name="Line 11"/>
              <p:cNvSpPr>
                <a:spLocks noChangeShapeType="1"/>
              </p:cNvSpPr>
              <p:nvPr/>
            </p:nvSpPr>
            <p:spPr bwMode="auto">
              <a:xfrm>
                <a:off x="4288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49" name="Line 12"/>
              <p:cNvSpPr>
                <a:spLocks noChangeShapeType="1"/>
              </p:cNvSpPr>
              <p:nvPr/>
            </p:nvSpPr>
            <p:spPr bwMode="auto">
              <a:xfrm>
                <a:off x="4544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0" name="Line 13"/>
              <p:cNvSpPr>
                <a:spLocks noChangeShapeType="1"/>
              </p:cNvSpPr>
              <p:nvPr/>
            </p:nvSpPr>
            <p:spPr bwMode="auto">
              <a:xfrm>
                <a:off x="4800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1" name="Line 14"/>
              <p:cNvSpPr>
                <a:spLocks noChangeShapeType="1"/>
              </p:cNvSpPr>
              <p:nvPr/>
            </p:nvSpPr>
            <p:spPr bwMode="auto">
              <a:xfrm>
                <a:off x="5056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52" name="Line 15"/>
              <p:cNvSpPr>
                <a:spLocks noChangeShapeType="1"/>
              </p:cNvSpPr>
              <p:nvPr/>
            </p:nvSpPr>
            <p:spPr bwMode="auto">
              <a:xfrm>
                <a:off x="5312" y="144"/>
                <a:ext cx="0" cy="403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" name="Group 16"/>
              <p:cNvGrpSpPr>
                <a:grpSpLocks/>
              </p:cNvGrpSpPr>
              <p:nvPr/>
            </p:nvGrpSpPr>
            <p:grpSpPr bwMode="auto">
              <a:xfrm>
                <a:off x="2496" y="144"/>
                <a:ext cx="3112" cy="4032"/>
                <a:chOff x="192" y="144"/>
                <a:chExt cx="5446" cy="4032"/>
              </a:xfrm>
            </p:grpSpPr>
            <p:sp>
              <p:nvSpPr>
                <p:cNvPr id="3154" name="Line 17"/>
                <p:cNvSpPr>
                  <a:spLocks noChangeShapeType="1"/>
                </p:cNvSpPr>
                <p:nvPr/>
              </p:nvSpPr>
              <p:spPr bwMode="auto">
                <a:xfrm>
                  <a:off x="192" y="144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5" name="Line 18"/>
                <p:cNvSpPr>
                  <a:spLocks noChangeShapeType="1"/>
                </p:cNvSpPr>
                <p:nvPr/>
              </p:nvSpPr>
              <p:spPr bwMode="auto">
                <a:xfrm>
                  <a:off x="192" y="4176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6" name="Line 19"/>
                <p:cNvSpPr>
                  <a:spLocks noChangeShapeType="1"/>
                </p:cNvSpPr>
                <p:nvPr/>
              </p:nvSpPr>
              <p:spPr bwMode="auto">
                <a:xfrm>
                  <a:off x="192" y="381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7" name="Line 20"/>
                <p:cNvSpPr>
                  <a:spLocks noChangeShapeType="1"/>
                </p:cNvSpPr>
                <p:nvPr/>
              </p:nvSpPr>
              <p:spPr bwMode="auto">
                <a:xfrm>
                  <a:off x="192" y="618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8" name="Line 21"/>
                <p:cNvSpPr>
                  <a:spLocks noChangeShapeType="1"/>
                </p:cNvSpPr>
                <p:nvPr/>
              </p:nvSpPr>
              <p:spPr bwMode="auto">
                <a:xfrm>
                  <a:off x="192" y="856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59" name="Line 22"/>
                <p:cNvSpPr>
                  <a:spLocks noChangeShapeType="1"/>
                </p:cNvSpPr>
                <p:nvPr/>
              </p:nvSpPr>
              <p:spPr bwMode="auto">
                <a:xfrm>
                  <a:off x="192" y="1093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0" name="Line 23"/>
                <p:cNvSpPr>
                  <a:spLocks noChangeShapeType="1"/>
                </p:cNvSpPr>
                <p:nvPr/>
              </p:nvSpPr>
              <p:spPr bwMode="auto">
                <a:xfrm>
                  <a:off x="192" y="1330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1" name="Line 24"/>
                <p:cNvSpPr>
                  <a:spLocks noChangeShapeType="1"/>
                </p:cNvSpPr>
                <p:nvPr/>
              </p:nvSpPr>
              <p:spPr bwMode="auto">
                <a:xfrm>
                  <a:off x="192" y="1567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2" name="Line 25"/>
                <p:cNvSpPr>
                  <a:spLocks noChangeShapeType="1"/>
                </p:cNvSpPr>
                <p:nvPr/>
              </p:nvSpPr>
              <p:spPr bwMode="auto">
                <a:xfrm>
                  <a:off x="192" y="1804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3" name="Line 26"/>
                <p:cNvSpPr>
                  <a:spLocks noChangeShapeType="1"/>
                </p:cNvSpPr>
                <p:nvPr/>
              </p:nvSpPr>
              <p:spPr bwMode="auto">
                <a:xfrm>
                  <a:off x="192" y="2041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4" name="Line 27"/>
                <p:cNvSpPr>
                  <a:spLocks noChangeShapeType="1"/>
                </p:cNvSpPr>
                <p:nvPr/>
              </p:nvSpPr>
              <p:spPr bwMode="auto">
                <a:xfrm>
                  <a:off x="262" y="2274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5" name="Line 28"/>
                <p:cNvSpPr>
                  <a:spLocks noChangeShapeType="1"/>
                </p:cNvSpPr>
                <p:nvPr/>
              </p:nvSpPr>
              <p:spPr bwMode="auto">
                <a:xfrm>
                  <a:off x="192" y="2516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6" name="Line 29"/>
                <p:cNvSpPr>
                  <a:spLocks noChangeShapeType="1"/>
                </p:cNvSpPr>
                <p:nvPr/>
              </p:nvSpPr>
              <p:spPr bwMode="auto">
                <a:xfrm>
                  <a:off x="192" y="2753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7" name="Line 30"/>
                <p:cNvSpPr>
                  <a:spLocks noChangeShapeType="1"/>
                </p:cNvSpPr>
                <p:nvPr/>
              </p:nvSpPr>
              <p:spPr bwMode="auto">
                <a:xfrm>
                  <a:off x="192" y="2990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8" name="Line 31"/>
                <p:cNvSpPr>
                  <a:spLocks noChangeShapeType="1"/>
                </p:cNvSpPr>
                <p:nvPr/>
              </p:nvSpPr>
              <p:spPr bwMode="auto">
                <a:xfrm>
                  <a:off x="192" y="3227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69" name="Line 32"/>
                <p:cNvSpPr>
                  <a:spLocks noChangeShapeType="1"/>
                </p:cNvSpPr>
                <p:nvPr/>
              </p:nvSpPr>
              <p:spPr bwMode="auto">
                <a:xfrm>
                  <a:off x="192" y="3464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0" name="Line 33"/>
                <p:cNvSpPr>
                  <a:spLocks noChangeShapeType="1"/>
                </p:cNvSpPr>
                <p:nvPr/>
              </p:nvSpPr>
              <p:spPr bwMode="auto">
                <a:xfrm>
                  <a:off x="192" y="3702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1" name="Line 34"/>
                <p:cNvSpPr>
                  <a:spLocks noChangeShapeType="1"/>
                </p:cNvSpPr>
                <p:nvPr/>
              </p:nvSpPr>
              <p:spPr bwMode="auto">
                <a:xfrm>
                  <a:off x="192" y="3939"/>
                  <a:ext cx="5376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sysDot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560388" y="650875"/>
          <a:ext cx="2260600" cy="1112838"/>
        </p:xfrm>
        <a:graphic>
          <a:graphicData uri="http://schemas.openxmlformats.org/presentationml/2006/ole">
            <p:oleObj spid="_x0000_s31746" name="Формула" r:id="rId3" imgW="927000" imgH="457200" progId="Equation.3">
              <p:embed/>
            </p:oleObj>
          </a:graphicData>
        </a:graphic>
      </p:graphicFrame>
      <p:grpSp>
        <p:nvGrpSpPr>
          <p:cNvPr id="16" name="Группа 111"/>
          <p:cNvGrpSpPr>
            <a:grpSpLocks/>
          </p:cNvGrpSpPr>
          <p:nvPr/>
        </p:nvGrpSpPr>
        <p:grpSpPr bwMode="auto">
          <a:xfrm>
            <a:off x="250825" y="30163"/>
            <a:ext cx="5246688" cy="558800"/>
            <a:chOff x="251400" y="30480"/>
            <a:chExt cx="5246888" cy="558180"/>
          </a:xfrm>
        </p:grpSpPr>
        <p:sp>
          <p:nvSpPr>
            <p:cNvPr id="113" name="TextBox 112"/>
            <p:cNvSpPr txBox="1"/>
            <p:nvPr/>
          </p:nvSpPr>
          <p:spPr>
            <a:xfrm>
              <a:off x="3802773" y="30480"/>
              <a:ext cx="1695515" cy="52329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b="1" i="1" dirty="0"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Пример 1</a:t>
              </a: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51400" y="189054"/>
              <a:ext cx="3459295" cy="39960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Решить систему уравнений:</a:t>
              </a:r>
            </a:p>
          </p:txBody>
        </p:sp>
      </p:grpSp>
      <p:sp>
        <p:nvSpPr>
          <p:cNvPr id="115" name="TextBox 114"/>
          <p:cNvSpPr txBox="1"/>
          <p:nvPr/>
        </p:nvSpPr>
        <p:spPr>
          <a:xfrm>
            <a:off x="0" y="1700213"/>
            <a:ext cx="38100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Построим график  уравнения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2х – у – 3 = 0 ,           у = 2х – 3.</a:t>
            </a:r>
          </a:p>
        </p:txBody>
      </p:sp>
      <p:graphicFrame>
        <p:nvGraphicFramePr>
          <p:cNvPr id="116" name="Таблица 115"/>
          <p:cNvGraphicFramePr>
            <a:graphicFrameLocks noGrp="1"/>
          </p:cNvGraphicFramePr>
          <p:nvPr/>
        </p:nvGraphicFramePr>
        <p:xfrm>
          <a:off x="250825" y="2492375"/>
          <a:ext cx="1656228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076"/>
                <a:gridCol w="552076"/>
                <a:gridCol w="552076"/>
              </a:tblGrid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7" name="Группа 116"/>
          <p:cNvGrpSpPr>
            <a:grpSpLocks/>
          </p:cNvGrpSpPr>
          <p:nvPr/>
        </p:nvGrpSpPr>
        <p:grpSpPr bwMode="auto">
          <a:xfrm>
            <a:off x="1979613" y="2492375"/>
            <a:ext cx="2138362" cy="760413"/>
            <a:chOff x="0" y="4481304"/>
            <a:chExt cx="2138086" cy="760160"/>
          </a:xfrm>
        </p:grpSpPr>
        <p:sp>
          <p:nvSpPr>
            <p:cNvPr id="3134" name="TextBox 117"/>
            <p:cNvSpPr txBox="1">
              <a:spLocks noChangeArrowheads="1"/>
            </p:cNvSpPr>
            <p:nvPr/>
          </p:nvSpPr>
          <p:spPr bwMode="auto">
            <a:xfrm>
              <a:off x="0" y="4481304"/>
              <a:ext cx="21380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 i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Получим точки:</a:t>
              </a: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44443" y="4841547"/>
              <a:ext cx="1612692" cy="39991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(1; -1),  (2; 1)</a:t>
              </a:r>
            </a:p>
          </p:txBody>
        </p:sp>
      </p:grpSp>
      <p:sp>
        <p:nvSpPr>
          <p:cNvPr id="120" name="Text Box 40"/>
          <p:cNvSpPr txBox="1">
            <a:spLocks noChangeArrowheads="1"/>
          </p:cNvSpPr>
          <p:nvPr/>
        </p:nvSpPr>
        <p:spPr bwMode="auto">
          <a:xfrm>
            <a:off x="6372225" y="3716338"/>
            <a:ext cx="4349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-1</a:t>
            </a:r>
          </a:p>
        </p:txBody>
      </p:sp>
      <p:sp>
        <p:nvSpPr>
          <p:cNvPr id="121" name="Oval 25"/>
          <p:cNvSpPr>
            <a:spLocks noChangeArrowheads="1"/>
          </p:cNvSpPr>
          <p:nvPr/>
        </p:nvSpPr>
        <p:spPr bwMode="auto">
          <a:xfrm>
            <a:off x="6691313" y="3849688"/>
            <a:ext cx="142875" cy="149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6732588" y="3716338"/>
            <a:ext cx="1203325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(1; -1) </a:t>
            </a:r>
            <a:endParaRPr lang="ru-RU" sz="2400" dirty="0">
              <a:latin typeface="+mn-lt"/>
            </a:endParaRPr>
          </a:p>
        </p:txBody>
      </p:sp>
      <p:sp>
        <p:nvSpPr>
          <p:cNvPr id="123" name="Text Box 40"/>
          <p:cNvSpPr txBox="1">
            <a:spLocks noChangeArrowheads="1"/>
          </p:cNvSpPr>
          <p:nvPr/>
        </p:nvSpPr>
        <p:spPr bwMode="auto">
          <a:xfrm>
            <a:off x="7019925" y="3500438"/>
            <a:ext cx="341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124" name="Oval 25"/>
          <p:cNvSpPr>
            <a:spLocks noChangeArrowheads="1"/>
          </p:cNvSpPr>
          <p:nvPr/>
        </p:nvSpPr>
        <p:spPr bwMode="auto">
          <a:xfrm>
            <a:off x="7110413" y="3089275"/>
            <a:ext cx="142875" cy="149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7235825" y="2924175"/>
            <a:ext cx="1084263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(2; 1) </a:t>
            </a:r>
            <a:endParaRPr lang="ru-RU" sz="2400" dirty="0">
              <a:latin typeface="+mn-lt"/>
            </a:endParaRPr>
          </a:p>
        </p:txBody>
      </p:sp>
      <p:sp>
        <p:nvSpPr>
          <p:cNvPr id="126" name="Text Box 40"/>
          <p:cNvSpPr txBox="1">
            <a:spLocks noChangeArrowheads="1"/>
          </p:cNvSpPr>
          <p:nvPr/>
        </p:nvSpPr>
        <p:spPr bwMode="auto">
          <a:xfrm>
            <a:off x="6443663" y="2924175"/>
            <a:ext cx="3413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1</a:t>
            </a:r>
          </a:p>
        </p:txBody>
      </p:sp>
      <p:sp>
        <p:nvSpPr>
          <p:cNvPr id="132" name="Прямоугольник 131"/>
          <p:cNvSpPr/>
          <p:nvPr/>
        </p:nvSpPr>
        <p:spPr>
          <a:xfrm rot="17839624">
            <a:off x="5217318" y="4907757"/>
            <a:ext cx="136366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=  2х - 3 </a:t>
            </a:r>
            <a:endParaRPr lang="ru-RU" sz="2000" dirty="0">
              <a:latin typeface="+mn-lt"/>
            </a:endParaRPr>
          </a:p>
        </p:txBody>
      </p:sp>
      <p:sp>
        <p:nvSpPr>
          <p:cNvPr id="133" name="Text Box 40"/>
          <p:cNvSpPr txBox="1">
            <a:spLocks noChangeArrowheads="1"/>
          </p:cNvSpPr>
          <p:nvPr/>
        </p:nvSpPr>
        <p:spPr bwMode="auto">
          <a:xfrm>
            <a:off x="6300788" y="4479925"/>
            <a:ext cx="4349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-3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152400" y="3513138"/>
            <a:ext cx="381000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en-US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Построим график  уравнения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х + 2у – 4 = 0 ,  2у = -х + 4,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= (-х + 4) : 2.</a:t>
            </a:r>
          </a:p>
        </p:txBody>
      </p:sp>
      <p:graphicFrame>
        <p:nvGraphicFramePr>
          <p:cNvPr id="135" name="Таблица 134"/>
          <p:cNvGraphicFramePr>
            <a:graphicFrameLocks noGrp="1"/>
          </p:cNvGraphicFramePr>
          <p:nvPr/>
        </p:nvGraphicFramePr>
        <p:xfrm>
          <a:off x="323850" y="4530725"/>
          <a:ext cx="1656228" cy="914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076"/>
                <a:gridCol w="552076"/>
                <a:gridCol w="552076"/>
              </a:tblGrid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6005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b="1" i="1" dirty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8" name="Группа 135"/>
          <p:cNvGrpSpPr>
            <a:grpSpLocks/>
          </p:cNvGrpSpPr>
          <p:nvPr/>
        </p:nvGrpSpPr>
        <p:grpSpPr bwMode="auto">
          <a:xfrm>
            <a:off x="1979613" y="4541838"/>
            <a:ext cx="2138362" cy="727075"/>
            <a:chOff x="0" y="4481304"/>
            <a:chExt cx="2138086" cy="728210"/>
          </a:xfrm>
        </p:grpSpPr>
        <p:sp>
          <p:nvSpPr>
            <p:cNvPr id="3132" name="TextBox 136"/>
            <p:cNvSpPr txBox="1">
              <a:spLocks noChangeArrowheads="1"/>
            </p:cNvSpPr>
            <p:nvPr/>
          </p:nvSpPr>
          <p:spPr bwMode="auto">
            <a:xfrm>
              <a:off x="0" y="4481304"/>
              <a:ext cx="213808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2000" b="1" i="1">
                  <a:solidFill>
                    <a:schemeClr val="tx2"/>
                  </a:solidFill>
                  <a:latin typeface="Times New Roman" pitchFamily="18" charset="0"/>
                  <a:cs typeface="Times New Roman" pitchFamily="18" charset="0"/>
                </a:rPr>
                <a:t> Получим точки:</a:t>
              </a:r>
            </a:p>
          </p:txBody>
        </p:sp>
        <p:sp>
          <p:nvSpPr>
            <p:cNvPr id="138" name="TextBox 137"/>
            <p:cNvSpPr txBox="1"/>
            <p:nvPr/>
          </p:nvSpPr>
          <p:spPr>
            <a:xfrm>
              <a:off x="134920" y="4808840"/>
              <a:ext cx="1528566" cy="4006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i="1" dirty="0">
                  <a:solidFill>
                    <a:schemeClr val="tx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(0; 2),  (2; 1)</a:t>
              </a:r>
            </a:p>
          </p:txBody>
        </p:sp>
      </p:grpSp>
      <p:sp>
        <p:nvSpPr>
          <p:cNvPr id="142" name="Text Box 40"/>
          <p:cNvSpPr txBox="1">
            <a:spLocks noChangeArrowheads="1"/>
          </p:cNvSpPr>
          <p:nvPr/>
        </p:nvSpPr>
        <p:spPr bwMode="auto">
          <a:xfrm>
            <a:off x="6372225" y="2535238"/>
            <a:ext cx="3397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2</a:t>
            </a:r>
          </a:p>
        </p:txBody>
      </p:sp>
      <p:sp>
        <p:nvSpPr>
          <p:cNvPr id="143" name="Oval 25"/>
          <p:cNvSpPr>
            <a:spLocks noChangeArrowheads="1"/>
          </p:cNvSpPr>
          <p:nvPr/>
        </p:nvSpPr>
        <p:spPr bwMode="auto">
          <a:xfrm>
            <a:off x="6300788" y="2714625"/>
            <a:ext cx="142875" cy="149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44" name="Прямоугольник 143"/>
          <p:cNvSpPr/>
          <p:nvPr/>
        </p:nvSpPr>
        <p:spPr>
          <a:xfrm>
            <a:off x="5364163" y="2708275"/>
            <a:ext cx="10842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1F497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(0; 2) </a:t>
            </a:r>
            <a:endParaRPr lang="ru-RU" sz="2400" dirty="0">
              <a:latin typeface="+mn-lt"/>
            </a:endParaRPr>
          </a:p>
        </p:txBody>
      </p:sp>
      <p:sp>
        <p:nvSpPr>
          <p:cNvPr id="157" name="Прямоугольник 156"/>
          <p:cNvSpPr/>
          <p:nvPr/>
        </p:nvSpPr>
        <p:spPr>
          <a:xfrm rot="1669830">
            <a:off x="4422775" y="1858963"/>
            <a:ext cx="1700213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 =  (-х +4):2 </a:t>
            </a:r>
            <a:endParaRPr lang="ru-RU" sz="2000" dirty="0">
              <a:latin typeface="+mn-lt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152400" y="5529263"/>
            <a:ext cx="34242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Прямые пересекаются в 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единственной точке  </a:t>
            </a:r>
            <a:r>
              <a:rPr lang="ru-RU" sz="20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А(2;1)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4572000" y="5876925"/>
            <a:ext cx="2100263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Ответ: (2; 1) </a:t>
            </a:r>
            <a:endParaRPr lang="ru-RU" sz="24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" name="TextBox 159"/>
          <p:cNvSpPr txBox="1">
            <a:spLocks noChangeArrowheads="1"/>
          </p:cNvSpPr>
          <p:nvPr/>
        </p:nvSpPr>
        <p:spPr bwMode="auto">
          <a:xfrm>
            <a:off x="6946900" y="2555875"/>
            <a:ext cx="4333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chemeClr val="accent2"/>
                </a:solidFill>
                <a:latin typeface="Calibri" pitchFamily="34" charset="0"/>
              </a:rPr>
              <a:t>А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5076825" y="387350"/>
            <a:ext cx="3517900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Графический способ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решения систем</a:t>
            </a:r>
            <a:endParaRPr lang="ru-RU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000"/>
                            </p:stCondLst>
                            <p:childTnLst>
                              <p:par>
                                <p:cTn id="10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1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2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"/>
                            </p:stCondLst>
                            <p:childTnLst>
                              <p:par>
                                <p:cTn id="12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3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3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"/>
                            </p:stCondLst>
                            <p:childTnLst>
                              <p:par>
                                <p:cTn id="1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500"/>
                            </p:stCondLst>
                            <p:childTnLst>
                              <p:par>
                                <p:cTn id="1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2000"/>
                            </p:stCondLst>
                            <p:childTnLst>
                              <p:par>
                                <p:cTn id="1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500"/>
                            </p:stCondLst>
                            <p:childTnLst>
                              <p:par>
                                <p:cTn id="1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000"/>
                            </p:stCondLst>
                            <p:childTnLst>
                              <p:par>
                                <p:cTn id="1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" grpId="0"/>
      <p:bldP spid="120" grpId="0"/>
      <p:bldP spid="121" grpId="0" animBg="1"/>
      <p:bldP spid="122" grpId="0"/>
      <p:bldP spid="123" grpId="0"/>
      <p:bldP spid="124" grpId="0" animBg="1"/>
      <p:bldP spid="124" grpId="1" animBg="1"/>
      <p:bldP spid="125" grpId="0"/>
      <p:bldP spid="125" grpId="1"/>
      <p:bldP spid="126" grpId="0"/>
      <p:bldP spid="132" grpId="0"/>
      <p:bldP spid="133" grpId="0"/>
      <p:bldP spid="134" grpId="0"/>
      <p:bldP spid="142" grpId="0"/>
      <p:bldP spid="143" grpId="0" animBg="1"/>
      <p:bldP spid="144" grpId="0"/>
      <p:bldP spid="157" grpId="0"/>
      <p:bldP spid="158" grpId="0"/>
      <p:bldP spid="159" grpId="0"/>
      <p:bldP spid="160" grpId="0"/>
      <p:bldP spid="16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70"/>
          <p:cNvGrpSpPr/>
          <p:nvPr/>
        </p:nvGrpSpPr>
        <p:grpSpPr>
          <a:xfrm>
            <a:off x="0" y="188831"/>
            <a:ext cx="9144000" cy="6669173"/>
            <a:chOff x="0" y="188831"/>
            <a:chExt cx="9144000" cy="6669173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>
              <a:off x="0" y="3557588"/>
              <a:ext cx="9144000" cy="0"/>
            </a:xfrm>
            <a:prstGeom prst="line">
              <a:avLst/>
            </a:prstGeom>
            <a:ln w="44450">
              <a:solidFill>
                <a:schemeClr val="tx1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682014" y="3446933"/>
              <a:ext cx="461986" cy="70788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4000" i="1" dirty="0" err="1" smtClean="0">
                  <a:latin typeface="+mn-lt"/>
                  <a:cs typeface="+mn-cs"/>
                </a:rPr>
                <a:t>х</a:t>
              </a:r>
              <a:endParaRPr lang="ru-RU" sz="4000" i="1" dirty="0">
                <a:latin typeface="+mn-lt"/>
                <a:cs typeface="+mn-cs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86703" y="3557588"/>
              <a:ext cx="375424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sz="2400" i="1" dirty="0" smtClean="0">
                  <a:latin typeface="+mn-lt"/>
                  <a:cs typeface="+mn-cs"/>
                </a:rPr>
                <a:t>0</a:t>
              </a:r>
              <a:endParaRPr lang="ru-RU" sz="2400" i="1" dirty="0">
                <a:latin typeface="+mn-lt"/>
                <a:cs typeface="+mn-cs"/>
              </a:endParaRPr>
            </a:p>
          </p:txBody>
        </p: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4572000" y="390525"/>
              <a:ext cx="0" cy="6467479"/>
            </a:xfrm>
            <a:prstGeom prst="line">
              <a:avLst/>
            </a:prstGeom>
            <a:ln w="44450">
              <a:solidFill>
                <a:schemeClr val="tx1"/>
              </a:solidFill>
              <a:headEnd type="none" w="med" len="med"/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Группа 18"/>
            <p:cNvGrpSpPr/>
            <p:nvPr/>
          </p:nvGrpSpPr>
          <p:grpSpPr>
            <a:xfrm>
              <a:off x="322988" y="3557588"/>
              <a:ext cx="3994990" cy="461665"/>
              <a:chOff x="322988" y="3557588"/>
              <a:chExt cx="3994990" cy="461665"/>
            </a:xfrm>
          </p:grpSpPr>
          <p:sp>
            <p:nvSpPr>
              <p:cNvPr id="20" name="TextBox 19"/>
              <p:cNvSpPr txBox="1"/>
              <p:nvPr/>
            </p:nvSpPr>
            <p:spPr>
              <a:xfrm>
                <a:off x="1810008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-5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312928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-4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803971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-3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330647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-2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3844772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-1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90728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-6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99238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-7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22988" y="355758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-8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4" name="Группа 30"/>
            <p:cNvGrpSpPr/>
            <p:nvPr/>
          </p:nvGrpSpPr>
          <p:grpSpPr>
            <a:xfrm>
              <a:off x="4488180" y="1088988"/>
              <a:ext cx="160020" cy="1972011"/>
              <a:chOff x="4488180" y="1088988"/>
              <a:chExt cx="160020" cy="1972011"/>
            </a:xfrm>
          </p:grpSpPr>
          <p:cxnSp>
            <p:nvCxnSpPr>
              <p:cNvPr id="32" name="Прямая соединительная линия 31"/>
              <p:cNvCxnSpPr/>
              <p:nvPr/>
            </p:nvCxnSpPr>
            <p:spPr>
              <a:xfrm>
                <a:off x="4495800" y="3060999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>
              <a:xfrm>
                <a:off x="4495800" y="256726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>
              <a:xfrm>
                <a:off x="4495800" y="207577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Прямая соединительная линия 38"/>
              <p:cNvCxnSpPr/>
              <p:nvPr/>
            </p:nvCxnSpPr>
            <p:spPr>
              <a:xfrm>
                <a:off x="4495800" y="158809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Прямая соединительная линия 39"/>
              <p:cNvCxnSpPr/>
              <p:nvPr/>
            </p:nvCxnSpPr>
            <p:spPr>
              <a:xfrm>
                <a:off x="4488180" y="108898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Группа 40"/>
            <p:cNvGrpSpPr/>
            <p:nvPr/>
          </p:nvGrpSpPr>
          <p:grpSpPr>
            <a:xfrm>
              <a:off x="4495800" y="4045548"/>
              <a:ext cx="152400" cy="1977390"/>
              <a:chOff x="4495800" y="4045548"/>
              <a:chExt cx="152400" cy="1977390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4495800" y="404554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4495800" y="454465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4495800" y="503614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>
              <a:xfrm>
                <a:off x="4495800" y="553144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>
              <a:xfrm>
                <a:off x="4495800" y="6022938"/>
                <a:ext cx="152400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Группа 46"/>
            <p:cNvGrpSpPr/>
            <p:nvPr/>
          </p:nvGrpSpPr>
          <p:grpSpPr>
            <a:xfrm>
              <a:off x="4098794" y="3812858"/>
              <a:ext cx="473206" cy="2442865"/>
              <a:chOff x="4098794" y="3812858"/>
              <a:chExt cx="473206" cy="2442865"/>
            </a:xfrm>
          </p:grpSpPr>
          <p:sp>
            <p:nvSpPr>
              <p:cNvPr id="48" name="TextBox 47"/>
              <p:cNvSpPr txBox="1"/>
              <p:nvPr/>
            </p:nvSpPr>
            <p:spPr>
              <a:xfrm>
                <a:off x="4098794" y="579405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-5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4098794" y="529494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-4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4098794" y="478821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-3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098794" y="429291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-2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4098794" y="3812858"/>
                <a:ext cx="473206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-1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Группа 52"/>
            <p:cNvGrpSpPr/>
            <p:nvPr/>
          </p:nvGrpSpPr>
          <p:grpSpPr>
            <a:xfrm>
              <a:off x="4572000" y="844868"/>
              <a:ext cx="375424" cy="2446675"/>
              <a:chOff x="4572000" y="844868"/>
              <a:chExt cx="375424" cy="2446675"/>
            </a:xfrm>
          </p:grpSpPr>
          <p:sp>
            <p:nvSpPr>
              <p:cNvPr id="54" name="TextBox 53"/>
              <p:cNvSpPr txBox="1"/>
              <p:nvPr/>
            </p:nvSpPr>
            <p:spPr>
              <a:xfrm>
                <a:off x="4572000" y="282987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1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4572000" y="234219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2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4572000" y="186594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3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4572000" y="134397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4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4572000" y="84486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5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8" name="Группа 58"/>
            <p:cNvGrpSpPr/>
            <p:nvPr/>
          </p:nvGrpSpPr>
          <p:grpSpPr>
            <a:xfrm>
              <a:off x="4886025" y="3557588"/>
              <a:ext cx="3888692" cy="461665"/>
              <a:chOff x="4886025" y="3557588"/>
              <a:chExt cx="3888692" cy="461665"/>
            </a:xfrm>
          </p:grpSpPr>
          <p:sp>
            <p:nvSpPr>
              <p:cNvPr id="60" name="TextBox 59"/>
              <p:cNvSpPr txBox="1"/>
              <p:nvPr/>
            </p:nvSpPr>
            <p:spPr>
              <a:xfrm>
                <a:off x="4886025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1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386255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2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5888728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3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6388509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4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897269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7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7413624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6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895464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5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8399293" y="3557588"/>
                <a:ext cx="375424" cy="461665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ru-RU" sz="2400" i="1" dirty="0" smtClean="0">
                    <a:latin typeface="+mn-lt"/>
                    <a:cs typeface="+mn-cs"/>
                  </a:rPr>
                  <a:t>8</a:t>
                </a:r>
                <a:endParaRPr lang="ru-RU" sz="2400" i="1" dirty="0">
                  <a:latin typeface="+mn-lt"/>
                  <a:cs typeface="+mn-cs"/>
                </a:endParaRPr>
              </a:p>
            </p:txBody>
          </p:sp>
        </p:grpSp>
        <p:grpSp>
          <p:nvGrpSpPr>
            <p:cNvPr id="9" name="Группа 68"/>
            <p:cNvGrpSpPr/>
            <p:nvPr/>
          </p:nvGrpSpPr>
          <p:grpSpPr>
            <a:xfrm>
              <a:off x="624839" y="3487274"/>
              <a:ext cx="3451861" cy="140407"/>
              <a:chOff x="546847" y="3487274"/>
              <a:chExt cx="3523802" cy="140407"/>
            </a:xfrm>
          </p:grpSpPr>
          <p:cxnSp>
            <p:nvCxnSpPr>
              <p:cNvPr id="70" name="Прямая соединительная линия 69"/>
              <p:cNvCxnSpPr/>
              <p:nvPr/>
            </p:nvCxnSpPr>
            <p:spPr>
              <a:xfrm>
                <a:off x="2062779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Прямая соединительная линия 70"/>
              <p:cNvCxnSpPr/>
              <p:nvPr/>
            </p:nvCxnSpPr>
            <p:spPr>
              <a:xfrm>
                <a:off x="2563010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Прямая соединительная линия 72"/>
              <p:cNvCxnSpPr/>
              <p:nvPr/>
            </p:nvCxnSpPr>
            <p:spPr>
              <a:xfrm>
                <a:off x="3056517" y="3487274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Прямая соединительная линия 73"/>
              <p:cNvCxnSpPr/>
              <p:nvPr/>
            </p:nvCxnSpPr>
            <p:spPr>
              <a:xfrm>
                <a:off x="3573108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Прямая соединительная линия 74"/>
              <p:cNvCxnSpPr/>
              <p:nvPr/>
            </p:nvCxnSpPr>
            <p:spPr>
              <a:xfrm>
                <a:off x="4070649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/>
              <p:cNvCxnSpPr/>
              <p:nvPr/>
            </p:nvCxnSpPr>
            <p:spPr>
              <a:xfrm>
                <a:off x="1548877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Прямая соединительная линия 76"/>
              <p:cNvCxnSpPr/>
              <p:nvPr/>
            </p:nvCxnSpPr>
            <p:spPr>
              <a:xfrm>
                <a:off x="1042147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Прямая соединительная линия 77"/>
              <p:cNvCxnSpPr/>
              <p:nvPr/>
            </p:nvCxnSpPr>
            <p:spPr>
              <a:xfrm>
                <a:off x="546847" y="3493210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Группа 78"/>
            <p:cNvGrpSpPr/>
            <p:nvPr/>
          </p:nvGrpSpPr>
          <p:grpSpPr>
            <a:xfrm>
              <a:off x="5071111" y="3490352"/>
              <a:ext cx="3459480" cy="142035"/>
              <a:chOff x="5080747" y="3490352"/>
              <a:chExt cx="3523353" cy="142035"/>
            </a:xfrm>
          </p:grpSpPr>
          <p:cxnSp>
            <p:nvCxnSpPr>
              <p:cNvPr id="80" name="Прямая соединительная линия 79"/>
              <p:cNvCxnSpPr/>
              <p:nvPr/>
            </p:nvCxnSpPr>
            <p:spPr>
              <a:xfrm>
                <a:off x="5080747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Прямая соединительная линия 80"/>
              <p:cNvCxnSpPr/>
              <p:nvPr/>
            </p:nvCxnSpPr>
            <p:spPr>
              <a:xfrm>
                <a:off x="5584788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Прямая соединительная линия 81"/>
              <p:cNvCxnSpPr/>
              <p:nvPr/>
            </p:nvCxnSpPr>
            <p:spPr>
              <a:xfrm>
                <a:off x="6089725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Прямая соединительная линия 82"/>
              <p:cNvCxnSpPr/>
              <p:nvPr/>
            </p:nvCxnSpPr>
            <p:spPr>
              <a:xfrm>
                <a:off x="6594886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Прямая соединительная линия 83"/>
              <p:cNvCxnSpPr/>
              <p:nvPr/>
            </p:nvCxnSpPr>
            <p:spPr>
              <a:xfrm>
                <a:off x="7595347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Прямая соединительная линия 84"/>
              <p:cNvCxnSpPr/>
              <p:nvPr/>
            </p:nvCxnSpPr>
            <p:spPr>
              <a:xfrm>
                <a:off x="7086376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Прямая соединительная линия 85"/>
              <p:cNvCxnSpPr/>
              <p:nvPr/>
            </p:nvCxnSpPr>
            <p:spPr>
              <a:xfrm>
                <a:off x="8102077" y="3490352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Прямая соединительная линия 86"/>
              <p:cNvCxnSpPr/>
              <p:nvPr/>
            </p:nvCxnSpPr>
            <p:spPr>
              <a:xfrm>
                <a:off x="8604100" y="3497916"/>
                <a:ext cx="0" cy="13447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9" name="Овал 88"/>
            <p:cNvSpPr/>
            <p:nvPr/>
          </p:nvSpPr>
          <p:spPr>
            <a:xfrm>
              <a:off x="4541520" y="3524974"/>
              <a:ext cx="60960" cy="65228"/>
            </a:xfrm>
            <a:prstGeom prst="ellipse">
              <a:avLst/>
            </a:prstGeom>
            <a:solidFill>
              <a:schemeClr val="tx1"/>
            </a:solidFill>
            <a:ln w="44450">
              <a:solidFill>
                <a:schemeClr val="tx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 sz="2400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4572000" y="188831"/>
              <a:ext cx="563563" cy="70802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ru-RU" sz="4000" i="1" dirty="0" smtClean="0">
                  <a:latin typeface="+mn-lt"/>
                  <a:cs typeface="+mn-cs"/>
                </a:rPr>
                <a:t>у</a:t>
              </a:r>
              <a:endParaRPr lang="ru-RU" sz="4000" i="1" dirty="0">
                <a:latin typeface="+mn-lt"/>
                <a:cs typeface="+mn-cs"/>
              </a:endParaRPr>
            </a:p>
          </p:txBody>
        </p:sp>
      </p:grpSp>
      <p:sp>
        <p:nvSpPr>
          <p:cNvPr id="79" name="Овал 78"/>
          <p:cNvSpPr/>
          <p:nvPr/>
        </p:nvSpPr>
        <p:spPr>
          <a:xfrm>
            <a:off x="4541520" y="5493847"/>
            <a:ext cx="60960" cy="65228"/>
          </a:xfrm>
          <a:prstGeom prst="ellipse">
            <a:avLst/>
          </a:prstGeom>
          <a:solidFill>
            <a:schemeClr val="tx1"/>
          </a:solidFill>
          <a:ln w="444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92" name="Овал 91"/>
          <p:cNvSpPr/>
          <p:nvPr/>
        </p:nvSpPr>
        <p:spPr>
          <a:xfrm>
            <a:off x="4541520" y="1062817"/>
            <a:ext cx="60960" cy="65228"/>
          </a:xfrm>
          <a:prstGeom prst="ellipse">
            <a:avLst/>
          </a:prstGeom>
          <a:solidFill>
            <a:schemeClr val="tx1"/>
          </a:solidFill>
          <a:ln w="444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cxnSp>
        <p:nvCxnSpPr>
          <p:cNvPr id="101" name="Прямая соединительная линия 100"/>
          <p:cNvCxnSpPr/>
          <p:nvPr/>
        </p:nvCxnSpPr>
        <p:spPr>
          <a:xfrm>
            <a:off x="4084320" y="594360"/>
            <a:ext cx="4935855" cy="493966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Прямоугольник 104"/>
          <p:cNvSpPr/>
          <p:nvPr/>
        </p:nvSpPr>
        <p:spPr>
          <a:xfrm rot="2692386">
            <a:off x="6793732" y="4541780"/>
            <a:ext cx="2292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 err="1" smtClean="0">
                <a:solidFill>
                  <a:srgbClr val="C00000"/>
                </a:solidFill>
              </a:rPr>
              <a:t>х</a:t>
            </a:r>
            <a:r>
              <a:rPr lang="ru-RU" sz="2800" i="1" dirty="0" smtClean="0">
                <a:solidFill>
                  <a:srgbClr val="C00000"/>
                </a:solidFill>
              </a:rPr>
              <a:t> + у – 5 = 0</a:t>
            </a:r>
            <a:endParaRPr lang="ru-RU" sz="2800" i="1" dirty="0">
              <a:solidFill>
                <a:prstClr val="black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180975" y="463878"/>
            <a:ext cx="229261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 err="1" smtClean="0">
                <a:solidFill>
                  <a:srgbClr val="C00000"/>
                </a:solidFill>
              </a:rPr>
              <a:t>х</a:t>
            </a:r>
            <a:r>
              <a:rPr lang="ru-RU" sz="2800" i="1" dirty="0" smtClean="0">
                <a:solidFill>
                  <a:srgbClr val="C00000"/>
                </a:solidFill>
              </a:rPr>
              <a:t> + у – 5 = 0</a:t>
            </a:r>
          </a:p>
        </p:txBody>
      </p:sp>
      <p:sp>
        <p:nvSpPr>
          <p:cNvPr id="103" name="Заголовок 3"/>
          <p:cNvSpPr txBox="1">
            <a:spLocks/>
          </p:cNvSpPr>
          <p:nvPr/>
        </p:nvSpPr>
        <p:spPr>
          <a:xfrm>
            <a:off x="0" y="0"/>
            <a:ext cx="9144000" cy="447675"/>
          </a:xfrm>
          <a:prstGeom prst="rect">
            <a:avLst/>
          </a:prstGeom>
          <a:solidFill>
            <a:schemeClr val="bg1">
              <a:alpha val="69804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i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Графический способ решения системы</a:t>
            </a:r>
            <a:endParaRPr kumimoji="0" lang="ru-RU" sz="2400" b="1" i="1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171450" y="4001284"/>
            <a:ext cx="2533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srgbClr val="C00000"/>
                </a:solidFill>
              </a:rPr>
              <a:t>2х – у – 4 = 0</a:t>
            </a:r>
            <a:endParaRPr lang="ru-RU" sz="2800" i="1" dirty="0">
              <a:solidFill>
                <a:srgbClr val="C00000"/>
              </a:solidFill>
            </a:endParaRPr>
          </a:p>
        </p:txBody>
      </p:sp>
      <p:graphicFrame>
        <p:nvGraphicFramePr>
          <p:cNvPr id="108" name="Таблица 107"/>
          <p:cNvGraphicFramePr>
            <a:graphicFrameLocks noGrp="1"/>
          </p:cNvGraphicFramePr>
          <p:nvPr/>
        </p:nvGraphicFramePr>
        <p:xfrm>
          <a:off x="180975" y="1485900"/>
          <a:ext cx="214312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75"/>
                <a:gridCol w="714375"/>
                <a:gridCol w="71437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err="1" smtClean="0">
                          <a:solidFill>
                            <a:srgbClr val="0070C0"/>
                          </a:solidFill>
                        </a:rPr>
                        <a:t>х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4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у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5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1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9" name="Прямоугольник 108"/>
          <p:cNvSpPr/>
          <p:nvPr/>
        </p:nvSpPr>
        <p:spPr>
          <a:xfrm>
            <a:off x="180975" y="873453"/>
            <a:ext cx="19623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i="1" dirty="0" smtClean="0">
                <a:solidFill>
                  <a:srgbClr val="C00000"/>
                </a:solidFill>
              </a:rPr>
              <a:t>у = – </a:t>
            </a:r>
            <a:r>
              <a:rPr lang="ru-RU" sz="2800" i="1" dirty="0" err="1" smtClean="0">
                <a:solidFill>
                  <a:srgbClr val="C00000"/>
                </a:solidFill>
              </a:rPr>
              <a:t>х</a:t>
            </a:r>
            <a:r>
              <a:rPr lang="ru-RU" sz="2800" i="1" dirty="0" smtClean="0">
                <a:solidFill>
                  <a:srgbClr val="C00000"/>
                </a:solidFill>
              </a:rPr>
              <a:t> + 5</a:t>
            </a:r>
          </a:p>
        </p:txBody>
      </p:sp>
      <p:sp>
        <p:nvSpPr>
          <p:cNvPr id="110" name="Прямоугольник 109"/>
          <p:cNvSpPr/>
          <p:nvPr/>
        </p:nvSpPr>
        <p:spPr>
          <a:xfrm>
            <a:off x="171450" y="4525159"/>
            <a:ext cx="2533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srgbClr val="C00000"/>
                </a:solidFill>
              </a:rPr>
              <a:t>2х – 4 = у</a:t>
            </a:r>
            <a:endParaRPr lang="ru-RU" sz="2800" i="1" dirty="0">
              <a:solidFill>
                <a:srgbClr val="C00000"/>
              </a:solidFill>
            </a:endParaRPr>
          </a:p>
        </p:txBody>
      </p:sp>
      <p:graphicFrame>
        <p:nvGraphicFramePr>
          <p:cNvPr id="111" name="Таблица 110"/>
          <p:cNvGraphicFramePr>
            <a:graphicFrameLocks noGrp="1"/>
          </p:cNvGraphicFramePr>
          <p:nvPr/>
        </p:nvGraphicFramePr>
        <p:xfrm>
          <a:off x="171450" y="5133975"/>
          <a:ext cx="2143125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375"/>
                <a:gridCol w="714375"/>
                <a:gridCol w="71437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err="1" smtClean="0">
                          <a:solidFill>
                            <a:srgbClr val="0070C0"/>
                          </a:solidFill>
                        </a:rPr>
                        <a:t>х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2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у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-4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0070C0"/>
                          </a:solidFill>
                        </a:rPr>
                        <a:t>0</a:t>
                      </a:r>
                      <a:endParaRPr lang="ru-RU" sz="2400" b="1" i="1" dirty="0">
                        <a:solidFill>
                          <a:srgbClr val="0070C0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2" name="Овал 111"/>
          <p:cNvSpPr/>
          <p:nvPr/>
        </p:nvSpPr>
        <p:spPr>
          <a:xfrm>
            <a:off x="5522595" y="3531697"/>
            <a:ext cx="60960" cy="65228"/>
          </a:xfrm>
          <a:prstGeom prst="ellipse">
            <a:avLst/>
          </a:prstGeom>
          <a:solidFill>
            <a:schemeClr val="tx1"/>
          </a:solidFill>
          <a:ln w="444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cxnSp>
        <p:nvCxnSpPr>
          <p:cNvPr id="113" name="Прямая соединительная линия 112"/>
          <p:cNvCxnSpPr/>
          <p:nvPr/>
        </p:nvCxnSpPr>
        <p:spPr>
          <a:xfrm flipH="1">
            <a:off x="4076701" y="581025"/>
            <a:ext cx="2971799" cy="59245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Прямоугольник 120"/>
          <p:cNvSpPr/>
          <p:nvPr/>
        </p:nvSpPr>
        <p:spPr>
          <a:xfrm>
            <a:off x="5114925" y="5325259"/>
            <a:ext cx="2533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srgbClr val="C00000"/>
                </a:solidFill>
              </a:rPr>
              <a:t>Ответ: (3; 2)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122" name="Овал 121"/>
          <p:cNvSpPr/>
          <p:nvPr/>
        </p:nvSpPr>
        <p:spPr>
          <a:xfrm>
            <a:off x="6520479" y="3017347"/>
            <a:ext cx="60960" cy="65228"/>
          </a:xfrm>
          <a:prstGeom prst="ellipse">
            <a:avLst/>
          </a:prstGeom>
          <a:solidFill>
            <a:schemeClr val="tx1"/>
          </a:solidFill>
          <a:ln w="44450"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  <p:sp>
        <p:nvSpPr>
          <p:cNvPr id="123" name="Прямоугольник 122"/>
          <p:cNvSpPr/>
          <p:nvPr/>
        </p:nvSpPr>
        <p:spPr>
          <a:xfrm rot="17760000">
            <a:off x="5610227" y="1201181"/>
            <a:ext cx="2533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srgbClr val="C00000"/>
                </a:solidFill>
              </a:rPr>
              <a:t>2х – у – 4 = 0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88" name="Овал 87"/>
          <p:cNvSpPr/>
          <p:nvPr/>
        </p:nvSpPr>
        <p:spPr>
          <a:xfrm>
            <a:off x="6025179" y="2531572"/>
            <a:ext cx="60960" cy="65228"/>
          </a:xfrm>
          <a:prstGeom prst="ellipse">
            <a:avLst/>
          </a:prstGeom>
          <a:solidFill>
            <a:srgbClr val="C00000"/>
          </a:solidFill>
          <a:ln w="44450">
            <a:solidFill>
              <a:srgbClr val="C00000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92" grpId="0" animBg="1"/>
      <p:bldP spid="105" grpId="0"/>
      <p:bldP spid="104" grpId="0"/>
      <p:bldP spid="109" grpId="0"/>
      <p:bldP spid="110" grpId="0"/>
      <p:bldP spid="112" grpId="0" animBg="1"/>
      <p:bldP spid="121" grpId="0"/>
      <p:bldP spid="122" grpId="0" animBg="1"/>
      <p:bldP spid="123" grpId="0"/>
      <p:bldP spid="8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chemeClr val="tx1"/>
                </a:solidFill>
              </a:rPr>
              <a:t>Алгоритм решения системы уравнений графическим способом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88" y="2000250"/>
            <a:ext cx="7143750" cy="4500563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1.  Приводим оба уравнения к виду линейной функции   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4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4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 smtClean="0">
              <a:solidFill>
                <a:schemeClr val="tx1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2.  Составляем расчётные таблицы для каждой функции.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3.   Строим графики функций в одной координатной плоскости.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4.   Определяем число решений: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Если прямые пересекаются, то одно решение пара чисел (</a:t>
            </a:r>
            <a:r>
              <a:rPr lang="ru-RU" b="1" i="1" dirty="0" err="1" smtClean="0">
                <a:solidFill>
                  <a:schemeClr val="tx1"/>
                </a:solidFill>
              </a:rPr>
              <a:t>х</a:t>
            </a:r>
            <a:r>
              <a:rPr lang="ru-RU" b="1" i="1" dirty="0" smtClean="0">
                <a:solidFill>
                  <a:schemeClr val="tx1"/>
                </a:solidFill>
              </a:rPr>
              <a:t> ; у) – координаты точки пересечения;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 Если прямые параллельны, то нет решений;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 Если прямые совпадают, то бесконечно много решений.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i="1" dirty="0" smtClean="0">
                <a:solidFill>
                  <a:schemeClr val="tx1"/>
                </a:solidFill>
              </a:rPr>
              <a:t>5.   Записываем ответ.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решения системы уравнений способом подстановки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53086"/>
            <a:ext cx="7332453" cy="4521449"/>
          </a:xfrm>
        </p:spPr>
        <p:txBody>
          <a:bodyPr>
            <a:normAutofit fontScale="70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Из</a:t>
            </a:r>
            <a:r>
              <a:rPr lang="en-US" dirty="0" smtClean="0"/>
              <a:t> </a:t>
            </a:r>
            <a:r>
              <a:rPr lang="ru-RU" dirty="0" smtClean="0"/>
              <a:t> любого</a:t>
            </a:r>
            <a:r>
              <a:rPr lang="en-US" dirty="0" smtClean="0"/>
              <a:t> </a:t>
            </a:r>
            <a:r>
              <a:rPr lang="ru-RU" dirty="0" smtClean="0"/>
              <a:t> уравнения </a:t>
            </a:r>
            <a:r>
              <a:rPr lang="en-US" dirty="0" smtClean="0"/>
              <a:t> </a:t>
            </a:r>
            <a:r>
              <a:rPr lang="ru-RU" dirty="0" smtClean="0"/>
              <a:t>выразить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b="1" dirty="0" smtClean="0"/>
              <a:t>x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или </a:t>
            </a:r>
            <a:r>
              <a:rPr lang="en-US" dirty="0" smtClean="0"/>
              <a:t> </a:t>
            </a:r>
            <a:r>
              <a:rPr lang="en-US" b="1" dirty="0" smtClean="0"/>
              <a:t>y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>
                <a:solidFill>
                  <a:srgbClr val="00B050"/>
                </a:solidFill>
              </a:rPr>
              <a:t>   </a:t>
            </a:r>
            <a:r>
              <a:rPr lang="ru-RU" dirty="0" smtClean="0">
                <a:solidFill>
                  <a:srgbClr val="00B050"/>
                </a:solidFill>
              </a:rPr>
              <a:t>(</a:t>
            </a:r>
            <a:r>
              <a:rPr lang="ru-RU" b="1" dirty="0" smtClean="0">
                <a:solidFill>
                  <a:srgbClr val="00B050"/>
                </a:solidFill>
              </a:rPr>
              <a:t>например: </a:t>
            </a:r>
            <a:r>
              <a:rPr lang="en-US" b="1" dirty="0" smtClean="0">
                <a:solidFill>
                  <a:srgbClr val="00B050"/>
                </a:solidFill>
              </a:rPr>
              <a:t>y</a:t>
            </a:r>
            <a:r>
              <a:rPr lang="ru-RU" b="1" dirty="0" smtClean="0">
                <a:solidFill>
                  <a:srgbClr val="00B050"/>
                </a:solidFill>
              </a:rPr>
              <a:t> из 1 уравнения</a:t>
            </a:r>
            <a:r>
              <a:rPr lang="ru-RU" dirty="0" smtClean="0">
                <a:solidFill>
                  <a:srgbClr val="00B050"/>
                </a:solidFill>
              </a:rPr>
              <a:t>).</a:t>
            </a:r>
          </a:p>
          <a:p>
            <a:pPr marL="274320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В </a:t>
            </a:r>
            <a:r>
              <a:rPr lang="en-US" dirty="0" smtClean="0"/>
              <a:t> </a:t>
            </a:r>
            <a:r>
              <a:rPr lang="ru-RU" dirty="0" smtClean="0"/>
              <a:t>другое</a:t>
            </a:r>
            <a:r>
              <a:rPr lang="en-US" dirty="0" smtClean="0"/>
              <a:t> </a:t>
            </a:r>
            <a:r>
              <a:rPr lang="ru-RU" dirty="0" smtClean="0"/>
              <a:t> уравнение </a:t>
            </a:r>
            <a:r>
              <a:rPr lang="en-US" dirty="0" smtClean="0"/>
              <a:t> </a:t>
            </a:r>
            <a:r>
              <a:rPr lang="ru-RU" dirty="0" smtClean="0"/>
              <a:t>вместо </a:t>
            </a:r>
            <a:r>
              <a:rPr lang="en-US" dirty="0" smtClean="0"/>
              <a:t> </a:t>
            </a:r>
            <a:r>
              <a:rPr lang="ru-RU" dirty="0" smtClean="0"/>
              <a:t>выраженной переменной </a:t>
            </a:r>
            <a:r>
              <a:rPr lang="en-US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(</a:t>
            </a:r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ru-RU" dirty="0" smtClean="0">
                <a:solidFill>
                  <a:srgbClr val="00B050"/>
                </a:solidFill>
              </a:rPr>
              <a:t>)</a:t>
            </a:r>
            <a:r>
              <a:rPr lang="en-US" dirty="0" smtClean="0">
                <a:solidFill>
                  <a:srgbClr val="00B050"/>
                </a:solidFill>
              </a:rPr>
              <a:t>   </a:t>
            </a:r>
            <a:r>
              <a:rPr lang="ru-RU" dirty="0" smtClean="0"/>
              <a:t>подставить</a:t>
            </a:r>
            <a:r>
              <a:rPr lang="en-US" dirty="0" smtClean="0"/>
              <a:t>  </a:t>
            </a:r>
            <a:r>
              <a:rPr lang="ru-RU" dirty="0" smtClean="0"/>
              <a:t> полученное буквенное </a:t>
            </a:r>
            <a:r>
              <a:rPr lang="en-US" dirty="0" smtClean="0"/>
              <a:t>  </a:t>
            </a:r>
            <a:r>
              <a:rPr lang="ru-RU" dirty="0" smtClean="0"/>
              <a:t>выражение .</a:t>
            </a:r>
          </a:p>
          <a:p>
            <a:pPr marL="274320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ru-RU" dirty="0" smtClean="0"/>
              <a:t>Получилось  </a:t>
            </a:r>
            <a:r>
              <a:rPr lang="en-US" dirty="0" smtClean="0"/>
              <a:t> </a:t>
            </a:r>
            <a:r>
              <a:rPr lang="ru-RU" dirty="0" smtClean="0"/>
              <a:t>уравнение</a:t>
            </a:r>
            <a:r>
              <a:rPr lang="en-US" dirty="0" smtClean="0"/>
              <a:t> </a:t>
            </a:r>
            <a:r>
              <a:rPr lang="ru-RU" dirty="0" smtClean="0"/>
              <a:t> с</a:t>
            </a:r>
            <a:r>
              <a:rPr lang="en-US" dirty="0" smtClean="0"/>
              <a:t> </a:t>
            </a:r>
            <a:r>
              <a:rPr lang="ru-RU" dirty="0" smtClean="0"/>
              <a:t> одной </a:t>
            </a:r>
            <a:r>
              <a:rPr lang="en-US" dirty="0" smtClean="0"/>
              <a:t> </a:t>
            </a:r>
            <a:r>
              <a:rPr lang="ru-RU" dirty="0" smtClean="0"/>
              <a:t>переменной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(x)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 Решив </a:t>
            </a:r>
            <a:r>
              <a:rPr lang="en-US" dirty="0" smtClean="0"/>
              <a:t> </a:t>
            </a:r>
            <a:r>
              <a:rPr lang="ru-RU" dirty="0" smtClean="0"/>
              <a:t>его, </a:t>
            </a:r>
            <a:r>
              <a:rPr lang="en-US" dirty="0" smtClean="0"/>
              <a:t> </a:t>
            </a:r>
            <a:r>
              <a:rPr lang="ru-RU" dirty="0" smtClean="0"/>
              <a:t>найти </a:t>
            </a:r>
            <a:r>
              <a:rPr lang="en-US" dirty="0" smtClean="0"/>
              <a:t> </a:t>
            </a:r>
            <a:r>
              <a:rPr lang="ru-RU" dirty="0" smtClean="0"/>
              <a:t>значение </a:t>
            </a:r>
            <a:r>
              <a:rPr lang="en-US" dirty="0" smtClean="0"/>
              <a:t> </a:t>
            </a:r>
            <a:r>
              <a:rPr lang="ru-RU" dirty="0" smtClean="0"/>
              <a:t>переменной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(x)</a:t>
            </a:r>
            <a:r>
              <a:rPr lang="ru-RU" dirty="0" smtClean="0"/>
              <a:t>.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Font typeface="Courier New" pitchFamily="49" charset="0"/>
              <a:buChar char="o"/>
              <a:defRPr/>
            </a:pPr>
            <a:r>
              <a:rPr lang="en-US" dirty="0" smtClean="0"/>
              <a:t> </a:t>
            </a:r>
            <a:r>
              <a:rPr lang="ru-RU" dirty="0" smtClean="0"/>
              <a:t>Подставить</a:t>
            </a:r>
            <a:r>
              <a:rPr lang="en-US" dirty="0" smtClean="0"/>
              <a:t> </a:t>
            </a:r>
            <a:r>
              <a:rPr lang="ru-RU" dirty="0" smtClean="0"/>
              <a:t> найденное </a:t>
            </a:r>
            <a:r>
              <a:rPr lang="en-US" dirty="0" smtClean="0"/>
              <a:t> </a:t>
            </a:r>
            <a:r>
              <a:rPr lang="ru-RU" dirty="0" smtClean="0"/>
              <a:t>значение </a:t>
            </a:r>
            <a:r>
              <a:rPr lang="en-US" dirty="0" smtClean="0"/>
              <a:t> </a:t>
            </a:r>
            <a:r>
              <a:rPr lang="ru-RU" dirty="0" smtClean="0"/>
              <a:t>переменной </a:t>
            </a:r>
            <a:r>
              <a:rPr lang="en-US" dirty="0" smtClean="0">
                <a:solidFill>
                  <a:srgbClr val="00B050"/>
                </a:solidFill>
              </a:rPr>
              <a:t>(x)</a:t>
            </a:r>
            <a:r>
              <a:rPr lang="en-US" dirty="0" smtClean="0"/>
              <a:t> </a:t>
            </a:r>
            <a:r>
              <a:rPr lang="ru-RU" dirty="0" smtClean="0"/>
              <a:t>в выражение, </a:t>
            </a:r>
            <a:r>
              <a:rPr lang="en-US" dirty="0" smtClean="0"/>
              <a:t> </a:t>
            </a:r>
            <a:r>
              <a:rPr lang="ru-RU" dirty="0" smtClean="0"/>
              <a:t>определённое </a:t>
            </a:r>
            <a:r>
              <a:rPr lang="en-US" dirty="0" smtClean="0"/>
              <a:t> </a:t>
            </a:r>
            <a:r>
              <a:rPr lang="ru-RU" dirty="0" smtClean="0"/>
              <a:t>на</a:t>
            </a:r>
            <a:r>
              <a:rPr lang="en-US" dirty="0" smtClean="0"/>
              <a:t>  </a:t>
            </a:r>
            <a:r>
              <a:rPr lang="ru-RU" dirty="0" smtClean="0"/>
              <a:t> первом шаге</a:t>
            </a:r>
            <a:r>
              <a:rPr lang="en-US" dirty="0" smtClean="0"/>
              <a:t>  </a:t>
            </a:r>
            <a:r>
              <a:rPr lang="ru-RU" dirty="0" smtClean="0">
                <a:solidFill>
                  <a:srgbClr val="00B050"/>
                </a:solidFill>
              </a:rPr>
              <a:t>(например: </a:t>
            </a:r>
            <a:r>
              <a:rPr lang="en-US" dirty="0" smtClean="0">
                <a:solidFill>
                  <a:srgbClr val="00B050"/>
                </a:solidFill>
              </a:rPr>
              <a:t>y)</a:t>
            </a:r>
            <a:r>
              <a:rPr lang="ru-RU" dirty="0" smtClean="0"/>
              <a:t>. </a:t>
            </a:r>
            <a:r>
              <a:rPr lang="en-US" dirty="0" smtClean="0"/>
              <a:t>   </a:t>
            </a:r>
            <a:r>
              <a:rPr lang="ru-RU" dirty="0" smtClean="0"/>
              <a:t>Вычислить </a:t>
            </a:r>
            <a:r>
              <a:rPr lang="en-US" dirty="0" smtClean="0"/>
              <a:t>  </a:t>
            </a:r>
            <a:r>
              <a:rPr lang="ru-RU" dirty="0" smtClean="0"/>
              <a:t>значение другой </a:t>
            </a:r>
            <a:r>
              <a:rPr lang="en-US" dirty="0" smtClean="0"/>
              <a:t>  </a:t>
            </a:r>
            <a:r>
              <a:rPr lang="ru-RU" dirty="0" smtClean="0"/>
              <a:t>переменной</a:t>
            </a:r>
            <a:r>
              <a:rPr lang="en-US" dirty="0" smtClean="0"/>
              <a:t>   </a:t>
            </a:r>
            <a:r>
              <a:rPr lang="ru-RU" dirty="0" smtClean="0">
                <a:solidFill>
                  <a:srgbClr val="00B050"/>
                </a:solidFill>
              </a:rPr>
              <a:t>(</a:t>
            </a:r>
            <a:r>
              <a:rPr lang="en-US" dirty="0" smtClean="0">
                <a:solidFill>
                  <a:srgbClr val="00B050"/>
                </a:solidFill>
              </a:rPr>
              <a:t>y</a:t>
            </a:r>
            <a:r>
              <a:rPr lang="ru-RU" dirty="0" smtClean="0">
                <a:solidFill>
                  <a:srgbClr val="00B050"/>
                </a:solidFill>
              </a:rPr>
              <a:t>)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i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Решение системы способом подстановки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81000" y="2819400"/>
            <a:ext cx="1468438" cy="830263"/>
            <a:chOff x="142" y="1392"/>
            <a:chExt cx="925" cy="523"/>
          </a:xfrm>
        </p:grpSpPr>
        <p:sp>
          <p:nvSpPr>
            <p:cNvPr id="5154" name="Text Box 4"/>
            <p:cNvSpPr txBox="1">
              <a:spLocks noChangeArrowheads="1"/>
            </p:cNvSpPr>
            <p:nvPr/>
          </p:nvSpPr>
          <p:spPr bwMode="auto">
            <a:xfrm>
              <a:off x="142" y="1392"/>
              <a:ext cx="925" cy="5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/>
                <a:t>  </a:t>
              </a:r>
              <a:r>
                <a:rPr lang="ru-RU" sz="2400">
                  <a:solidFill>
                    <a:schemeClr val="tx1"/>
                  </a:solidFill>
                </a:rPr>
                <a:t>у - 2х=4,</a:t>
              </a:r>
            </a:p>
            <a:p>
              <a:pPr algn="ctr"/>
              <a:r>
                <a:rPr lang="ru-RU" sz="2400">
                  <a:solidFill>
                    <a:schemeClr val="tx1"/>
                  </a:solidFill>
                </a:rPr>
                <a:t>7х -  у =1;</a:t>
              </a:r>
            </a:p>
          </p:txBody>
        </p:sp>
        <p:sp>
          <p:nvSpPr>
            <p:cNvPr id="5155" name="AutoShape 5"/>
            <p:cNvSpPr>
              <a:spLocks/>
            </p:cNvSpPr>
            <p:nvPr/>
          </p:nvSpPr>
          <p:spPr bwMode="auto">
            <a:xfrm>
              <a:off x="144" y="1440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214438" y="1571625"/>
            <a:ext cx="2714625" cy="1071563"/>
            <a:chOff x="630" y="1125"/>
            <a:chExt cx="1710" cy="675"/>
          </a:xfrm>
        </p:grpSpPr>
        <p:sp>
          <p:nvSpPr>
            <p:cNvPr id="9249" name="AutoShape 7"/>
            <p:cNvSpPr>
              <a:spLocks noChangeArrowheads="1"/>
            </p:cNvSpPr>
            <p:nvPr/>
          </p:nvSpPr>
          <p:spPr bwMode="auto">
            <a:xfrm>
              <a:off x="630" y="1125"/>
              <a:ext cx="1710" cy="675"/>
            </a:xfrm>
            <a:prstGeom prst="cloudCallout">
              <a:avLst>
                <a:gd name="adj1" fmla="val -68898"/>
                <a:gd name="adj2" fmla="val 74375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endParaRPr lang="ru-RU" sz="4000"/>
            </a:p>
          </p:txBody>
        </p:sp>
        <p:sp>
          <p:nvSpPr>
            <p:cNvPr id="9250" name="Text Box 8"/>
            <p:cNvSpPr txBox="1">
              <a:spLocks noChangeArrowheads="1"/>
            </p:cNvSpPr>
            <p:nvPr/>
          </p:nvSpPr>
          <p:spPr bwMode="auto">
            <a:xfrm>
              <a:off x="768" y="1344"/>
              <a:ext cx="1382" cy="25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000" dirty="0"/>
                <a:t>Выразим у через </a:t>
              </a:r>
              <a:r>
                <a:rPr lang="ru-RU" sz="2000" dirty="0" err="1"/>
                <a:t>х</a:t>
              </a:r>
              <a:endParaRPr lang="ru-RU" sz="2000" dirty="0"/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3733800" y="2708275"/>
            <a:ext cx="1349375" cy="830263"/>
            <a:chOff x="2352" y="1706"/>
            <a:chExt cx="850" cy="523"/>
          </a:xfrm>
        </p:grpSpPr>
        <p:sp>
          <p:nvSpPr>
            <p:cNvPr id="5150" name="Text Box 10"/>
            <p:cNvSpPr txBox="1">
              <a:spLocks noChangeArrowheads="1"/>
            </p:cNvSpPr>
            <p:nvPr/>
          </p:nvSpPr>
          <p:spPr bwMode="auto">
            <a:xfrm>
              <a:off x="2374" y="1706"/>
              <a:ext cx="828" cy="5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/>
              <a:r>
                <a:rPr lang="ru-RU" sz="2400">
                  <a:solidFill>
                    <a:schemeClr val="tx1"/>
                  </a:solidFill>
                </a:rPr>
                <a:t>у=2х+4,</a:t>
              </a:r>
            </a:p>
            <a:p>
              <a:pPr algn="ctr"/>
              <a:r>
                <a:rPr lang="ru-RU" sz="2400">
                  <a:solidFill>
                    <a:schemeClr val="tx1"/>
                  </a:solidFill>
                </a:rPr>
                <a:t>7х - у=1;</a:t>
              </a:r>
            </a:p>
          </p:txBody>
        </p:sp>
        <p:sp>
          <p:nvSpPr>
            <p:cNvPr id="5151" name="AutoShape 11"/>
            <p:cNvSpPr>
              <a:spLocks/>
            </p:cNvSpPr>
            <p:nvPr/>
          </p:nvSpPr>
          <p:spPr bwMode="auto">
            <a:xfrm>
              <a:off x="2352" y="1776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2000250" y="3071813"/>
            <a:ext cx="2386013" cy="1571625"/>
            <a:chOff x="1260" y="1920"/>
            <a:chExt cx="1503" cy="990"/>
          </a:xfrm>
        </p:grpSpPr>
        <p:cxnSp>
          <p:nvCxnSpPr>
            <p:cNvPr id="9244" name="AutoShape 20"/>
            <p:cNvCxnSpPr>
              <a:cxnSpLocks noChangeShapeType="1"/>
            </p:cNvCxnSpPr>
            <p:nvPr/>
          </p:nvCxnSpPr>
          <p:spPr bwMode="auto">
            <a:xfrm rot="10800000" flipH="1" flipV="1">
              <a:off x="2352" y="1920"/>
              <a:ext cx="411" cy="259"/>
            </a:xfrm>
            <a:prstGeom prst="curvedConnector4">
              <a:avLst>
                <a:gd name="adj1" fmla="val -35037"/>
                <a:gd name="adj2" fmla="val 155597"/>
              </a:avLst>
            </a:prstGeom>
            <a:ln>
              <a:headEnd type="none" w="sm" len="sm"/>
              <a:tailEnd type="triangl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cxnSp>
        <p:sp>
          <p:nvSpPr>
            <p:cNvPr id="9245" name="AutoShape 21"/>
            <p:cNvSpPr>
              <a:spLocks noChangeArrowheads="1"/>
            </p:cNvSpPr>
            <p:nvPr/>
          </p:nvSpPr>
          <p:spPr bwMode="auto">
            <a:xfrm flipH="1" flipV="1">
              <a:off x="1260" y="2340"/>
              <a:ext cx="1260" cy="570"/>
            </a:xfrm>
            <a:prstGeom prst="cloudCallout">
              <a:avLst>
                <a:gd name="adj1" fmla="val -54963"/>
                <a:gd name="adj2" fmla="val 80986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10800000"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246" name="Text Box 22"/>
            <p:cNvSpPr txBox="1">
              <a:spLocks noChangeArrowheads="1"/>
            </p:cNvSpPr>
            <p:nvPr/>
          </p:nvSpPr>
          <p:spPr bwMode="auto">
            <a:xfrm>
              <a:off x="1440" y="2496"/>
              <a:ext cx="868" cy="252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sz="2000" dirty="0"/>
                <a:t>Подставим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096000" y="2667000"/>
            <a:ext cx="2076450" cy="830263"/>
            <a:chOff x="3840" y="1680"/>
            <a:chExt cx="1308" cy="523"/>
          </a:xfrm>
        </p:grpSpPr>
        <p:sp>
          <p:nvSpPr>
            <p:cNvPr id="5145" name="Text Box 24"/>
            <p:cNvSpPr txBox="1">
              <a:spLocks noChangeArrowheads="1"/>
            </p:cNvSpPr>
            <p:nvPr/>
          </p:nvSpPr>
          <p:spPr bwMode="auto">
            <a:xfrm>
              <a:off x="3888" y="1680"/>
              <a:ext cx="1260" cy="5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solidFill>
                    <a:schemeClr val="tx1"/>
                  </a:solidFill>
                </a:rPr>
                <a:t>у=2х+4,</a:t>
              </a:r>
            </a:p>
            <a:p>
              <a:r>
                <a:rPr lang="ru-RU" sz="2400">
                  <a:solidFill>
                    <a:schemeClr val="tx1"/>
                  </a:solidFill>
                </a:rPr>
                <a:t>7х - (2х+4)=1;</a:t>
              </a:r>
            </a:p>
          </p:txBody>
        </p:sp>
        <p:sp>
          <p:nvSpPr>
            <p:cNvPr id="5146" name="AutoShape 26"/>
            <p:cNvSpPr>
              <a:spLocks/>
            </p:cNvSpPr>
            <p:nvPr/>
          </p:nvSpPr>
          <p:spPr bwMode="auto">
            <a:xfrm>
              <a:off x="3840" y="1728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 flipV="1">
            <a:off x="5357813" y="1428750"/>
            <a:ext cx="2371725" cy="1285875"/>
            <a:chOff x="3375" y="2115"/>
            <a:chExt cx="1494" cy="675"/>
          </a:xfrm>
        </p:grpSpPr>
        <p:sp>
          <p:nvSpPr>
            <p:cNvPr id="9240" name="AutoShape 28"/>
            <p:cNvSpPr>
              <a:spLocks noChangeArrowheads="1"/>
            </p:cNvSpPr>
            <p:nvPr/>
          </p:nvSpPr>
          <p:spPr bwMode="auto">
            <a:xfrm flipH="1" flipV="1">
              <a:off x="3375" y="2115"/>
              <a:ext cx="1494" cy="675"/>
            </a:xfrm>
            <a:prstGeom prst="cloudCallout">
              <a:avLst>
                <a:gd name="adj1" fmla="val -58875"/>
                <a:gd name="adj2" fmla="val 80727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10800000"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41" name="Text Box 29"/>
            <p:cNvSpPr txBox="1">
              <a:spLocks noChangeArrowheads="1"/>
            </p:cNvSpPr>
            <p:nvPr/>
          </p:nvSpPr>
          <p:spPr bwMode="auto">
            <a:xfrm flipV="1">
              <a:off x="3780" y="2338"/>
              <a:ext cx="855" cy="337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ru-RU" dirty="0"/>
                <a:t>Решим</a:t>
              </a:r>
            </a:p>
            <a:p>
              <a:pPr algn="ctr">
                <a:defRPr/>
              </a:pPr>
              <a:r>
                <a:rPr lang="ru-RU" dirty="0"/>
                <a:t>уравнение</a:t>
              </a:r>
            </a:p>
          </p:txBody>
        </p:sp>
      </p:grpSp>
      <p:sp>
        <p:nvSpPr>
          <p:cNvPr id="17439" name="Text Box 31"/>
          <p:cNvSpPr txBox="1">
            <a:spLocks noChangeArrowheads="1"/>
          </p:cNvSpPr>
          <p:nvPr/>
        </p:nvSpPr>
        <p:spPr bwMode="auto">
          <a:xfrm>
            <a:off x="6477000" y="4419600"/>
            <a:ext cx="2341563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tx1"/>
                </a:solidFill>
              </a:rPr>
              <a:t>7х - 2х - 4 = 1;</a:t>
            </a:r>
          </a:p>
        </p:txBody>
      </p:sp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6553200" y="4876800"/>
            <a:ext cx="1204913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sz="2800">
                <a:solidFill>
                  <a:schemeClr val="tx1"/>
                </a:solidFill>
              </a:rPr>
              <a:t>5х = 5</a:t>
            </a:r>
            <a:r>
              <a:rPr lang="ru-RU" sz="2800"/>
              <a:t>;</a:t>
            </a: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6705600" y="5334000"/>
            <a:ext cx="844550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algn="ctr"/>
            <a:r>
              <a:rPr lang="ru-RU" sz="2800" u="sng">
                <a:solidFill>
                  <a:schemeClr val="tx1"/>
                </a:solidFill>
              </a:rPr>
              <a:t>х=1</a:t>
            </a:r>
            <a:r>
              <a:rPr lang="ru-RU" sz="2800">
                <a:solidFill>
                  <a:schemeClr val="tx1"/>
                </a:solidFill>
              </a:rPr>
              <a:t>;</a:t>
            </a:r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214313" y="4000500"/>
            <a:ext cx="1571625" cy="785813"/>
            <a:chOff x="384" y="2976"/>
            <a:chExt cx="819" cy="523"/>
          </a:xfrm>
        </p:grpSpPr>
        <p:sp>
          <p:nvSpPr>
            <p:cNvPr id="5141" name="Text Box 34"/>
            <p:cNvSpPr txBox="1">
              <a:spLocks noChangeArrowheads="1"/>
            </p:cNvSpPr>
            <p:nvPr/>
          </p:nvSpPr>
          <p:spPr bwMode="auto">
            <a:xfrm>
              <a:off x="432" y="2976"/>
              <a:ext cx="771" cy="5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solidFill>
                    <a:schemeClr val="tx1"/>
                  </a:solidFill>
                </a:rPr>
                <a:t>у=2х+4,</a:t>
              </a:r>
            </a:p>
            <a:p>
              <a:r>
                <a:rPr lang="ru-RU" sz="2400">
                  <a:solidFill>
                    <a:schemeClr val="tx1"/>
                  </a:solidFill>
                </a:rPr>
                <a:t>х=1;</a:t>
              </a:r>
            </a:p>
          </p:txBody>
        </p:sp>
        <p:sp>
          <p:nvSpPr>
            <p:cNvPr id="5142" name="AutoShape 35"/>
            <p:cNvSpPr>
              <a:spLocks/>
            </p:cNvSpPr>
            <p:nvPr/>
          </p:nvSpPr>
          <p:spPr bwMode="auto">
            <a:xfrm>
              <a:off x="384" y="3024"/>
              <a:ext cx="48" cy="432"/>
            </a:xfrm>
            <a:prstGeom prst="leftBrace">
              <a:avLst>
                <a:gd name="adj1" fmla="val 750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40"/>
          <p:cNvGrpSpPr>
            <a:grpSpLocks/>
          </p:cNvGrpSpPr>
          <p:nvPr/>
        </p:nvGrpSpPr>
        <p:grpSpPr bwMode="auto">
          <a:xfrm>
            <a:off x="571500" y="3857625"/>
            <a:ext cx="1571625" cy="1285875"/>
            <a:chOff x="147" y="3024"/>
            <a:chExt cx="1125" cy="1080"/>
          </a:xfrm>
        </p:grpSpPr>
        <p:cxnSp>
          <p:nvCxnSpPr>
            <p:cNvPr id="5138" name="AutoShape 37"/>
            <p:cNvCxnSpPr>
              <a:cxnSpLocks noChangeShapeType="1"/>
            </p:cNvCxnSpPr>
            <p:nvPr/>
          </p:nvCxnSpPr>
          <p:spPr bwMode="auto">
            <a:xfrm rot="5400000" flipH="1" flipV="1">
              <a:off x="558" y="3282"/>
              <a:ext cx="518" cy="1"/>
            </a:xfrm>
            <a:prstGeom prst="curvedConnector5">
              <a:avLst>
                <a:gd name="adj1" fmla="val -2125"/>
                <a:gd name="adj2" fmla="val 51499986"/>
                <a:gd name="adj3" fmla="val 127801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</p:cxnSp>
        <p:sp>
          <p:nvSpPr>
            <p:cNvPr id="9236" name="AutoShape 38"/>
            <p:cNvSpPr>
              <a:spLocks noChangeArrowheads="1"/>
            </p:cNvSpPr>
            <p:nvPr/>
          </p:nvSpPr>
          <p:spPr bwMode="auto">
            <a:xfrm flipH="1" flipV="1">
              <a:off x="147" y="3564"/>
              <a:ext cx="1125" cy="540"/>
            </a:xfrm>
            <a:prstGeom prst="cloudCallout">
              <a:avLst>
                <a:gd name="adj1" fmla="val -50662"/>
                <a:gd name="adj2" fmla="val 91963"/>
              </a:avLst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10800000" wrap="none"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9237" name="Text Box 39"/>
            <p:cNvSpPr txBox="1">
              <a:spLocks noChangeArrowheads="1"/>
            </p:cNvSpPr>
            <p:nvPr/>
          </p:nvSpPr>
          <p:spPr bwMode="auto">
            <a:xfrm>
              <a:off x="288" y="3744"/>
              <a:ext cx="792" cy="231"/>
            </a:xfrm>
            <a:prstGeom prst="rect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ru-RU" dirty="0"/>
                <a:t>Подставим</a:t>
              </a:r>
            </a:p>
          </p:txBody>
        </p:sp>
      </p:grpSp>
      <p:grpSp>
        <p:nvGrpSpPr>
          <p:cNvPr id="10" name="Group 43"/>
          <p:cNvGrpSpPr>
            <a:grpSpLocks/>
          </p:cNvGrpSpPr>
          <p:nvPr/>
        </p:nvGrpSpPr>
        <p:grpSpPr bwMode="auto">
          <a:xfrm>
            <a:off x="3276600" y="4724400"/>
            <a:ext cx="819150" cy="830263"/>
            <a:chOff x="1680" y="2976"/>
            <a:chExt cx="516" cy="523"/>
          </a:xfrm>
        </p:grpSpPr>
        <p:sp>
          <p:nvSpPr>
            <p:cNvPr id="5136" name="Text Box 41"/>
            <p:cNvSpPr txBox="1">
              <a:spLocks noChangeArrowheads="1"/>
            </p:cNvSpPr>
            <p:nvPr/>
          </p:nvSpPr>
          <p:spPr bwMode="auto">
            <a:xfrm>
              <a:off x="1728" y="2976"/>
              <a:ext cx="468" cy="523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r>
                <a:rPr lang="ru-RU" sz="2400">
                  <a:solidFill>
                    <a:schemeClr val="tx1"/>
                  </a:solidFill>
                </a:rPr>
                <a:t>у=6,</a:t>
              </a:r>
            </a:p>
            <a:p>
              <a:r>
                <a:rPr lang="ru-RU" sz="2400">
                  <a:solidFill>
                    <a:schemeClr val="tx1"/>
                  </a:solidFill>
                </a:rPr>
                <a:t>х=1.</a:t>
              </a:r>
            </a:p>
          </p:txBody>
        </p:sp>
        <p:sp>
          <p:nvSpPr>
            <p:cNvPr id="5137" name="AutoShape 42"/>
            <p:cNvSpPr>
              <a:spLocks/>
            </p:cNvSpPr>
            <p:nvPr/>
          </p:nvSpPr>
          <p:spPr bwMode="auto">
            <a:xfrm>
              <a:off x="1680" y="3024"/>
              <a:ext cx="96" cy="432"/>
            </a:xfrm>
            <a:prstGeom prst="leftBrace">
              <a:avLst>
                <a:gd name="adj1" fmla="val 37500"/>
                <a:gd name="adj2" fmla="val 50000"/>
              </a:avLst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7452" name="Text Box 44"/>
          <p:cNvSpPr txBox="1">
            <a:spLocks noChangeArrowheads="1"/>
          </p:cNvSpPr>
          <p:nvPr/>
        </p:nvSpPr>
        <p:spPr bwMode="auto">
          <a:xfrm>
            <a:off x="3108325" y="5908675"/>
            <a:ext cx="2674938" cy="523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chemeClr val="tx1"/>
                </a:solidFill>
              </a:rPr>
              <a:t>Ответ: х=1; у=6.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39" grpId="0" autoUpdateAnimBg="0"/>
      <p:bldP spid="17440" grpId="0" autoUpdateAnimBg="0"/>
      <p:bldP spid="17441" grpId="0" autoUpdateAnimBg="0"/>
      <p:bldP spid="17452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7653b8163161a811d18dd27f688c18751523a"/>
</p:tagLst>
</file>

<file path=ppt/theme/theme1.xml><?xml version="1.0" encoding="utf-8"?>
<a:theme xmlns:a="http://schemas.openxmlformats.org/drawingml/2006/main" name="blue_wav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1">
      <a:majorFont>
        <a:latin typeface="Century Gothic"/>
        <a:ea typeface=""/>
        <a:cs typeface=""/>
      </a:majorFont>
      <a:minorFont>
        <a:latin typeface="Bookman Old Style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blue_wave</Template>
  <TotalTime>1506</TotalTime>
  <Words>665</Words>
  <Application>Microsoft Office PowerPoint</Application>
  <PresentationFormat>Экран (4:3)</PresentationFormat>
  <Paragraphs>154</Paragraphs>
  <Slides>11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blue_wave</vt:lpstr>
      <vt:lpstr>Формула</vt:lpstr>
      <vt:lpstr>Системы двух линейных уравнений с двумя переменными  Алгебра 7 класс</vt:lpstr>
      <vt:lpstr>Слайд 2</vt:lpstr>
      <vt:lpstr>Слайд 3</vt:lpstr>
      <vt:lpstr>Слайд 4</vt:lpstr>
      <vt:lpstr>Слайд 5</vt:lpstr>
      <vt:lpstr>Слайд 6</vt:lpstr>
      <vt:lpstr>Алгоритм решения системы уравнений графическим способом</vt:lpstr>
      <vt:lpstr>Алгоритм решения системы уравнений способом подстановки</vt:lpstr>
      <vt:lpstr>Решение системы способом подстановки</vt:lpstr>
      <vt:lpstr>Метод подстановки решения системы двух линейных уравнений с двумя переменными</vt:lpstr>
      <vt:lpstr>Метод подстановки решения системы двух линейных уравнений с двумя переменными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Признаки равенства треугольников</dc:title>
  <dc:creator>User</dc:creator>
  <cp:lastModifiedBy>Alla</cp:lastModifiedBy>
  <cp:revision>168</cp:revision>
  <dcterms:created xsi:type="dcterms:W3CDTF">2014-11-30T09:12:38Z</dcterms:created>
  <dcterms:modified xsi:type="dcterms:W3CDTF">2020-08-14T10:22:54Z</dcterms:modified>
</cp:coreProperties>
</file>