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 bookmarkIdSeed="2">
  <p:sldMasterIdLst>
    <p:sldMasterId id="2147483660" r:id="rId4"/>
  </p:sldMasterIdLst>
  <p:notesMasterIdLst>
    <p:notesMasterId r:id="rId22"/>
  </p:notesMasterIdLst>
  <p:handoutMasterIdLst>
    <p:handoutMasterId r:id="rId23"/>
  </p:handoutMasterIdLst>
  <p:sldIdLst>
    <p:sldId id="256" r:id="rId5"/>
    <p:sldId id="281" r:id="rId6"/>
    <p:sldId id="267" r:id="rId7"/>
    <p:sldId id="268" r:id="rId8"/>
    <p:sldId id="269" r:id="rId9"/>
    <p:sldId id="270" r:id="rId10"/>
    <p:sldId id="272" r:id="rId11"/>
    <p:sldId id="271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2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Добро пожаловать!" id="{E75E278A-FF0E-49A4-B170-79828D63BBAD}">
          <p14:sldIdLst/>
        </p14:section>
        <p14:section name="Раздел без заголовка" id="{5EAB8A4C-155D-4C5E-9263-5951C99C5BA1}">
          <p14:sldIdLst/>
        </p14:section>
        <p14:section name="Раздел без заголовка" id="{93F90B91-A273-4720-A733-A58DCF9E80F6}">
          <p14:sldIdLst/>
        </p14:section>
        <p14:section name="Раздел без заголовка" id="{769F53DA-9B2F-481B-A758-95DD950D66A2}">
          <p14:sldIdLst>
            <p14:sldId id="256"/>
            <p14:sldId id="281"/>
            <p14:sldId id="267"/>
            <p14:sldId id="268"/>
            <p14:sldId id="269"/>
            <p14:sldId id="270"/>
            <p14:sldId id="272"/>
            <p14:sldId id="271"/>
            <p14:sldId id="273"/>
            <p14:sldId id="274"/>
            <p14:sldId id="275"/>
            <p14:sldId id="276"/>
            <p14:sldId id="277"/>
            <p14:sldId id="278"/>
            <p14:sldId id="279"/>
            <p14:sldId id="280"/>
            <p14:sldId id="282"/>
          </p14:sldIdLst>
        </p14:section>
        <p14:section name="Design, Impress, Work Together" id="{B9B51309-D148-4332-87C2-07BE32FBCA3B}">
          <p14:sldIdLst/>
        </p14:section>
        <p14:section name="Дополнительные сведения" id="{2CC34DB2-6590-42C0-AD4B-A04C6060184E}">
          <p14:sldIdLst/>
        </p14:section>
      </p14:sectionLst>
    </p:ex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Автор" initials="A" lastIdx="0" clrIdx="7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D2B4A6"/>
    <a:srgbClr val="734F29"/>
    <a:srgbClr val="D24726"/>
    <a:srgbClr val="DD462F"/>
    <a:srgbClr val="AEB785"/>
    <a:srgbClr val="EFD5A2"/>
    <a:srgbClr val="3B3026"/>
    <a:srgbClr val="ECE1CA"/>
    <a:srgbClr val="79553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55" autoAdjust="0"/>
    <p:restoredTop sz="91389" autoAdjust="0"/>
  </p:normalViewPr>
  <p:slideViewPr>
    <p:cSldViewPr snapToGrid="0">
      <p:cViewPr varScale="1">
        <p:scale>
          <a:sx n="73" d="100"/>
          <a:sy n="73" d="100"/>
        </p:scale>
        <p:origin x="-64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1194" y="66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48B867-C0E9-4677-A1E6-26A91062B287}" type="datetimeFigureOut">
              <a:rPr lang="ru-RU" smtClean="0"/>
              <a:pPr/>
              <a:t>11.05.2023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A45933-9244-4FF4-949C-8BEE462098C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887601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13577B-6902-467D-A26C-08A0DD5E4E03}" type="datetimeFigureOut">
              <a:rPr lang="ru-RU" smtClean="0"/>
              <a:pPr/>
              <a:t>11.05.2023</a:t>
            </a:fld>
            <a:endParaRPr lang="ru-R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61EA0F-A667-4B49-8422-0062BC55E24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81910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DF61EA0F-A667-4B49-8422-0062BC55E249}" type="slidenum">
              <a:rPr lang="en-US" sz="1200" b="0" i="0">
                <a:latin typeface="Calibri"/>
                <a:ea typeface="+mn-ea"/>
                <a:cs typeface="+mn-cs"/>
              </a:rPr>
              <a:pPr algn="r" defTabSz="914400">
                <a:buNone/>
              </a:pPr>
              <a:t>1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1769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12192000" cy="4866468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200" y="2061006"/>
            <a:ext cx="10515600" cy="2387600"/>
          </a:xfrm>
        </p:spPr>
        <p:txBody>
          <a:bodyPr anchor="b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202" y="5110609"/>
            <a:ext cx="6705599" cy="1137793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spcBef>
                <a:spcPts val="600"/>
              </a:spcBef>
              <a:buNone/>
              <a:defRPr sz="2800">
                <a:solidFill>
                  <a:srgbClr val="D24726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ru-RU" smtClean="0"/>
              <a:pPr/>
              <a:t>11.05.2023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0" y="0"/>
            <a:ext cx="12192000" cy="4866468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xmlns="" val="1718549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ru-RU" smtClean="0"/>
              <a:pPr/>
              <a:t>11.05.2023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xmlns="" val="596921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95346" y="0"/>
            <a:ext cx="2096655" cy="685800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dirty="0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0215419" y="365125"/>
            <a:ext cx="1819564" cy="5811838"/>
          </a:xfrm>
        </p:spPr>
        <p:txBody>
          <a:bodyPr vert="eaVert"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ru-RU" smtClean="0"/>
              <a:pPr/>
              <a:t>11.05.2023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10095346" y="0"/>
            <a:ext cx="2096655" cy="685800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xmlns="" val="1302266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4434" y="0"/>
            <a:ext cx="10749367" cy="1208868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1" y="1825625"/>
            <a:ext cx="4167753" cy="435133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Aft>
                <a:spcPts val="1200"/>
              </a:spcAft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1pPr>
            <a:lvl2pPr>
              <a:lnSpc>
                <a:spcPct val="150000"/>
              </a:lnSpc>
              <a:spcAft>
                <a:spcPts val="1200"/>
              </a:spcAft>
              <a:defRPr sz="1400">
                <a:solidFill>
                  <a:schemeClr val="bg1">
                    <a:lumMod val="50000"/>
                  </a:schemeClr>
                </a:solidFill>
              </a:defRPr>
            </a:lvl2pPr>
            <a:lvl3pPr>
              <a:lnSpc>
                <a:spcPct val="150000"/>
              </a:lnSpc>
              <a:spcAft>
                <a:spcPts val="1200"/>
              </a:spcAft>
              <a:defRPr sz="1200">
                <a:solidFill>
                  <a:schemeClr val="bg1">
                    <a:lumMod val="50000"/>
                  </a:schemeClr>
                </a:solidFill>
              </a:defRPr>
            </a:lvl3pPr>
            <a:lvl4pPr>
              <a:lnSpc>
                <a:spcPct val="150000"/>
              </a:lnSpc>
              <a:spcAft>
                <a:spcPts val="1200"/>
              </a:spcAft>
              <a:defRPr sz="1100">
                <a:solidFill>
                  <a:schemeClr val="bg1">
                    <a:lumMod val="50000"/>
                  </a:schemeClr>
                </a:solidFill>
              </a:defRPr>
            </a:lvl4pPr>
            <a:lvl5pPr>
              <a:lnSpc>
                <a:spcPct val="150000"/>
              </a:lnSpc>
              <a:spcAft>
                <a:spcPts val="1200"/>
              </a:spcAft>
              <a:defRPr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ru-RU" smtClean="0"/>
              <a:pPr/>
              <a:t>11.05.2023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xmlns="" val="2185836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656882" y="1709738"/>
            <a:ext cx="6535119" cy="357518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1" y="2402238"/>
            <a:ext cx="4508715" cy="2187227"/>
          </a:xfrm>
        </p:spPr>
        <p:txBody>
          <a:bodyPr anchor="ctr">
            <a:noAutofit/>
          </a:bodyPr>
          <a:lstStyle>
            <a:lvl1pPr algn="l">
              <a:defRPr sz="4800">
                <a:solidFill>
                  <a:srgbClr val="D247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23308" y="2402237"/>
            <a:ext cx="5269424" cy="2187226"/>
          </a:xfrm>
        </p:spPr>
        <p:txBody>
          <a:bodyPr anchor="ctr">
            <a:normAutofit/>
          </a:bodyPr>
          <a:lstStyle>
            <a:lvl1pPr marL="0" indent="0">
              <a:lnSpc>
                <a:spcPct val="150000"/>
              </a:lnSpc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ru-RU" smtClean="0"/>
              <a:pPr/>
              <a:t>11.05.2023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5656882" y="1709738"/>
            <a:ext cx="6535119" cy="357518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xmlns="" val="1335655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ru-RU" smtClean="0"/>
              <a:t>Образец текста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ru-RU" smtClean="0"/>
              <a:t>Второй уровень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ru-RU" smtClean="0"/>
              <a:t>Третий уровень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ru-RU" smtClean="0"/>
              <a:t>Четвертый уровень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ru-RU" smtClean="0"/>
              <a:t>Образец текста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ru-RU" smtClean="0"/>
              <a:t>Второй уровень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ru-RU" smtClean="0"/>
              <a:t>Третий уровень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ru-RU" smtClean="0"/>
              <a:t>Четвертый уровень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ru-RU" smtClean="0"/>
              <a:pPr/>
              <a:t>11.05.2023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xmlns="" val="3328223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0"/>
            <a:ext cx="10737851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1489075"/>
            <a:ext cx="5156200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1851" y="2193927"/>
            <a:ext cx="5156200" cy="397827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ru-RU" smtClean="0"/>
              <a:t>Образец текста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ru-RU" smtClean="0"/>
              <a:t>Второй уровень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ru-RU" smtClean="0"/>
              <a:t>Третий уровень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ru-RU" smtClean="0"/>
              <a:t>Четвертый уровень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89664" y="1489075"/>
            <a:ext cx="5157787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89664" y="2193927"/>
            <a:ext cx="5157787" cy="397827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ru-RU" smtClean="0"/>
              <a:t>Образец текста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ru-RU" smtClean="0"/>
              <a:t>Второй уровень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ru-RU" smtClean="0"/>
              <a:t>Третий уровень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ru-RU" smtClean="0"/>
              <a:t>Четвертый уровень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ru-RU" smtClean="0"/>
              <a:pPr/>
              <a:t>11.05.2023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xmlns="" val="3606029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ru-RU" smtClean="0"/>
              <a:pPr/>
              <a:t>11.05.2023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xmlns="" val="100814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ru-RU" smtClean="0"/>
              <a:pPr/>
              <a:t>11.05.2023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37432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ru-RU" smtClean="0"/>
              <a:t>Образец текста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ru-RU" smtClean="0"/>
              <a:t>Второй уровень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ru-RU" smtClean="0"/>
              <a:t>Третий уровень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ru-RU" smtClean="0"/>
              <a:t>Четвертый уровень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ru-RU" smtClean="0"/>
              <a:pPr/>
              <a:t>11.05.2023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84193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ru-RU" smtClean="0"/>
              <a:pPr/>
              <a:t>11.05.2023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61095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EEBAAA-29B5-4AF5-BC5F-7E580C29002D}" type="datetimeFigureOut">
              <a:rPr lang="ru-RU" smtClean="0"/>
              <a:pPr/>
              <a:t>11.05.2023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48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077200" y="63563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0EDB8-5305-433F-BE41-D7A86D811DB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46754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Добро пожаловать в PowerPoint!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mtClean="0"/>
              <a:t>Легко и уверенно разрабатывайте и демонстрируйте красивые презентации.</a:t>
            </a:r>
            <a:endParaRPr lang="ru-RU" dirty="0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-174194"/>
            <a:ext cx="12192000" cy="6858000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3048000" y="539792"/>
            <a:ext cx="6096000" cy="157414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</a:t>
            </a:r>
            <a:r>
              <a:rPr lang="ru-RU" b="1" dirty="0" err="1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Темниковский</a:t>
            </a:r>
            <a:r>
              <a:rPr lang="ru-RU" b="1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детский сад </a:t>
            </a:r>
            <a:r>
              <a:rPr lang="ru-RU" b="1" dirty="0" smtClean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комбинированного вида </a:t>
            </a:r>
            <a:r>
              <a:rPr lang="en-US" b="1" dirty="0" smtClean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</a:t>
            </a:r>
            <a:r>
              <a:rPr lang="ru-RU" b="1" dirty="0" smtClean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Золотой петушок</a:t>
            </a:r>
            <a:r>
              <a:rPr lang="en-US" b="1" dirty="0" smtClean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”</a:t>
            </a:r>
            <a:r>
              <a:rPr lang="ru-RU" b="1" dirty="0" smtClean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обособленное подразделение </a:t>
            </a:r>
            <a:r>
              <a:rPr lang="ru-RU" b="1" dirty="0" err="1" smtClean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Темниковский</a:t>
            </a:r>
            <a:r>
              <a:rPr lang="ru-RU" b="1" dirty="0" smtClean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детский сад </a:t>
            </a:r>
            <a:r>
              <a:rPr lang="en-US" b="1" dirty="0" smtClean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</a:t>
            </a:r>
            <a:r>
              <a:rPr lang="ru-RU" b="1" dirty="0" smtClean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Сказка </a:t>
            </a:r>
            <a:r>
              <a:rPr lang="en-US" b="1" dirty="0" smtClean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”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767469" y="2824777"/>
            <a:ext cx="6096000" cy="157414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kern="100" dirty="0" smtClean="0">
                <a:solidFill>
                  <a:srgbClr val="0000FF"/>
                </a:solidFill>
                <a:latin typeface="Times New Roman" panose="02020603050405020304" pitchFamily="18" charset="0"/>
                <a:ea typeface="Andale Sans UI"/>
                <a:cs typeface="Times New Roman" panose="02020603050405020304" pitchFamily="18" charset="0"/>
              </a:rPr>
              <a:t>Визитная карточка на конкурс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b="1" kern="100" dirty="0">
              <a:solidFill>
                <a:srgbClr val="0000FF"/>
              </a:solidFill>
              <a:latin typeface="Times New Roman" panose="02020603050405020304" pitchFamily="18" charset="0"/>
              <a:ea typeface="Andale Sans UI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kern="100" dirty="0" smtClean="0">
                <a:solidFill>
                  <a:srgbClr val="0000FF"/>
                </a:solidFill>
                <a:latin typeface="Times New Roman" panose="02020603050405020304" pitchFamily="18" charset="0"/>
                <a:ea typeface="Andale Sans UI"/>
                <a:cs typeface="Times New Roman" panose="02020603050405020304" pitchFamily="18" charset="0"/>
              </a:rPr>
              <a:t>«</a:t>
            </a:r>
            <a:r>
              <a:rPr lang="ru-RU" b="1" kern="100" dirty="0">
                <a:solidFill>
                  <a:srgbClr val="0000FF"/>
                </a:solidFill>
                <a:latin typeface="Times New Roman" panose="02020603050405020304" pitchFamily="18" charset="0"/>
                <a:ea typeface="Andale Sans UI"/>
                <a:cs typeface="Times New Roman" panose="02020603050405020304" pitchFamily="18" charset="0"/>
              </a:rPr>
              <a:t>Воспитатель </a:t>
            </a:r>
            <a:r>
              <a:rPr lang="ru-RU" b="1" kern="100" dirty="0" smtClean="0">
                <a:solidFill>
                  <a:srgbClr val="0000FF"/>
                </a:solidFill>
                <a:latin typeface="Times New Roman" panose="02020603050405020304" pitchFamily="18" charset="0"/>
                <a:ea typeface="Andale Sans UI"/>
                <a:cs typeface="Times New Roman" panose="02020603050405020304" pitchFamily="18" charset="0"/>
              </a:rPr>
              <a:t>года</a:t>
            </a:r>
            <a:r>
              <a:rPr lang="ru-RU" sz="900" b="1" dirty="0">
                <a:latin typeface="Calibri" panose="020F0502020204030204" pitchFamily="34" charset="0"/>
                <a:ea typeface="Andale Sans UI"/>
                <a:cs typeface="Times New Roman" panose="02020603050405020304" pitchFamily="18" charset="0"/>
              </a:rPr>
              <a:t> </a:t>
            </a:r>
            <a:r>
              <a:rPr lang="ru-RU" sz="900" b="1" dirty="0" smtClean="0">
                <a:latin typeface="Calibri" panose="020F0502020204030204" pitchFamily="34" charset="0"/>
                <a:ea typeface="Andale Sans UI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Andale Sans UI"/>
                <a:cs typeface="Times New Roman" panose="02020603050405020304" pitchFamily="18" charset="0"/>
              </a:rPr>
              <a:t>Республики Мордовия</a:t>
            </a:r>
            <a:r>
              <a:rPr lang="ru-RU" b="1" kern="100" dirty="0" smtClean="0">
                <a:solidFill>
                  <a:srgbClr val="0000FF"/>
                </a:solidFill>
                <a:latin typeface="Times New Roman" panose="02020603050405020304" pitchFamily="18" charset="0"/>
                <a:ea typeface="Andale Sans UI"/>
                <a:cs typeface="Times New Roman" panose="02020603050405020304" pitchFamily="18" charset="0"/>
              </a:rPr>
              <a:t> </a:t>
            </a:r>
            <a:r>
              <a:rPr lang="ru-RU" b="1" kern="100" dirty="0">
                <a:solidFill>
                  <a:srgbClr val="0000FF"/>
                </a:solidFill>
                <a:latin typeface="Times New Roman" panose="02020603050405020304" pitchFamily="18" charset="0"/>
                <a:ea typeface="Andale Sans UI"/>
                <a:cs typeface="Times New Roman" panose="02020603050405020304" pitchFamily="18" charset="0"/>
              </a:rPr>
              <a:t>— </a:t>
            </a:r>
            <a:r>
              <a:rPr lang="ru-RU" b="1" kern="100" dirty="0" smtClean="0">
                <a:solidFill>
                  <a:srgbClr val="0000FF"/>
                </a:solidFill>
                <a:latin typeface="Times New Roman" panose="02020603050405020304" pitchFamily="18" charset="0"/>
                <a:ea typeface="Andale Sans UI"/>
                <a:cs typeface="Times New Roman" panose="02020603050405020304" pitchFamily="18" charset="0"/>
              </a:rPr>
              <a:t>2023»</a:t>
            </a:r>
            <a:endParaRPr lang="ru-RU" sz="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kern="100" dirty="0" smtClean="0">
                <a:solidFill>
                  <a:srgbClr val="0000FF"/>
                </a:solidFill>
                <a:latin typeface="Times New Roman" panose="02020603050405020304" pitchFamily="18" charset="0"/>
                <a:ea typeface="Andale Sans UI"/>
                <a:cs typeface="Times New Roman" panose="02020603050405020304" pitchFamily="18" charset="0"/>
              </a:rPr>
              <a:t>                       Жеребцовой Светланы Сергеевны</a:t>
            </a:r>
            <a:endParaRPr lang="ru-RU" sz="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639434" y="6096772"/>
            <a:ext cx="19332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kern="50" dirty="0" smtClean="0">
                <a:solidFill>
                  <a:srgbClr val="0000FF"/>
                </a:solidFill>
                <a:latin typeface="Times New Roman" panose="02020603050405020304" pitchFamily="18" charset="0"/>
                <a:ea typeface="Andale Sans UI"/>
              </a:rPr>
              <a:t>г.Темников, 2023</a:t>
            </a:r>
            <a:endParaRPr lang="ru-RU" sz="1400" kern="50" dirty="0">
              <a:effectLst/>
              <a:latin typeface="Times New Roman" panose="02020603050405020304" pitchFamily="18" charset="0"/>
              <a:ea typeface="Andale Sans UI"/>
            </a:endParaRPr>
          </a:p>
        </p:txBody>
      </p:sp>
      <p:pic>
        <p:nvPicPr>
          <p:cNvPr id="9" name="Рисунок 8" descr="i (1)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384661" y="2083526"/>
            <a:ext cx="3718561" cy="2788920"/>
          </a:xfrm>
          <a:prstGeom prst="rect">
            <a:avLst/>
          </a:prstGeom>
          <a:ln w="190500" cap="sq">
            <a:solidFill>
              <a:srgbClr val="FFFF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24718077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Рисунок 5" descr="WhatsApp Image 2023-03-06 at 17.51.08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61908" y="744583"/>
            <a:ext cx="5062728" cy="2886893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WhatsApp Image 2023-03-06 at 17.45.20.jpe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507480" y="2116183"/>
            <a:ext cx="3997234" cy="3997234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230575676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pic>
        <p:nvPicPr>
          <p:cNvPr id="4" name="Рисунок 3" descr="2 165 (2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639387" y="1373232"/>
            <a:ext cx="5031377" cy="3773533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WhatsApp Image 2022-12-23 at 11.20.07.jpe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123067" y="1031967"/>
            <a:ext cx="3360420" cy="4480560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19007610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2879" y="0"/>
            <a:ext cx="12351026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69095" y="481905"/>
            <a:ext cx="6096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 вещи в жизни, которые для меня наиболее ценны: </a:t>
            </a:r>
          </a:p>
          <a:p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Любовь к детям. Здоровье. 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Семья.</a:t>
            </a:r>
            <a:endParaRPr lang="ru-RU" sz="28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i (7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49977" y="1998616"/>
            <a:ext cx="4371702" cy="3278777"/>
          </a:xfrm>
          <a:prstGeom prst="rect">
            <a:avLst/>
          </a:prstGeom>
          <a:ln w="190500" cap="sq">
            <a:solidFill>
              <a:schemeClr val="accent1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 descr="i (4)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572793" y="1881051"/>
            <a:ext cx="3838303" cy="3838303"/>
          </a:xfrm>
          <a:prstGeom prst="rect">
            <a:avLst/>
          </a:prstGeom>
          <a:ln w="190500" cap="sq">
            <a:solidFill>
              <a:schemeClr val="accent1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70909906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52244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16765" y="509452"/>
            <a:ext cx="76056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 плюса моего характера:</a:t>
            </a:r>
          </a:p>
          <a:p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Рассудительная. </a:t>
            </a:r>
            <a:r>
              <a:rPr lang="ru-RU" sz="28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Ответственная. Жизнерадостная.</a:t>
            </a:r>
          </a:p>
        </p:txBody>
      </p:sp>
      <p:pic>
        <p:nvPicPr>
          <p:cNvPr id="6" name="Рисунок 5" descr="i (3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275806" y="2076993"/>
            <a:ext cx="4354286" cy="3683727"/>
          </a:xfrm>
          <a:prstGeom prst="rect">
            <a:avLst/>
          </a:prstGeom>
          <a:ln w="190500" cap="sq">
            <a:solidFill>
              <a:schemeClr val="accent1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i (10)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824650" y="313508"/>
            <a:ext cx="3194413" cy="3971109"/>
          </a:xfrm>
          <a:prstGeom prst="rect">
            <a:avLst/>
          </a:prstGeom>
          <a:ln w="190500" cap="sq">
            <a:solidFill>
              <a:schemeClr val="accent1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 descr="i (12)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355768" y="2873829"/>
            <a:ext cx="3011533" cy="3801292"/>
          </a:xfrm>
          <a:prstGeom prst="rect">
            <a:avLst/>
          </a:prstGeom>
          <a:ln w="190500" cap="sq">
            <a:solidFill>
              <a:schemeClr val="accent1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372809206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57130" y="622349"/>
            <a:ext cx="6096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 smtClean="0"/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Наши достижения</a:t>
            </a:r>
          </a:p>
          <a:p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>Этих результатов я достигла только благодаря индивидуальному подходу к каждому ребенку.</a:t>
            </a:r>
            <a:endParaRPr lang="ru-RU" sz="28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ПДД 01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152082" y="2424603"/>
            <a:ext cx="1975480" cy="2609008"/>
          </a:xfrm>
          <a:prstGeom prst="rect">
            <a:avLst/>
          </a:prstGeom>
        </p:spPr>
      </p:pic>
      <p:pic>
        <p:nvPicPr>
          <p:cNvPr id="7" name="Рисунок 6" descr="ПДД 01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998290" y="709805"/>
            <a:ext cx="3178450" cy="4323806"/>
          </a:xfrm>
          <a:prstGeom prst="rect">
            <a:avLst/>
          </a:prstGeom>
        </p:spPr>
      </p:pic>
      <p:grpSp>
        <p:nvGrpSpPr>
          <p:cNvPr id="10" name="Group 32"/>
          <p:cNvGrpSpPr/>
          <p:nvPr/>
        </p:nvGrpSpPr>
        <p:grpSpPr>
          <a:xfrm>
            <a:off x="2235325" y="3198078"/>
            <a:ext cx="2909455" cy="3496153"/>
            <a:chOff x="0" y="0"/>
            <a:chExt cx="10692384" cy="7559040"/>
          </a:xfrm>
        </p:grpSpPr>
        <p:pic>
          <p:nvPicPr>
            <p:cNvPr id="11" name="Picture 7"/>
            <p:cNvPicPr/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0" y="0"/>
              <a:ext cx="10692384" cy="7559040"/>
            </a:xfrm>
            <a:prstGeom prst="rect">
              <a:avLst/>
            </a:prstGeom>
          </p:spPr>
        </p:pic>
        <p:sp>
          <p:nvSpPr>
            <p:cNvPr id="12" name="Rectangle 8"/>
            <p:cNvSpPr/>
            <p:nvPr/>
          </p:nvSpPr>
          <p:spPr>
            <a:xfrm>
              <a:off x="2937509" y="2120810"/>
              <a:ext cx="6837374" cy="86270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ru-RU" sz="1200" dirty="0" err="1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Жеребцова</a:t>
              </a:r>
              <a:r>
                <a:rPr lang="ru-RU" sz="1200" spc="60" dirty="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 </a:t>
              </a:r>
              <a:r>
                <a:rPr lang="ru-RU" sz="1100" dirty="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Светлана</a:t>
              </a:r>
              <a:r>
                <a:rPr lang="ru-RU" sz="1100" spc="60" dirty="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 </a:t>
              </a:r>
              <a:r>
                <a:rPr lang="ru-RU" sz="1200" dirty="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Сергеевна</a:t>
              </a:r>
              <a:endParaRPr lang="ru-RU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</p:grpSp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4921208" y="2999286"/>
            <a:ext cx="3459927" cy="2515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5099987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-178904"/>
            <a:ext cx="12191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47998" y="188917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Баранчикова Арина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05971" y="496388"/>
            <a:ext cx="3082258" cy="4650377"/>
          </a:xfrm>
          <a:prstGeom prst="rect">
            <a:avLst/>
          </a:prstGeom>
        </p:spPr>
      </p:pic>
      <p:pic>
        <p:nvPicPr>
          <p:cNvPr id="5" name="Рисунок 4" descr="Ершков Егор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803251" y="1005841"/>
            <a:ext cx="3121445" cy="4598126"/>
          </a:xfrm>
          <a:prstGeom prst="rect">
            <a:avLst/>
          </a:prstGeom>
        </p:spPr>
      </p:pic>
      <p:pic>
        <p:nvPicPr>
          <p:cNvPr id="6" name="Рисунок 5" descr="Игонов Вячеслав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741467" y="1149531"/>
            <a:ext cx="4012030" cy="5394960"/>
          </a:xfrm>
          <a:prstGeom prst="rect">
            <a:avLst/>
          </a:prstGeom>
        </p:spPr>
      </p:pic>
      <p:pic>
        <p:nvPicPr>
          <p:cNvPr id="7" name="Рисунок 6" descr="Кидяйкина Катя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036424" y="1580605"/>
            <a:ext cx="3614086" cy="5708469"/>
          </a:xfrm>
          <a:prstGeom prst="rect">
            <a:avLst/>
          </a:prstGeom>
        </p:spPr>
      </p:pic>
      <p:pic>
        <p:nvPicPr>
          <p:cNvPr id="8" name="Рисунок 7" descr="Scanitto_2021-01-15_004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5708469" y="2037806"/>
            <a:ext cx="3344091" cy="4506686"/>
          </a:xfrm>
          <a:prstGeom prst="rect">
            <a:avLst/>
          </a:prstGeom>
        </p:spPr>
      </p:pic>
      <p:pic>
        <p:nvPicPr>
          <p:cNvPr id="9" name="Рисунок 8" descr="IMG-20211116-WA0002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7598279" y="2076994"/>
            <a:ext cx="3161109" cy="448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3443925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344400" cy="6858000"/>
          </a:xfrm>
          <a:prstGeom prst="rect">
            <a:avLst/>
          </a:prstGeom>
        </p:spPr>
      </p:pic>
      <p:pic>
        <p:nvPicPr>
          <p:cNvPr id="5" name="Рисунок 4" descr="Учашиеся кружка Мастера и мастерицы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17348" y="895161"/>
            <a:ext cx="2743200" cy="2873829"/>
          </a:xfrm>
          <a:prstGeom prst="rect">
            <a:avLst/>
          </a:prstGeom>
        </p:spPr>
      </p:pic>
      <p:pic>
        <p:nvPicPr>
          <p:cNvPr id="7" name="Picture 8853"/>
          <p:cNvPicPr/>
          <p:nvPr/>
        </p:nvPicPr>
        <p:blipFill>
          <a:blip r:embed="rId4" cstate="email"/>
          <a:stretch>
            <a:fillRect/>
          </a:stretch>
        </p:blipFill>
        <p:spPr>
          <a:xfrm>
            <a:off x="3165407" y="2730137"/>
            <a:ext cx="2474544" cy="3205149"/>
          </a:xfrm>
          <a:prstGeom prst="rect">
            <a:avLst/>
          </a:prstGeom>
        </p:spPr>
      </p:pic>
      <p:pic>
        <p:nvPicPr>
          <p:cNvPr id="8" name="Picture 7788"/>
          <p:cNvPicPr/>
          <p:nvPr/>
        </p:nvPicPr>
        <p:blipFill>
          <a:blip r:embed="rId5" cstate="email"/>
          <a:stretch>
            <a:fillRect/>
          </a:stretch>
        </p:blipFill>
        <p:spPr>
          <a:xfrm>
            <a:off x="5606047" y="743905"/>
            <a:ext cx="2413450" cy="283389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7662368" y="2290213"/>
            <a:ext cx="3317964" cy="2277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79088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3444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82329" y="2659559"/>
            <a:ext cx="550118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xmlns="" val="66145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9882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706753" y="480033"/>
            <a:ext cx="6096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Здравствуйте, уважаемые коллеги, жюри, я Светлана Сергеевна </a:t>
            </a:r>
            <a:r>
              <a:rPr lang="ru-RU" sz="2400" dirty="0" err="1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Жеребцова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воспитатель второй младшей группы </a:t>
            </a:r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2400" dirty="0" err="1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Малышарики</a:t>
            </a:r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Темниковского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детского сада </a:t>
            </a:r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Сказка</a:t>
            </a:r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 </a:t>
            </a:r>
            <a:r>
              <a:rPr lang="ru-RU" sz="24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живу в одном из старейших городов 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Мордовии-городе </a:t>
            </a:r>
            <a:r>
              <a:rPr lang="ru-RU" sz="24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Темников. Еще наш город славен 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таким великим флотоводцем </a:t>
            </a:r>
            <a:r>
              <a:rPr lang="ru-RU" sz="24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святым, как 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Ф.Ф</a:t>
            </a:r>
            <a:r>
              <a:rPr lang="ru-RU" sz="24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Ушаков</a:t>
            </a:r>
            <a:endParaRPr lang="ru-RU" sz="24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6" name="Рисунок 5" descr="Avtovoyazh-po-Rossii-den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677886" y="3795351"/>
            <a:ext cx="3631474" cy="2749140"/>
          </a:xfrm>
          <a:prstGeom prst="rect">
            <a:avLst/>
          </a:prstGeom>
          <a:ln w="190500" cap="sq">
            <a:solidFill>
              <a:srgbClr val="FFFF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Sanaksarskiy-monastyr-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580812" y="3126702"/>
            <a:ext cx="3405051" cy="2542578"/>
          </a:xfrm>
          <a:prstGeom prst="rect">
            <a:avLst/>
          </a:prstGeom>
          <a:ln w="190500" cap="sq">
            <a:solidFill>
              <a:srgbClr val="FF0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326377781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47999" y="1012954"/>
            <a:ext cx="6096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Мальчишек, девчонок, любить не устану,</a:t>
            </a:r>
          </a:p>
          <a:p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них самой лучшей на свете я стану.</a:t>
            </a:r>
          </a:p>
          <a:p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 этого надо чуть – </a:t>
            </a:r>
            <a:r>
              <a:rPr lang="ru-RU" sz="2400" dirty="0" err="1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чуть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постараться,</a:t>
            </a:r>
          </a:p>
          <a:p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Немного самою ребенком остаться</a:t>
            </a:r>
            <a:r>
              <a:rPr lang="ru-RU" sz="2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43250" y="2777276"/>
            <a:ext cx="2443322" cy="3257763"/>
          </a:xfrm>
          <a:prstGeom prst="rect">
            <a:avLst/>
          </a:prstGeom>
          <a:ln w="190500" cap="sq">
            <a:solidFill>
              <a:schemeClr val="accent5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20210813_10371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485017" y="2913017"/>
            <a:ext cx="3130336" cy="2834640"/>
          </a:xfrm>
          <a:prstGeom prst="rect">
            <a:avLst/>
          </a:prstGeom>
          <a:ln w="190500" cap="sq">
            <a:solidFill>
              <a:schemeClr val="accent5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i (2)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101736" y="2913017"/>
            <a:ext cx="3069773" cy="2978332"/>
          </a:xfrm>
          <a:prstGeom prst="rect">
            <a:avLst/>
          </a:prstGeom>
          <a:ln w="190500" cap="sq">
            <a:solidFill>
              <a:srgbClr val="FFFF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415718306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5978820" y="74711"/>
            <a:ext cx="23436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1254034" y="627716"/>
            <a:ext cx="8791303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Почему я выбрала профессию воспитателя?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Воспитатель – профессия не только важная, но и необыкновенная. Педагогу детского сада приходится быть ещё и актёром, и сценаристом, дизайнером и психологом. Мне импонирует, что имею такую возможность проявить самые разные способности, научиться тому, чему никогда бы не научилась, работая в другом месте. А ещё, это та самая профессия, когда воспитатель в душе, всегда остаётся ребёнком, иначе дети просто не примут его в свой мир, не подпустят к своему сердцу. Я считаю, что самое главное – любить детей, отдавать им своё сердце, любить просто так, ни за что, просто за то, что они есть!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1594544a-5d33-46e1-99ae-9ba759a10e9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76548" y="3768636"/>
            <a:ext cx="3879669" cy="2182314"/>
          </a:xfrm>
          <a:prstGeom prst="rect">
            <a:avLst/>
          </a:prstGeom>
          <a:ln w="190500" cap="sq">
            <a:solidFill>
              <a:srgbClr val="FFFF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 descr="новый год 02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126480" y="3605349"/>
            <a:ext cx="3550919" cy="2663189"/>
          </a:xfrm>
          <a:prstGeom prst="rect">
            <a:avLst/>
          </a:prstGeom>
          <a:ln w="190500" cap="sq">
            <a:solidFill>
              <a:srgbClr val="FFFF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9572670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791503" cy="773746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75363" y="951665"/>
            <a:ext cx="79298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1398494" y="588165"/>
            <a:ext cx="9305365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своей работе я использую информационно — коммуникационные технологии, проектную деятельность. Проект – игра всерьёз: результаты её значимы для детей и взрослых.  </a:t>
            </a:r>
            <a:r>
              <a:rPr kumimoji="0" lang="ru-RU" sz="2800" b="0" i="0" u="sng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Мои проекты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 чего начинается Родина</a:t>
            </a: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endParaRPr lang="ru-RU" sz="28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“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Мой родной город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”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Домашние животные</a:t>
            </a: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endParaRPr lang="ru-RU" sz="28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“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Мои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бабушки и дедушки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”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Александр\Desktop\проект\Театр 029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63040" y="4228284"/>
            <a:ext cx="3304903" cy="2629716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18365" y="2259873"/>
            <a:ext cx="4127863" cy="2782390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 descr="откр зан. 00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146765" y="4251959"/>
            <a:ext cx="3474721" cy="2606041"/>
          </a:xfrm>
          <a:prstGeom prst="rect">
            <a:avLst/>
          </a:prstGeom>
          <a:ln w="19050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38475637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758" y="-207211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96278" y="544133"/>
            <a:ext cx="815311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 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Особое внимание уделяю активному участию каждого ребёнка в образовательной деятельности, развитию его воображения, логики мышления и фантазии.</a:t>
            </a:r>
          </a:p>
          <a:p>
            <a:endParaRPr lang="ru-RU" sz="28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4756477d-a4d3-45de-aa0b-b7b17f6e866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29246" y="2547259"/>
            <a:ext cx="3162981" cy="3500844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a41906f5-2ee8-48f4-ab7a-db675e9128ed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995852" y="2050868"/>
            <a:ext cx="4428308" cy="3579223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35658741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753386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84713" y="581296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8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WhatsApp Image 2023-04-07 at 13.38.40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06799" y="548640"/>
            <a:ext cx="5272922" cy="3513908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 descr="WhatsApp Image 2023-02-22 at 12.12.45.jpe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486399" y="3535135"/>
            <a:ext cx="5907315" cy="3322865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24974064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78834" y="682632"/>
            <a:ext cx="6096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 моих увлечения: </a:t>
            </a:r>
          </a:p>
          <a:p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Люблю 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цветы. </a:t>
            </a:r>
            <a:endParaRPr lang="ru-RU" sz="28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Люблю удивлять кулинарными шедеврами.. </a:t>
            </a:r>
          </a:p>
          <a:p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Люблю 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подолгу «общаться» с природой- это занятие мне не надоедает никогда.</a:t>
            </a:r>
            <a:endParaRPr lang="ru-RU" sz="28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12156" y="1470767"/>
            <a:ext cx="3093877" cy="232040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91197" y="3785378"/>
            <a:ext cx="2862470" cy="231286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87826" y="3867192"/>
            <a:ext cx="3140765" cy="235557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270292366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063931" y="679269"/>
            <a:ext cx="708006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Мы с ребятами очень любим праздники, читать стихи, плясать. Участвовать в конкурсах. </a:t>
            </a:r>
            <a:endParaRPr lang="ru-RU" sz="24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WhatsApp Image 2023-02-22 at 09.55.37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227908" y="1536929"/>
            <a:ext cx="4232366" cy="2238236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 descr="WhatsApp Image 2023-04-18 at 11.24.47 (1).jpe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782976" y="1541419"/>
            <a:ext cx="4646833" cy="2612572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Рисунок 9" descr="WhatsApp Image 2023-04-18 at 11.24.50.jpe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030582" y="3889467"/>
            <a:ext cx="3749039" cy="2811779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17405945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elcomeDo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Segoe UI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elcomeDoc" id="{E1E7EDF9-8B79-4E5D-B508-2301E35CD219}" vid="{4342E303-0389-44F2-B6F0-C13C203CC59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BB2780C3CC07BD4BAA623FF9571645580400D1570604EA743043A2641365C0E91715" ma:contentTypeVersion="55" ma:contentTypeDescription="Create a new document." ma:contentTypeScope="" ma:versionID="2c496a0f341a72d7e8cbd42eb499a6d4">
  <xsd:schema xmlns:xsd="http://www.w3.org/2001/XMLSchema" xmlns:xs="http://www.w3.org/2001/XMLSchema" xmlns:p="http://schemas.microsoft.com/office/2006/metadata/properties" xmlns:ns2="9d035d7d-02e5-4a00-8b62-9a556aabc7b5" xmlns:ns3="91e8d559-4d54-460d-ba58-5d5027f88b4d" targetNamespace="http://schemas.microsoft.com/office/2006/metadata/properties" ma:root="true" ma:fieldsID="2bcea688bd265da693c2f253e50f4ab0" ns2:_="" ns3:_="">
    <xsd:import namespace="9d035d7d-02e5-4a00-8b62-9a556aabc7b5"/>
    <xsd:import namespace="91e8d559-4d54-460d-ba58-5d5027f88b4d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  <xsd:element ref="ns3:Description0" minOccurs="0"/>
                <xsd:element ref="ns3:Compone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035d7d-02e5-4a00-8b62-9a556aabc7b5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0:00:00Z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dc117081-80f4-4e10-b46d-e6dc6854316c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41FC7ADF-4C62-4413-95B2-CDE72C4AD396}" ma:internalName="CSXSubmissionMarket" ma:readOnly="false" ma:showField="MarketName" ma:web="9d035d7d-02e5-4a00-8b62-9a556aabc7b5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5e663266-dbf1-446f-b076-28feab654dae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CD722278-12DA-4BA9-B56C-2624CA46C480}" ma:internalName="InProjectListLookup" ma:readOnly="true" ma:showField="InProjectLis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65226a81-6f17-445b-9321-8ea42e2eee04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CD722278-12DA-4BA9-B56C-2624CA46C480}" ma:internalName="LastCompleteVersionLookup" ma:readOnly="true" ma:showField="LastComplete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CD722278-12DA-4BA9-B56C-2624CA46C480}" ma:internalName="LastPreviewErrorLookup" ma:readOnly="true" ma:showField="LastPreviewError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CD722278-12DA-4BA9-B56C-2624CA46C480}" ma:internalName="LastPreviewResultLookup" ma:readOnly="true" ma:showField="LastPreviewResul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CD722278-12DA-4BA9-B56C-2624CA46C480}" ma:internalName="LastPreviewAttemptDateLookup" ma:readOnly="true" ma:showField="LastPreviewAttemptDat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CD722278-12DA-4BA9-B56C-2624CA46C480}" ma:internalName="LastPreviewedByLookup" ma:readOnly="true" ma:showField="LastPreviewedBy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CD722278-12DA-4BA9-B56C-2624CA46C480}" ma:internalName="LastPreviewTimeLookup" ma:readOnly="true" ma:showField="LastPreviewTi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CD722278-12DA-4BA9-B56C-2624CA46C480}" ma:internalName="LastPreviewVersionLookup" ma:readOnly="true" ma:showField="LastPreview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CD722278-12DA-4BA9-B56C-2624CA46C480}" ma:internalName="LastPublishErrorLookup" ma:readOnly="true" ma:showField="LastPublishError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CD722278-12DA-4BA9-B56C-2624CA46C480}" ma:internalName="LastPublishResultLookup" ma:readOnly="true" ma:showField="LastPublishResul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CD722278-12DA-4BA9-B56C-2624CA46C480}" ma:internalName="LastPublishAttemptDateLookup" ma:readOnly="true" ma:showField="LastPublishAttemptDat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CD722278-12DA-4BA9-B56C-2624CA46C480}" ma:internalName="LastPublishedByLookup" ma:readOnly="true" ma:showField="LastPublishedBy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CD722278-12DA-4BA9-B56C-2624CA46C480}" ma:internalName="LastPublishTimeLookup" ma:readOnly="true" ma:showField="LastPublishTi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CD722278-12DA-4BA9-B56C-2624CA46C480}" ma:internalName="LastPublishVersionLookup" ma:readOnly="true" ma:showField="LastPublish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B116CC8E-FCD3-4331-849C-1BF4DB8052AE}" ma:internalName="LocLastLocAttemptVersionLookup" ma:readOnly="false" ma:showField="LastLocAttemptVersion" ma:web="9d035d7d-02e5-4a00-8b62-9a556aabc7b5">
      <xsd:simpleType>
        <xsd:restriction base="dms:Lookup"/>
      </xsd:simpleType>
    </xsd:element>
    <xsd:element name="LocLastLocAttemptVersionTypeLookup" ma:index="72" nillable="true" ma:displayName="Loc Last Loc Attempt Version Type" ma:default="" ma:list="{B116CC8E-FCD3-4331-849C-1BF4DB8052AE}" ma:internalName="LocLastLocAttemptVersionTypeLookup" ma:readOnly="true" ma:showField="LastLocAttemptVersionType" ma:web="9d035d7d-02e5-4a00-8b62-9a556aabc7b5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B116CC8E-FCD3-4331-849C-1BF4DB8052AE}" ma:internalName="LocNewPublishedVersionLookup" ma:readOnly="true" ma:showField="NewPublishedVersion" ma:web="9d035d7d-02e5-4a00-8b62-9a556aabc7b5">
      <xsd:simpleType>
        <xsd:restriction base="dms:Lookup"/>
      </xsd:simpleType>
    </xsd:element>
    <xsd:element name="LocOverallHandbackStatusLookup" ma:index="76" nillable="true" ma:displayName="Loc Overall Handback Status" ma:default="" ma:list="{B116CC8E-FCD3-4331-849C-1BF4DB8052AE}" ma:internalName="LocOverallHandbackStatusLookup" ma:readOnly="true" ma:showField="OverallHandbackStatus" ma:web="9d035d7d-02e5-4a00-8b62-9a556aabc7b5">
      <xsd:simpleType>
        <xsd:restriction base="dms:Lookup"/>
      </xsd:simpleType>
    </xsd:element>
    <xsd:element name="LocOverallLocStatusLookup" ma:index="77" nillable="true" ma:displayName="Loc Overall Localize Status" ma:default="" ma:list="{B116CC8E-FCD3-4331-849C-1BF4DB8052AE}" ma:internalName="LocOverallLocStatusLookup" ma:readOnly="true" ma:showField="OverallLocStatus" ma:web="9d035d7d-02e5-4a00-8b62-9a556aabc7b5">
      <xsd:simpleType>
        <xsd:restriction base="dms:Lookup"/>
      </xsd:simpleType>
    </xsd:element>
    <xsd:element name="LocOverallPreviewStatusLookup" ma:index="78" nillable="true" ma:displayName="Loc Overall Preview Status" ma:default="" ma:list="{B116CC8E-FCD3-4331-849C-1BF4DB8052AE}" ma:internalName="LocOverallPreviewStatusLookup" ma:readOnly="true" ma:showField="OverallPreviewStatus" ma:web="9d035d7d-02e5-4a00-8b62-9a556aabc7b5">
      <xsd:simpleType>
        <xsd:restriction base="dms:Lookup"/>
      </xsd:simpleType>
    </xsd:element>
    <xsd:element name="LocOverallPublishStatusLookup" ma:index="79" nillable="true" ma:displayName="Loc Overall Publish Status" ma:default="" ma:list="{B116CC8E-FCD3-4331-849C-1BF4DB8052AE}" ma:internalName="LocOverallPublishStatusLookup" ma:readOnly="true" ma:showField="OverallPublishStatus" ma:web="9d035d7d-02e5-4a00-8b62-9a556aabc7b5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B116CC8E-FCD3-4331-849C-1BF4DB8052AE}" ma:internalName="LocProcessedForHandoffsLookup" ma:readOnly="true" ma:showField="ProcessedForHandoffs" ma:web="9d035d7d-02e5-4a00-8b62-9a556aabc7b5">
      <xsd:simpleType>
        <xsd:restriction base="dms:Lookup"/>
      </xsd:simpleType>
    </xsd:element>
    <xsd:element name="LocProcessedForMarketsLookup" ma:index="82" nillable="true" ma:displayName="Loc Processed For Markets" ma:default="" ma:list="{B116CC8E-FCD3-4331-849C-1BF4DB8052AE}" ma:internalName="LocProcessedForMarketsLookup" ma:readOnly="true" ma:showField="ProcessedForMarkets" ma:web="9d035d7d-02e5-4a00-8b62-9a556aabc7b5">
      <xsd:simpleType>
        <xsd:restriction base="dms:Lookup"/>
      </xsd:simpleType>
    </xsd:element>
    <xsd:element name="LocPublishedDependentAssetsLookup" ma:index="83" nillable="true" ma:displayName="Loc Published Dependent Assets" ma:default="" ma:list="{B116CC8E-FCD3-4331-849C-1BF4DB8052AE}" ma:internalName="LocPublishedDependentAssetsLookup" ma:readOnly="true" ma:showField="PublishedDependentAssets" ma:web="9d035d7d-02e5-4a00-8b62-9a556aabc7b5">
      <xsd:simpleType>
        <xsd:restriction base="dms:Lookup"/>
      </xsd:simpleType>
    </xsd:element>
    <xsd:element name="LocPublishedLinkedAssetsLookup" ma:index="84" nillable="true" ma:displayName="Loc Published Linked Assets" ma:default="" ma:list="{B116CC8E-FCD3-4331-849C-1BF4DB8052AE}" ma:internalName="LocPublishedLinkedAssetsLookup" ma:readOnly="true" ma:showField="PublishedLinkedAssets" ma:web="9d035d7d-02e5-4a00-8b62-9a556aabc7b5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c95181ba-569f-436f-adb3-78c3831fea54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41FC7ADF-4C62-4413-95B2-CDE72C4AD396}" ma:internalName="Markets" ma:readOnly="false" ma:showField="MarketNa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CD722278-12DA-4BA9-B56C-2624CA46C480}" ma:internalName="NumOfRatingsLookup" ma:readOnly="true" ma:showField="NumOfRatings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CD722278-12DA-4BA9-B56C-2624CA46C480}" ma:internalName="PublishStatusLookup" ma:readOnly="false" ma:showField="PublishStatus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a34c0026-7bf6-479c-b6e7-24710140ce31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0ef119a3-9350-4d50-81f0-e824a5745f43}" ma:internalName="TaxCatchAll" ma:showField="CatchAllData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0ef119a3-9350-4d50-81f0-e824a5745f43}" ma:internalName="TaxCatchAllLabel" ma:readOnly="true" ma:showField="CatchAllDataLabel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e8d559-4d54-460d-ba58-5d5027f88b4d" elementFormDefault="qualified">
    <xsd:import namespace="http://schemas.microsoft.com/office/2006/documentManagement/types"/>
    <xsd:import namespace="http://schemas.microsoft.com/office/infopath/2007/PartnerControls"/>
    <xsd:element name="Description0" ma:index="134" nillable="true" ma:displayName="Description" ma:internalName="Description0">
      <xsd:simpleType>
        <xsd:restriction base="dms:Note"/>
      </xsd:simpleType>
    </xsd:element>
    <xsd:element name="Component" ma:index="135" nillable="true" ma:displayName="Component" ma:internalName="Component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9d035d7d-02e5-4a00-8b62-9a556aabc7b5">english</DirectSourceMarket>
    <ApprovalStatus xmlns="9d035d7d-02e5-4a00-8b62-9a556aabc7b5">InProgress</ApprovalStatus>
    <MarketSpecific xmlns="9d035d7d-02e5-4a00-8b62-9a556aabc7b5">false</MarketSpecific>
    <LocComments xmlns="9d035d7d-02e5-4a00-8b62-9a556aabc7b5" xsi:nil="true"/>
    <ThumbnailAssetId xmlns="9d035d7d-02e5-4a00-8b62-9a556aabc7b5" xsi:nil="true"/>
    <PrimaryImageGen xmlns="9d035d7d-02e5-4a00-8b62-9a556aabc7b5">true</PrimaryImageGen>
    <LegacyData xmlns="9d035d7d-02e5-4a00-8b62-9a556aabc7b5" xsi:nil="true"/>
    <LocRecommendedHandoff xmlns="9d035d7d-02e5-4a00-8b62-9a556aabc7b5" xsi:nil="true"/>
    <BusinessGroup xmlns="9d035d7d-02e5-4a00-8b62-9a556aabc7b5" xsi:nil="true"/>
    <BlockPublish xmlns="9d035d7d-02e5-4a00-8b62-9a556aabc7b5">false</BlockPublish>
    <TPFriendlyName xmlns="9d035d7d-02e5-4a00-8b62-9a556aabc7b5" xsi:nil="true"/>
    <NumericId xmlns="9d035d7d-02e5-4a00-8b62-9a556aabc7b5" xsi:nil="true"/>
    <APEditor xmlns="9d035d7d-02e5-4a00-8b62-9a556aabc7b5">
      <UserInfo>
        <DisplayName/>
        <AccountId xsi:nil="true"/>
        <AccountType/>
      </UserInfo>
    </APEditor>
    <SourceTitle xmlns="9d035d7d-02e5-4a00-8b62-9a556aabc7b5" xsi:nil="true"/>
    <OpenTemplate xmlns="9d035d7d-02e5-4a00-8b62-9a556aabc7b5">true</OpenTemplate>
    <UALocComments xmlns="9d035d7d-02e5-4a00-8b62-9a556aabc7b5" xsi:nil="true"/>
    <ParentAssetId xmlns="9d035d7d-02e5-4a00-8b62-9a556aabc7b5" xsi:nil="true"/>
    <IntlLangReviewDate xmlns="9d035d7d-02e5-4a00-8b62-9a556aabc7b5" xsi:nil="true"/>
    <FeatureTagsTaxHTField0 xmlns="9d035d7d-02e5-4a00-8b62-9a556aabc7b5">
      <Terms xmlns="http://schemas.microsoft.com/office/infopath/2007/PartnerControls"/>
    </FeatureTagsTaxHTField0>
    <PublishStatusLookup xmlns="9d035d7d-02e5-4a00-8b62-9a556aabc7b5">
      <Value>446583</Value>
    </PublishStatusLookup>
    <Providers xmlns="9d035d7d-02e5-4a00-8b62-9a556aabc7b5" xsi:nil="true"/>
    <MachineTranslated xmlns="9d035d7d-02e5-4a00-8b62-9a556aabc7b5">false</MachineTranslated>
    <OriginalSourceMarket xmlns="9d035d7d-02e5-4a00-8b62-9a556aabc7b5">english</OriginalSourceMarket>
    <APDescription xmlns="9d035d7d-02e5-4a00-8b62-9a556aabc7b5" xsi:nil="true"/>
    <ClipArtFilename xmlns="9d035d7d-02e5-4a00-8b62-9a556aabc7b5" xsi:nil="true"/>
    <ContentItem xmlns="9d035d7d-02e5-4a00-8b62-9a556aabc7b5" xsi:nil="true"/>
    <TPInstallLocation xmlns="9d035d7d-02e5-4a00-8b62-9a556aabc7b5" xsi:nil="true"/>
    <PublishTargets xmlns="9d035d7d-02e5-4a00-8b62-9a556aabc7b5">OfficeOnlineVNext</PublishTargets>
    <TimesCloned xmlns="9d035d7d-02e5-4a00-8b62-9a556aabc7b5" xsi:nil="true"/>
    <AssetStart xmlns="9d035d7d-02e5-4a00-8b62-9a556aabc7b5">2012-06-20T23:39:00+00:00</AssetStart>
    <Provider xmlns="9d035d7d-02e5-4a00-8b62-9a556aabc7b5" xsi:nil="true"/>
    <AcquiredFrom xmlns="9d035d7d-02e5-4a00-8b62-9a556aabc7b5" xsi:nil="true"/>
    <FriendlyTitle xmlns="9d035d7d-02e5-4a00-8b62-9a556aabc7b5" xsi:nil="true"/>
    <LastHandOff xmlns="9d035d7d-02e5-4a00-8b62-9a556aabc7b5" xsi:nil="true"/>
    <TPClientViewer xmlns="9d035d7d-02e5-4a00-8b62-9a556aabc7b5" xsi:nil="true"/>
    <UACurrentWords xmlns="9d035d7d-02e5-4a00-8b62-9a556aabc7b5" xsi:nil="true"/>
    <ArtSampleDocs xmlns="9d035d7d-02e5-4a00-8b62-9a556aabc7b5" xsi:nil="true"/>
    <UALocRecommendation xmlns="9d035d7d-02e5-4a00-8b62-9a556aabc7b5">Localize</UALocRecommendation>
    <Manager xmlns="9d035d7d-02e5-4a00-8b62-9a556aabc7b5" xsi:nil="true"/>
    <ShowIn xmlns="9d035d7d-02e5-4a00-8b62-9a556aabc7b5">Show everywhere</ShowIn>
    <UANotes xmlns="9d035d7d-02e5-4a00-8b62-9a556aabc7b5" xsi:nil="true"/>
    <TemplateStatus xmlns="9d035d7d-02e5-4a00-8b62-9a556aabc7b5">Complete</TemplateStatus>
    <InternalTagsTaxHTField0 xmlns="9d035d7d-02e5-4a00-8b62-9a556aabc7b5">
      <Terms xmlns="http://schemas.microsoft.com/office/infopath/2007/PartnerControls"/>
    </InternalTagsTaxHTField0>
    <CSXHash xmlns="9d035d7d-02e5-4a00-8b62-9a556aabc7b5" xsi:nil="true"/>
    <Downloads xmlns="9d035d7d-02e5-4a00-8b62-9a556aabc7b5">0</Downloads>
    <VoteCount xmlns="9d035d7d-02e5-4a00-8b62-9a556aabc7b5" xsi:nil="true"/>
    <OOCacheId xmlns="9d035d7d-02e5-4a00-8b62-9a556aabc7b5" xsi:nil="true"/>
    <IsDeleted xmlns="9d035d7d-02e5-4a00-8b62-9a556aabc7b5">false</IsDeleted>
    <AssetExpire xmlns="9d035d7d-02e5-4a00-8b62-9a556aabc7b5">2029-01-01T08:00:00+00:00</AssetExpire>
    <DSATActionTaken xmlns="9d035d7d-02e5-4a00-8b62-9a556aabc7b5" xsi:nil="true"/>
    <CSXSubmissionMarket xmlns="9d035d7d-02e5-4a00-8b62-9a556aabc7b5" xsi:nil="true"/>
    <TPExecutable xmlns="9d035d7d-02e5-4a00-8b62-9a556aabc7b5" xsi:nil="true"/>
    <SubmitterId xmlns="9d035d7d-02e5-4a00-8b62-9a556aabc7b5" xsi:nil="true"/>
    <EditorialTags xmlns="9d035d7d-02e5-4a00-8b62-9a556aabc7b5" xsi:nil="true"/>
    <ApprovalLog xmlns="9d035d7d-02e5-4a00-8b62-9a556aabc7b5" xsi:nil="true"/>
    <AssetType xmlns="9d035d7d-02e5-4a00-8b62-9a556aabc7b5">TP</AssetType>
    <BugNumber xmlns="9d035d7d-02e5-4a00-8b62-9a556aabc7b5" xsi:nil="true"/>
    <CSXSubmissionDate xmlns="9d035d7d-02e5-4a00-8b62-9a556aabc7b5" xsi:nil="true"/>
    <CSXUpdate xmlns="9d035d7d-02e5-4a00-8b62-9a556aabc7b5">false</CSXUpdate>
    <Milestone xmlns="9d035d7d-02e5-4a00-8b62-9a556aabc7b5" xsi:nil="true"/>
    <RecommendationsModifier xmlns="9d035d7d-02e5-4a00-8b62-9a556aabc7b5" xsi:nil="true"/>
    <OriginAsset xmlns="9d035d7d-02e5-4a00-8b62-9a556aabc7b5" xsi:nil="true"/>
    <TPComponent xmlns="9d035d7d-02e5-4a00-8b62-9a556aabc7b5" xsi:nil="true"/>
    <AssetId xmlns="9d035d7d-02e5-4a00-8b62-9a556aabc7b5">TP102923943</AssetId>
    <IntlLocPriority xmlns="9d035d7d-02e5-4a00-8b62-9a556aabc7b5" xsi:nil="true"/>
    <PolicheckWords xmlns="9d035d7d-02e5-4a00-8b62-9a556aabc7b5" xsi:nil="true"/>
    <TPLaunchHelpLink xmlns="9d035d7d-02e5-4a00-8b62-9a556aabc7b5" xsi:nil="true"/>
    <TPApplication xmlns="9d035d7d-02e5-4a00-8b62-9a556aabc7b5" xsi:nil="true"/>
    <CrawlForDependencies xmlns="9d035d7d-02e5-4a00-8b62-9a556aabc7b5">false</CrawlForDependencies>
    <HandoffToMSDN xmlns="9d035d7d-02e5-4a00-8b62-9a556aabc7b5" xsi:nil="true"/>
    <PlannedPubDate xmlns="9d035d7d-02e5-4a00-8b62-9a556aabc7b5" xsi:nil="true"/>
    <IntlLangReviewer xmlns="9d035d7d-02e5-4a00-8b62-9a556aabc7b5" xsi:nil="true"/>
    <TrustLevel xmlns="9d035d7d-02e5-4a00-8b62-9a556aabc7b5">1 Microsoft Managed Content</TrustLevel>
    <LocLastLocAttemptVersionLookup xmlns="9d035d7d-02e5-4a00-8b62-9a556aabc7b5">843282</LocLastLocAttemptVersionLookup>
    <IsSearchable xmlns="9d035d7d-02e5-4a00-8b62-9a556aabc7b5">true</IsSearchable>
    <TemplateTemplateType xmlns="9d035d7d-02e5-4a00-8b62-9a556aabc7b5">PowerPoint Template - Slideshow Launch</TemplateTemplateType>
    <CampaignTagsTaxHTField0 xmlns="9d035d7d-02e5-4a00-8b62-9a556aabc7b5">
      <Terms xmlns="http://schemas.microsoft.com/office/infopath/2007/PartnerControls"/>
    </CampaignTagsTaxHTField0>
    <TPNamespace xmlns="9d035d7d-02e5-4a00-8b62-9a556aabc7b5" xsi:nil="true"/>
    <TaxCatchAll xmlns="9d035d7d-02e5-4a00-8b62-9a556aabc7b5"/>
    <Markets xmlns="9d035d7d-02e5-4a00-8b62-9a556aabc7b5"/>
    <UAProjectedTotalWords xmlns="9d035d7d-02e5-4a00-8b62-9a556aabc7b5" xsi:nil="true"/>
    <IntlLangReview xmlns="9d035d7d-02e5-4a00-8b62-9a556aabc7b5">false</IntlLangReview>
    <OutputCachingOn xmlns="9d035d7d-02e5-4a00-8b62-9a556aabc7b5">false</OutputCachingOn>
    <AverageRating xmlns="9d035d7d-02e5-4a00-8b62-9a556aabc7b5" xsi:nil="true"/>
    <LocMarketGroupTiers2 xmlns="9d035d7d-02e5-4a00-8b62-9a556aabc7b5" xsi:nil="true"/>
    <APAuthor xmlns="9d035d7d-02e5-4a00-8b62-9a556aabc7b5">
      <UserInfo>
        <DisplayName>REDMOND\v-sa</DisplayName>
        <AccountId>2467</AccountId>
        <AccountType/>
      </UserInfo>
    </APAuthor>
    <LocManualTestRequired xmlns="9d035d7d-02e5-4a00-8b62-9a556aabc7b5">false</LocManualTestRequired>
    <TPCommandLine xmlns="9d035d7d-02e5-4a00-8b62-9a556aabc7b5" xsi:nil="true"/>
    <TPAppVersion xmlns="9d035d7d-02e5-4a00-8b62-9a556aabc7b5" xsi:nil="true"/>
    <EditorialStatus xmlns="9d035d7d-02e5-4a00-8b62-9a556aabc7b5">Complete</EditorialStatus>
    <LastModifiedDateTime xmlns="9d035d7d-02e5-4a00-8b62-9a556aabc7b5" xsi:nil="true"/>
    <ScenarioTagsTaxHTField0 xmlns="9d035d7d-02e5-4a00-8b62-9a556aabc7b5">
      <Terms xmlns="http://schemas.microsoft.com/office/infopath/2007/PartnerControls"/>
    </ScenarioTagsTaxHTField0>
    <OriginalRelease xmlns="9d035d7d-02e5-4a00-8b62-9a556aabc7b5">15</OriginalRelease>
    <TPLaunchHelpLinkType xmlns="9d035d7d-02e5-4a00-8b62-9a556aabc7b5">Template</TPLaunchHelpLinkType>
    <LocalizationTagsTaxHTField0 xmlns="9d035d7d-02e5-4a00-8b62-9a556aabc7b5">
      <Terms xmlns="http://schemas.microsoft.com/office/infopath/2007/PartnerControls"/>
    </LocalizationTagsTaxHTField0>
    <Component xmlns="91e8d559-4d54-460d-ba58-5d5027f88b4d" xsi:nil="true"/>
    <Description0 xmlns="91e8d559-4d54-460d-ba58-5d5027f88b4d" xsi:nil="true"/>
  </documentManagement>
</p:properties>
</file>

<file path=customXml/itemProps1.xml><?xml version="1.0" encoding="utf-8"?>
<ds:datastoreItem xmlns:ds="http://schemas.openxmlformats.org/officeDocument/2006/customXml" ds:itemID="{D8DBC0A1-66E1-4B9D-88C2-9B3A32A2147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D9B4A9C-4558-4138-977B-0C891AAE649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035d7d-02e5-4a00-8b62-9a556aabc7b5"/>
    <ds:schemaRef ds:uri="91e8d559-4d54-460d-ba58-5d5027f88b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EA3ECAA-1471-46C2-A753-7478E8C0BE27}">
  <ds:schemaRefs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purl.org/dc/terms/"/>
    <ds:schemaRef ds:uri="http://schemas.microsoft.com/office/2006/metadata/properties"/>
    <ds:schemaRef ds:uri="91e8d559-4d54-460d-ba58-5d5027f88b4d"/>
    <ds:schemaRef ds:uri="9d035d7d-02e5-4a00-8b62-9a556aabc7b5"/>
    <ds:schemaRef ds:uri="http://purl.org/dc/elements/1.1/"/>
    <ds:schemaRef ds:uri="http://www.w3.org/XML/1998/namespace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Добро пожаловать в PowerPoint!</Template>
  <TotalTime>0</TotalTime>
  <Words>318</Words>
  <Application>Microsoft Office PowerPoint</Application>
  <PresentationFormat>Произвольный</PresentationFormat>
  <Paragraphs>40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WelcomeDoc</vt:lpstr>
      <vt:lpstr>Добро пожаловать в PowerPoint!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2019-04-08T18:07:13Z</dcterms:created>
  <dcterms:modified xsi:type="dcterms:W3CDTF">2023-05-11T14:06:58Z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_TemplateID">
    <vt:lpwstr>TC029239449991</vt:lpwstr>
  </property>
  <property fmtid="{D5CDD505-2E9C-101B-9397-08002B2CF9AE}" pid="4" name="ContentTypeId">
    <vt:lpwstr>0x010100BB2780C3CC07BD4BAA623FF9571645580400D1570604EA743043A2641365C0E91715</vt:lpwstr>
  </property>
  <property fmtid="{D5CDD505-2E9C-101B-9397-08002B2CF9AE}" pid="5" name="FeatureTags">
    <vt:lpwstr/>
  </property>
  <property fmtid="{D5CDD505-2E9C-101B-9397-08002B2CF9AE}" pid="6" name="LocalizationTags">
    <vt:lpwstr/>
  </property>
  <property fmtid="{D5CDD505-2E9C-101B-9397-08002B2CF9AE}" pid="7" name="ScenarioTags">
    <vt:lpwstr/>
  </property>
  <property fmtid="{D5CDD505-2E9C-101B-9397-08002B2CF9AE}" pid="8" name="CampaignTags">
    <vt:lpwstr/>
  </property>
</Properties>
</file>