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26" r:id="rId1"/>
    <p:sldMasterId id="2147483739" r:id="rId2"/>
    <p:sldMasterId id="2147483751" r:id="rId3"/>
    <p:sldMasterId id="2147483763" r:id="rId4"/>
    <p:sldMasterId id="2147483775" r:id="rId5"/>
  </p:sldMasterIdLst>
  <p:sldIdLst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12192000" cy="6858000"/>
  <p:notesSz cx="7559675" cy="106918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8" d="100"/>
          <a:sy n="58" d="100"/>
        </p:scale>
        <p:origin x="-84" y="-24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5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5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963000" y="4406760"/>
            <a:ext cx="10362960" cy="136224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963000" y="2906640"/>
            <a:ext cx="10362960" cy="150012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94"/>
            <a:ext cx="10160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80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19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80" y="2362219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69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57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57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90"/>
            <a:ext cx="10160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7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15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7" y="2362215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96"/>
            <a:ext cx="10160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65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53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53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84"/>
            <a:ext cx="10160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73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9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73" y="2362209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6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9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7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7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62707" y="1371600"/>
            <a:ext cx="109728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828800" y="3331698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33600" y="609600"/>
            <a:ext cx="94488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33600" y="2507786"/>
            <a:ext cx="94488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566400" y="6416676"/>
            <a:ext cx="1016000" cy="365125"/>
          </a:xfrm>
        </p:spPr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81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2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81" y="236222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109728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193368" y="1535113"/>
            <a:ext cx="5389033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9600" y="2362201"/>
            <a:ext cx="5386917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3368" y="2362201"/>
            <a:ext cx="5389033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1" y="1524001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3" y="1524008"/>
            <a:ext cx="4011084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766733" y="273071"/>
            <a:ext cx="6815667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0" y="609600"/>
            <a:ext cx="73152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438400" y="1831975"/>
            <a:ext cx="73152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438400" y="1166787"/>
            <a:ext cx="73152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lnSpc>
                <a:spcPct val="100000"/>
              </a:lnSpc>
            </a:pPr>
            <a:fld id="{45E9252D-4B2A-4919-AC6C-077FC0CF5C7C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9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9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9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94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94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94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BDAF9DBA-4F0E-4477-A01A-FA0CC7645B1F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90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90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90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A3FBA5C4-8A83-441A-A246-A46E21A82B9D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84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28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84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84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C64458B5-6B3D-4AB4-B89B-CE6A9C9E8BA8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4" r:id="rId1"/>
    <p:sldLayoutId id="2147483765" r:id="rId2"/>
    <p:sldLayoutId id="2147483766" r:id="rId3"/>
    <p:sldLayoutId id="2147483767" r:id="rId4"/>
    <p:sldLayoutId id="2147483768" r:id="rId5"/>
    <p:sldLayoutId id="2147483769" r:id="rId6"/>
    <p:sldLayoutId id="2147483770" r:id="rId7"/>
    <p:sldLayoutId id="2147483771" r:id="rId8"/>
    <p:sldLayoutId id="2147483772" r:id="rId9"/>
    <p:sldLayoutId id="2147483773" r:id="rId10"/>
    <p:sldLayoutId id="2147483774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" y="6416676"/>
            <a:ext cx="28448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lnSpc>
                <a:spcPct val="100000"/>
              </a:lnSpc>
            </a:pPr>
            <a:r>
              <a:rPr lang="ru-RU" sz="1200" smtClean="0">
                <a:solidFill>
                  <a:srgbClr val="8B8B8B"/>
                </a:solidFill>
                <a:latin typeface="Calibri"/>
              </a:rPr>
              <a:t>29.5.18</a:t>
            </a: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165600" y="6416676"/>
            <a:ext cx="38608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0566400" y="6416676"/>
            <a:ext cx="1016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algn="r">
              <a:lnSpc>
                <a:spcPct val="100000"/>
              </a:lnSpc>
            </a:pPr>
            <a:fld id="{3EF2F49B-85B9-452A-8B1B-61B1140895A4}" type="slidenum">
              <a:rPr lang="ru-RU" sz="1200" smtClean="0">
                <a:solidFill>
                  <a:srgbClr val="8B8B8B"/>
                </a:solidFill>
                <a:latin typeface="Calibri"/>
              </a:r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3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3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TextShape 1"/>
          <p:cNvSpPr txBox="1"/>
          <p:nvPr/>
        </p:nvSpPr>
        <p:spPr>
          <a:xfrm>
            <a:off x="883800" y="792360"/>
            <a:ext cx="9295920" cy="348948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200" b="1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2400">
                <a:solidFill>
                  <a:srgbClr val="000000"/>
                </a:solidFill>
                <a:latin typeface="Calibri"/>
              </a:rPr>
              <a:t>
</a:t>
            </a:r>
            <a:r>
              <a:rPr lang="ru-RU" sz="2200" b="1">
                <a:solidFill>
                  <a:srgbClr val="000000"/>
                </a:solidFill>
                <a:latin typeface="Times New Roman"/>
              </a:rPr>
              <a:t>
</a:t>
            </a:r>
            <a:r>
              <a:rPr lang="ru-RU" sz="4800" b="1">
                <a:solidFill>
                  <a:srgbClr val="000000"/>
                </a:solidFill>
                <a:latin typeface="Calibri"/>
              </a:rPr>
              <a:t>
</a:t>
            </a:r>
            <a:endParaRPr/>
          </a:p>
        </p:txBody>
      </p:sp>
      <p:sp>
        <p:nvSpPr>
          <p:cNvPr id="197" name="TextShape 2"/>
          <p:cNvSpPr txBox="1"/>
          <p:nvPr/>
        </p:nvSpPr>
        <p:spPr>
          <a:xfrm>
            <a:off x="1100160" y="3885120"/>
            <a:ext cx="10874880" cy="25264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endParaRPr sz="1400" dirty="0"/>
          </a:p>
          <a:p>
            <a:pPr algn="ctr">
              <a:lnSpc>
                <a:spcPct val="100000"/>
              </a:lnSpc>
            </a:pPr>
            <a:r>
              <a:rPr lang="ru-RU" sz="1400" b="1" dirty="0">
                <a:latin typeface="Times New Roman"/>
              </a:rPr>
              <a:t>Выполнил: </a:t>
            </a:r>
            <a:endParaRPr sz="1400" dirty="0"/>
          </a:p>
          <a:p>
            <a:pPr algn="ctr">
              <a:lnSpc>
                <a:spcPct val="100000"/>
              </a:lnSpc>
            </a:pPr>
            <a:r>
              <a:rPr lang="ru-RU" sz="1400" b="1" dirty="0" smtClean="0">
                <a:latin typeface="Times New Roman"/>
              </a:rPr>
              <a:t>Учитель физической культуры </a:t>
            </a:r>
          </a:p>
          <a:p>
            <a:pPr algn="ctr">
              <a:lnSpc>
                <a:spcPct val="100000"/>
              </a:lnSpc>
            </a:pPr>
            <a:r>
              <a:rPr lang="ru-RU" sz="1400" b="1" dirty="0" smtClean="0">
                <a:latin typeface="Times New Roman"/>
              </a:rPr>
              <a:t>МКОУ «СОШ </a:t>
            </a:r>
            <a:r>
              <a:rPr lang="ru-RU" sz="1400" b="1" dirty="0" err="1" smtClean="0">
                <a:latin typeface="Times New Roman"/>
              </a:rPr>
              <a:t>пос.Муслюмово</a:t>
            </a:r>
            <a:r>
              <a:rPr lang="ru-RU" sz="1400" b="1" dirty="0" smtClean="0">
                <a:latin typeface="Times New Roman"/>
              </a:rPr>
              <a:t> </a:t>
            </a:r>
            <a:r>
              <a:rPr lang="ru-RU" sz="1400" b="1" dirty="0" err="1" smtClean="0">
                <a:latin typeface="Times New Roman"/>
              </a:rPr>
              <a:t>жд.ст</a:t>
            </a:r>
            <a:r>
              <a:rPr lang="ru-RU" sz="1400" b="1" dirty="0" smtClean="0">
                <a:latin typeface="Times New Roman"/>
              </a:rPr>
              <a:t>.»</a:t>
            </a:r>
            <a:endParaRPr sz="1400" dirty="0"/>
          </a:p>
          <a:p>
            <a:pPr algn="ctr">
              <a:lnSpc>
                <a:spcPct val="100000"/>
              </a:lnSpc>
            </a:pPr>
            <a:r>
              <a:rPr lang="ru-RU" sz="1400" b="1" dirty="0">
                <a:latin typeface="Times New Roman"/>
              </a:rPr>
              <a:t>Сафин </a:t>
            </a:r>
            <a:r>
              <a:rPr lang="ru-RU" sz="1400" b="1" dirty="0" err="1">
                <a:latin typeface="Times New Roman"/>
              </a:rPr>
              <a:t>Рамис</a:t>
            </a:r>
            <a:r>
              <a:rPr lang="ru-RU" sz="1400" b="1" dirty="0">
                <a:latin typeface="Times New Roman"/>
              </a:rPr>
              <a:t> </a:t>
            </a:r>
            <a:r>
              <a:rPr lang="ru-RU" sz="1400" b="1" dirty="0" err="1">
                <a:latin typeface="Times New Roman"/>
              </a:rPr>
              <a:t>Уралович</a:t>
            </a:r>
            <a:endParaRPr sz="1400" dirty="0"/>
          </a:p>
          <a:p>
            <a:pPr algn="ctr">
              <a:lnSpc>
                <a:spcPct val="100000"/>
              </a:lnSpc>
            </a:pPr>
            <a:endParaRPr sz="1400" dirty="0"/>
          </a:p>
          <a:p>
            <a:pPr algn="ctr">
              <a:lnSpc>
                <a:spcPct val="100000"/>
              </a:lnSpc>
            </a:pPr>
            <a:endParaRPr sz="1400" dirty="0"/>
          </a:p>
          <a:p>
            <a:pPr algn="ctr">
              <a:lnSpc>
                <a:spcPct val="100000"/>
              </a:lnSpc>
            </a:pPr>
            <a:endParaRPr sz="1400" dirty="0"/>
          </a:p>
          <a:p>
            <a:pPr algn="ctr">
              <a:lnSpc>
                <a:spcPct val="100000"/>
              </a:lnSpc>
            </a:pPr>
            <a:endParaRPr sz="1400" dirty="0"/>
          </a:p>
          <a:p>
            <a:pPr algn="ctr">
              <a:lnSpc>
                <a:spcPct val="100000"/>
              </a:lnSpc>
            </a:pPr>
            <a:endParaRPr sz="1400" dirty="0"/>
          </a:p>
          <a:p>
            <a:pPr algn="ctr">
              <a:lnSpc>
                <a:spcPct val="100000"/>
              </a:lnSpc>
            </a:pPr>
            <a:r>
              <a:rPr lang="ru-RU" sz="1200" dirty="0">
                <a:solidFill>
                  <a:srgbClr val="8B8B8B"/>
                </a:solidFill>
                <a:latin typeface="Times New Roman"/>
              </a:rPr>
              <a:t>                         </a:t>
            </a:r>
            <a:r>
              <a:rPr lang="ru-RU" sz="9600" dirty="0">
                <a:solidFill>
                  <a:srgbClr val="8B8B8B"/>
                </a:solidFill>
                <a:latin typeface="Times New Roman"/>
              </a:rPr>
              <a:t>              </a:t>
            </a:r>
            <a:endParaRPr dirty="0"/>
          </a:p>
          <a:p>
            <a:pPr algn="ctr">
              <a:lnSpc>
                <a:spcPct val="100000"/>
              </a:lnSpc>
            </a:pPr>
            <a:endParaRPr dirty="0"/>
          </a:p>
          <a:p>
            <a:pPr algn="ctr">
              <a:lnSpc>
                <a:spcPct val="100000"/>
              </a:lnSpc>
            </a:pPr>
            <a:endParaRPr dirty="0"/>
          </a:p>
        </p:txBody>
      </p:sp>
      <p:sp>
        <p:nvSpPr>
          <p:cNvPr id="198" name="CustomShape 3"/>
          <p:cNvSpPr/>
          <p:nvPr/>
        </p:nvSpPr>
        <p:spPr>
          <a:xfrm>
            <a:off x="1447920" y="777240"/>
            <a:ext cx="10088640" cy="3107880"/>
          </a:xfrm>
          <a:prstGeom prst="rect">
            <a:avLst/>
          </a:prstGeom>
          <a:noFill/>
        </p:spPr>
        <p:txBody>
          <a:bodyPr lIns="90000" tIns="45000" rIns="90000" bIns="45000"/>
          <a:lstStyle/>
          <a:p>
            <a:pPr algn="ctr">
              <a:lnSpc>
                <a:spcPct val="100000"/>
              </a:lnSpc>
            </a:pPr>
            <a:r>
              <a:rPr lang="ru-RU" dirty="0">
                <a:latin typeface="Times New Roman"/>
              </a:rPr>
              <a:t>
</a:t>
            </a:r>
            <a:r>
              <a:rPr lang="ru-RU" b="1" dirty="0">
                <a:latin typeface="Times New Roman"/>
              </a:rPr>
              <a:t>РАЗВИТИЕ </a:t>
            </a:r>
            <a:r>
              <a:rPr lang="ru-RU" b="1" dirty="0" smtClean="0">
                <a:latin typeface="Times New Roman"/>
              </a:rPr>
              <a:t>СПЕЦИАЛЬНОЙ </a:t>
            </a:r>
            <a:r>
              <a:rPr lang="ru-RU" b="1" dirty="0">
                <a:latin typeface="Times New Roman"/>
              </a:rPr>
              <a:t>ВЫНОСЛИВОСТИ</a:t>
            </a:r>
            <a:r>
              <a:rPr lang="ru-RU" dirty="0">
                <a:latin typeface="Times New Roman"/>
              </a:rPr>
              <a:t>
</a:t>
            </a:r>
            <a:r>
              <a:rPr lang="ru-RU" b="1" dirty="0">
                <a:latin typeface="Times New Roman"/>
              </a:rPr>
              <a:t>ФУТБОЛИСТОВ 13-14 ЛЕТ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extShape 1"/>
          <p:cNvSpPr txBox="1"/>
          <p:nvPr/>
        </p:nvSpPr>
        <p:spPr>
          <a:xfrm>
            <a:off x="963000" y="4406760"/>
            <a:ext cx="10362960" cy="136188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6" name="TextShape 2"/>
          <p:cNvSpPr txBox="1"/>
          <p:nvPr/>
        </p:nvSpPr>
        <p:spPr>
          <a:xfrm>
            <a:off x="945000" y="692696"/>
            <a:ext cx="10380960" cy="3713704"/>
          </a:xfrm>
          <a:prstGeom prst="rect">
            <a:avLst/>
          </a:prstGeom>
        </p:spPr>
        <p:txBody>
          <a:bodyPr anchor="b"/>
          <a:lstStyle/>
          <a:p>
            <a:pPr>
              <a:lnSpc>
                <a:spcPct val="100000"/>
              </a:lnSpc>
            </a:pPr>
            <a:r>
              <a:rPr lang="ru-RU" sz="3200" dirty="0">
                <a:solidFill>
                  <a:schemeClr val="tx1">
                    <a:lumMod val="95000"/>
                  </a:schemeClr>
                </a:solidFill>
                <a:latin typeface="Times New Roman"/>
              </a:rPr>
              <a:t>В результате проведенного эксперимента мы получили положительное влияние наших упражнений на развитие игровой выносливости. Таким образом, разработанные нами средства развития физических качеств, являются эффективными. Прирост показателей является достоверным, это говорит о том, что выдвинутая нами гипотеза подтверждается</a:t>
            </a:r>
            <a:endParaRPr dirty="0">
              <a:solidFill>
                <a:schemeClr val="tx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extShape 1"/>
          <p:cNvSpPr txBox="1"/>
          <p:nvPr/>
        </p:nvSpPr>
        <p:spPr>
          <a:xfrm>
            <a:off x="963000" y="4406760"/>
            <a:ext cx="10362960" cy="1361880"/>
          </a:xfrm>
          <a:prstGeom prst="rect">
            <a:avLst/>
          </a:prstGeo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4000" b="1" dirty="0">
                <a:solidFill>
                  <a:schemeClr val="tx1">
                    <a:lumMod val="95000"/>
                  </a:schemeClr>
                </a:solidFill>
                <a:latin typeface="Calibri"/>
              </a:rPr>
              <a:t>Спасибо за внимание!</a:t>
            </a:r>
            <a:endParaRPr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258" name="TextShape 2"/>
          <p:cNvSpPr txBox="1"/>
          <p:nvPr/>
        </p:nvSpPr>
        <p:spPr>
          <a:xfrm>
            <a:off x="963000" y="2906640"/>
            <a:ext cx="10362960" cy="1499760"/>
          </a:xfrm>
          <a:prstGeom prst="rect">
            <a:avLst/>
          </a:prstGeom>
        </p:spPr>
        <p:txBody>
          <a:bodyPr anchor="b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CustomShape 2"/>
          <p:cNvSpPr/>
          <p:nvPr/>
        </p:nvSpPr>
        <p:spPr>
          <a:xfrm>
            <a:off x="1080000" y="1944000"/>
            <a:ext cx="3228480" cy="178308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63720" tIns="63720" rIns="11520" bIns="11520" anchor="ctr"/>
          <a:lstStyle/>
          <a:p>
            <a:pPr algn="ctr">
              <a:lnSpc>
                <a:spcPct val="90000"/>
              </a:lnSpc>
            </a:pPr>
            <a:r>
              <a:rPr lang="ru-RU" sz="2000" dirty="0" smtClean="0">
                <a:solidFill>
                  <a:srgbClr val="0070C0"/>
                </a:solidFill>
                <a:latin typeface="Calibri"/>
              </a:rPr>
              <a:t>Цель работы</a:t>
            </a:r>
            <a:endParaRPr sz="2000" dirty="0">
              <a:solidFill>
                <a:srgbClr val="0070C0"/>
              </a:solidFill>
            </a:endParaRPr>
          </a:p>
        </p:txBody>
      </p:sp>
      <p:sp>
        <p:nvSpPr>
          <p:cNvPr id="206" name="CustomShape 3"/>
          <p:cNvSpPr/>
          <p:nvPr/>
        </p:nvSpPr>
        <p:spPr>
          <a:xfrm rot="18461400">
            <a:off x="4014000" y="2054520"/>
            <a:ext cx="1748520" cy="36000"/>
          </a:xfrm>
          <a:prstGeom prst="rect">
            <a:avLst/>
          </a:prstGeom>
          <a:noFill/>
          <a:ln w="25560">
            <a:solidFill>
              <a:srgbClr val="C28338"/>
            </a:solidFill>
            <a:round/>
          </a:ln>
        </p:spPr>
      </p:sp>
      <p:sp>
        <p:nvSpPr>
          <p:cNvPr id="207" name="CustomShape 4"/>
          <p:cNvSpPr/>
          <p:nvPr/>
        </p:nvSpPr>
        <p:spPr>
          <a:xfrm>
            <a:off x="5423400" y="779400"/>
            <a:ext cx="2406240" cy="120276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44280" tIns="44280" rIns="9000" bIns="9000" anchor="ctr"/>
          <a:lstStyle/>
          <a:p>
            <a:pPr algn="ctr">
              <a:lnSpc>
                <a:spcPct val="90000"/>
              </a:lnSpc>
            </a:pPr>
            <a:r>
              <a:rPr lang="ru-RU" b="1" dirty="0" smtClean="0">
                <a:solidFill>
                  <a:srgbClr val="00B0F0"/>
                </a:solidFill>
                <a:latin typeface="Times New Roman"/>
              </a:rPr>
              <a:t>Объект работы</a:t>
            </a:r>
            <a:endParaRPr b="1" dirty="0">
              <a:solidFill>
                <a:srgbClr val="00B0F0"/>
              </a:solidFill>
            </a:endParaRPr>
          </a:p>
        </p:txBody>
      </p:sp>
      <p:sp>
        <p:nvSpPr>
          <p:cNvPr id="208" name="CustomShape 5"/>
          <p:cNvSpPr/>
          <p:nvPr/>
        </p:nvSpPr>
        <p:spPr>
          <a:xfrm>
            <a:off x="4354200" y="2746440"/>
            <a:ext cx="962280" cy="36000"/>
          </a:xfrm>
          <a:prstGeom prst="rect">
            <a:avLst/>
          </a:prstGeom>
          <a:noFill/>
          <a:ln w="25560">
            <a:solidFill>
              <a:srgbClr val="C28338"/>
            </a:solidFill>
            <a:round/>
          </a:ln>
        </p:spPr>
      </p:sp>
      <p:sp>
        <p:nvSpPr>
          <p:cNvPr id="209" name="CustomShape 6"/>
          <p:cNvSpPr/>
          <p:nvPr/>
        </p:nvSpPr>
        <p:spPr>
          <a:xfrm>
            <a:off x="5316840" y="2163240"/>
            <a:ext cx="2406240" cy="120276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44280" tIns="44280" rIns="9000" bIns="9000" anchor="ctr"/>
          <a:lstStyle/>
          <a:p>
            <a:pPr algn="ctr">
              <a:lnSpc>
                <a:spcPct val="90000"/>
              </a:lnSpc>
            </a:pPr>
            <a:r>
              <a:rPr lang="ru-RU" b="1" dirty="0">
                <a:solidFill>
                  <a:srgbClr val="00B0F0"/>
                </a:solidFill>
                <a:latin typeface="Times New Roman"/>
              </a:rPr>
              <a:t>Предмет исследования</a:t>
            </a:r>
            <a:r>
              <a:rPr lang="ru-RU" dirty="0">
                <a:solidFill>
                  <a:srgbClr val="00B0F0"/>
                </a:solidFill>
                <a:latin typeface="Times New Roman"/>
              </a:rPr>
              <a:t> </a:t>
            </a:r>
            <a:r>
              <a:rPr lang="ru-RU" dirty="0" smtClean="0">
                <a:solidFill>
                  <a:srgbClr val="00B0F0"/>
                </a:solidFill>
                <a:latin typeface="Calibri"/>
              </a:rPr>
              <a:t> 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210" name="CustomShape 7"/>
          <p:cNvSpPr/>
          <p:nvPr/>
        </p:nvSpPr>
        <p:spPr>
          <a:xfrm rot="3310800">
            <a:off x="3992400" y="3438000"/>
            <a:ext cx="1685160" cy="36000"/>
          </a:xfrm>
          <a:prstGeom prst="rect">
            <a:avLst/>
          </a:prstGeom>
          <a:noFill/>
          <a:ln w="25560">
            <a:solidFill>
              <a:srgbClr val="C28338"/>
            </a:solidFill>
            <a:round/>
          </a:ln>
        </p:spPr>
      </p:sp>
      <p:sp>
        <p:nvSpPr>
          <p:cNvPr id="211" name="CustomShape 8"/>
          <p:cNvSpPr/>
          <p:nvPr/>
        </p:nvSpPr>
        <p:spPr>
          <a:xfrm>
            <a:off x="5316840" y="3547080"/>
            <a:ext cx="2406240" cy="120276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53640" tIns="53640" rIns="18360" bIns="18360" anchor="ctr"/>
          <a:lstStyle/>
          <a:p>
            <a:pPr algn="ctr">
              <a:lnSpc>
                <a:spcPct val="90000"/>
              </a:lnSpc>
            </a:pPr>
            <a:r>
              <a:rPr lang="ru-RU" sz="2900" b="1" dirty="0">
                <a:solidFill>
                  <a:srgbClr val="00B0F0"/>
                </a:solidFill>
                <a:latin typeface="Calibri"/>
              </a:rPr>
              <a:t>Задачи исследования</a:t>
            </a:r>
            <a:endParaRPr dirty="0">
              <a:solidFill>
                <a:srgbClr val="00B0F0"/>
              </a:solidFill>
            </a:endParaRPr>
          </a:p>
        </p:txBody>
      </p:sp>
      <p:sp>
        <p:nvSpPr>
          <p:cNvPr id="212" name="CustomShape 9"/>
          <p:cNvSpPr/>
          <p:nvPr/>
        </p:nvSpPr>
        <p:spPr>
          <a:xfrm rot="18289200">
            <a:off x="7361280" y="3438720"/>
            <a:ext cx="1685160" cy="36000"/>
          </a:xfrm>
          <a:prstGeom prst="rect">
            <a:avLst/>
          </a:prstGeom>
          <a:noFill/>
          <a:ln w="25560">
            <a:solidFill>
              <a:srgbClr val="DC9440"/>
            </a:solidFill>
            <a:round/>
          </a:ln>
        </p:spPr>
      </p:sp>
      <p:sp>
        <p:nvSpPr>
          <p:cNvPr id="213" name="CustomShape 10"/>
          <p:cNvSpPr/>
          <p:nvPr/>
        </p:nvSpPr>
        <p:spPr>
          <a:xfrm>
            <a:off x="8685720" y="2163240"/>
            <a:ext cx="2406240" cy="120276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44280" tIns="44280" rIns="9000" bIns="9000" anchor="ctr"/>
          <a:lstStyle/>
          <a:p>
            <a:pPr algn="ctr">
              <a:lnSpc>
                <a:spcPct val="90000"/>
              </a:lnSpc>
            </a:pPr>
            <a:r>
              <a:rPr lang="ru-RU" sz="1600" dirty="0">
                <a:solidFill>
                  <a:srgbClr val="00B0F0"/>
                </a:solidFill>
                <a:latin typeface="Times New Roman"/>
              </a:rPr>
              <a:t>изучить особенности игровой деятельности футболиста и его </a:t>
            </a:r>
            <a:r>
              <a:rPr lang="ru-RU" sz="1600" dirty="0" smtClean="0">
                <a:solidFill>
                  <a:srgbClr val="00B0F0"/>
                </a:solidFill>
                <a:latin typeface="Times New Roman"/>
              </a:rPr>
              <a:t>физическую подготовку;</a:t>
            </a:r>
            <a:endParaRPr sz="1600" dirty="0">
              <a:solidFill>
                <a:srgbClr val="00B0F0"/>
              </a:solidFill>
            </a:endParaRPr>
          </a:p>
        </p:txBody>
      </p:sp>
      <p:sp>
        <p:nvSpPr>
          <p:cNvPr id="214" name="CustomShape 11"/>
          <p:cNvSpPr/>
          <p:nvPr/>
        </p:nvSpPr>
        <p:spPr>
          <a:xfrm>
            <a:off x="7723080" y="4130280"/>
            <a:ext cx="962280" cy="36000"/>
          </a:xfrm>
          <a:prstGeom prst="rect">
            <a:avLst/>
          </a:prstGeom>
          <a:noFill/>
          <a:ln w="25560">
            <a:solidFill>
              <a:srgbClr val="DC9440"/>
            </a:solidFill>
            <a:round/>
          </a:ln>
        </p:spPr>
      </p:sp>
      <p:sp>
        <p:nvSpPr>
          <p:cNvPr id="215" name="CustomShape 12"/>
          <p:cNvSpPr/>
          <p:nvPr/>
        </p:nvSpPr>
        <p:spPr>
          <a:xfrm>
            <a:off x="8685720" y="3547080"/>
            <a:ext cx="2406240" cy="120276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44280" tIns="44280" rIns="9000" bIns="9000" anchor="ctr"/>
          <a:lstStyle/>
          <a:p>
            <a:pPr algn="ctr">
              <a:lnSpc>
                <a:spcPct val="90000"/>
              </a:lnSpc>
            </a:pPr>
            <a:r>
              <a:rPr lang="ru-RU" sz="1600" dirty="0">
                <a:solidFill>
                  <a:srgbClr val="00B0F0"/>
                </a:solidFill>
                <a:latin typeface="Times New Roman"/>
              </a:rPr>
              <a:t>проанализировать физиологические и психологические особенности футболиста 13-14 лет;</a:t>
            </a:r>
            <a:endParaRPr sz="1600" dirty="0">
              <a:solidFill>
                <a:srgbClr val="00B0F0"/>
              </a:solidFill>
            </a:endParaRPr>
          </a:p>
        </p:txBody>
      </p:sp>
      <p:sp>
        <p:nvSpPr>
          <p:cNvPr id="216" name="CustomShape 13"/>
          <p:cNvSpPr/>
          <p:nvPr/>
        </p:nvSpPr>
        <p:spPr>
          <a:xfrm rot="3310800">
            <a:off x="7361640" y="4821840"/>
            <a:ext cx="1685160" cy="36000"/>
          </a:xfrm>
          <a:prstGeom prst="rect">
            <a:avLst/>
          </a:prstGeom>
          <a:noFill/>
          <a:ln w="25560">
            <a:solidFill>
              <a:srgbClr val="DC9440"/>
            </a:solidFill>
            <a:round/>
          </a:ln>
        </p:spPr>
      </p:sp>
      <p:sp>
        <p:nvSpPr>
          <p:cNvPr id="217" name="CustomShape 14"/>
          <p:cNvSpPr/>
          <p:nvPr/>
        </p:nvSpPr>
        <p:spPr>
          <a:xfrm>
            <a:off x="8685720" y="4930560"/>
            <a:ext cx="2406240" cy="120276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42120" tIns="42120" rIns="6840" bIns="6840" anchor="ctr"/>
          <a:lstStyle/>
          <a:p>
            <a:pPr algn="ctr">
              <a:lnSpc>
                <a:spcPct val="90000"/>
              </a:lnSpc>
            </a:pPr>
            <a:r>
              <a:rPr lang="ru-RU" sz="1600" dirty="0">
                <a:solidFill>
                  <a:srgbClr val="00B0F0"/>
                </a:solidFill>
                <a:latin typeface="Times New Roman"/>
              </a:rPr>
              <a:t>изучить способы и методы развития выносливости футболистов</a:t>
            </a:r>
            <a:r>
              <a:rPr lang="ru-RU" sz="1600" dirty="0" smtClean="0">
                <a:solidFill>
                  <a:srgbClr val="00B0F0"/>
                </a:solidFill>
                <a:latin typeface="Times New Roman"/>
              </a:rPr>
              <a:t>;</a:t>
            </a:r>
            <a:endParaRPr sz="1600" dirty="0">
              <a:solidFill>
                <a:srgbClr val="00B0F0"/>
              </a:solidFill>
            </a:endParaRPr>
          </a:p>
        </p:txBody>
      </p:sp>
      <p:sp>
        <p:nvSpPr>
          <p:cNvPr id="218" name="Line 15"/>
          <p:cNvSpPr/>
          <p:nvPr/>
        </p:nvSpPr>
        <p:spPr>
          <a:xfrm>
            <a:off x="2897280" y="3635280"/>
            <a:ext cx="0" cy="366480"/>
          </a:xfrm>
          <a:prstGeom prst="line">
            <a:avLst/>
          </a:prstGeom>
          <a:ln w="9360">
            <a:solidFill>
              <a:srgbClr val="F3A447"/>
            </a:solidFill>
            <a:round/>
          </a:ln>
        </p:spPr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CustomShape 1"/>
          <p:cNvSpPr/>
          <p:nvPr/>
        </p:nvSpPr>
        <p:spPr>
          <a:xfrm>
            <a:off x="4203360" y="3461760"/>
            <a:ext cx="2723040" cy="2723040"/>
          </a:xfrm>
          <a:prstGeom prst="ellipse">
            <a:avLst/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413640" tIns="413640" rIns="14760" bIns="14760" anchor="ctr"/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C00000"/>
                </a:solidFill>
                <a:latin typeface="Calibri"/>
              </a:rPr>
              <a:t>Теоретические выводы </a:t>
            </a:r>
            <a:endParaRPr dirty="0"/>
          </a:p>
        </p:txBody>
      </p:sp>
      <p:sp>
        <p:nvSpPr>
          <p:cNvPr id="220" name="CustomShape 2"/>
          <p:cNvSpPr/>
          <p:nvPr/>
        </p:nvSpPr>
        <p:spPr>
          <a:xfrm rot="12900000">
            <a:off x="2448360" y="2985120"/>
            <a:ext cx="2090520" cy="77580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7CEB0"/>
          </a:solidFill>
        </p:spPr>
      </p:sp>
      <p:sp>
        <p:nvSpPr>
          <p:cNvPr id="221" name="CustomShape 3"/>
          <p:cNvSpPr/>
          <p:nvPr/>
        </p:nvSpPr>
        <p:spPr>
          <a:xfrm>
            <a:off x="1127448" y="1625040"/>
            <a:ext cx="2803392" cy="2380024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5320" tIns="85320" rIns="24840" bIns="24840" anchor="ctr"/>
          <a:lstStyle/>
          <a:p>
            <a:pPr algn="ctr">
              <a:lnSpc>
                <a:spcPct val="90000"/>
              </a:lnSpc>
            </a:pPr>
            <a:r>
              <a:rPr lang="ru-RU" sz="1400" dirty="0">
                <a:solidFill>
                  <a:srgbClr val="00B0F0"/>
                </a:solidFill>
                <a:latin typeface="Times New Roman"/>
              </a:rPr>
              <a:t>Специалисты физиологии, биохимии, а также спортивной медицины, анализируя такие зависимости, пришли к выводу, что к числу основных показателей, характеризующих интенсивность нагрузки в футболе, следует отнести, прежде всего, уровень расхода энергии игроком в процессе самой игры.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22" name="CustomShape 4"/>
          <p:cNvSpPr/>
          <p:nvPr/>
        </p:nvSpPr>
        <p:spPr>
          <a:xfrm rot="16200000">
            <a:off x="4519800" y="2159280"/>
            <a:ext cx="2090520" cy="77580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7CEB0"/>
          </a:solidFill>
        </p:spPr>
      </p:sp>
      <p:sp>
        <p:nvSpPr>
          <p:cNvPr id="223" name="CustomShape 5"/>
          <p:cNvSpPr/>
          <p:nvPr/>
        </p:nvSpPr>
        <p:spPr>
          <a:xfrm>
            <a:off x="3930840" y="0"/>
            <a:ext cx="3084120" cy="226188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91080" tIns="91080" rIns="24840" bIns="24840" anchor="ctr"/>
          <a:lstStyle/>
          <a:p>
            <a:pPr algn="ctr">
              <a:lnSpc>
                <a:spcPct val="90000"/>
              </a:lnSpc>
            </a:pPr>
            <a:r>
              <a:rPr lang="ru-RU" sz="1400" dirty="0">
                <a:solidFill>
                  <a:srgbClr val="00B0F0"/>
                </a:solidFill>
                <a:latin typeface="Times New Roman"/>
              </a:rPr>
              <a:t>Эффективное участие в игре зависит – в самом общем смысле – от психофизиологического статуса игрока, определяющей его индивидуальные особенности, а также от высокой работоспособности, которая позволяет переносить интенсивные соревновательные и тренировочные нагрузки.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24" name="CustomShape 6"/>
          <p:cNvSpPr/>
          <p:nvPr/>
        </p:nvSpPr>
        <p:spPr>
          <a:xfrm rot="19500000">
            <a:off x="6590880" y="2984760"/>
            <a:ext cx="2090520" cy="775800"/>
          </a:xfrm>
          <a:prstGeom prst="leftArrow">
            <a:avLst>
              <a:gd name="adj1" fmla="val 60000"/>
              <a:gd name="adj2" fmla="val 50000"/>
            </a:avLst>
          </a:prstGeom>
          <a:solidFill>
            <a:srgbClr val="F7CEB0"/>
          </a:solidFill>
        </p:spPr>
      </p:sp>
      <p:sp>
        <p:nvSpPr>
          <p:cNvPr id="225" name="CustomShape 7"/>
          <p:cNvSpPr/>
          <p:nvPr/>
        </p:nvSpPr>
        <p:spPr>
          <a:xfrm>
            <a:off x="7236000" y="1501920"/>
            <a:ext cx="2748432" cy="2419920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92160" tIns="92160" rIns="24840" bIns="24840" anchor="ctr"/>
          <a:lstStyle/>
          <a:p>
            <a:pPr algn="ctr">
              <a:lnSpc>
                <a:spcPct val="90000"/>
              </a:lnSpc>
            </a:pPr>
            <a:r>
              <a:rPr lang="ru-RU" sz="1400" dirty="0">
                <a:solidFill>
                  <a:srgbClr val="00B0F0"/>
                </a:solidFill>
                <a:latin typeface="Times New Roman"/>
              </a:rPr>
              <a:t>Исследования изменений основных физиологических функций у футболистов высокой квалификации показали, что во время игры 60-80% времени они работают в режиме 80-100% от величины максимального потребления кислорода (МПК), что предъявляет повышенные требования к аэробным возможностям футболистов. </a:t>
            </a:r>
            <a:endParaRPr sz="14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>
                <a:solidFill>
                  <a:srgbClr val="C00000"/>
                </a:solidFill>
                <a:latin typeface="Calibri"/>
              </a:rPr>
              <a:t>Развитие выносливости футболистов 13-14 лет в ДЮСШ</a:t>
            </a:r>
            <a:r>
              <a:rPr lang="ru-RU" sz="2400" dirty="0">
                <a:solidFill>
                  <a:srgbClr val="C00000"/>
                </a:solidFill>
                <a:latin typeface="Calibri"/>
              </a:rPr>
              <a:t>
</a:t>
            </a:r>
            <a:r>
              <a:rPr lang="ru-RU" sz="2400" b="1" dirty="0">
                <a:solidFill>
                  <a:srgbClr val="C00000"/>
                </a:solidFill>
                <a:latin typeface="Calibri"/>
              </a:rPr>
              <a:t> </a:t>
            </a:r>
            <a:endParaRPr dirty="0"/>
          </a:p>
        </p:txBody>
      </p:sp>
      <p:sp>
        <p:nvSpPr>
          <p:cNvPr id="227" name="TextShape 2"/>
          <p:cNvSpPr txBox="1"/>
          <p:nvPr/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 err="1">
                <a:latin typeface="Calibri"/>
              </a:rPr>
              <a:t>пробегание</a:t>
            </a:r>
            <a:r>
              <a:rPr lang="ru-RU" sz="2400" dirty="0">
                <a:latin typeface="Calibri"/>
              </a:rPr>
              <a:t> отрезков 10х100 с ведением мяча внутренней стороной стопы со скоростью 90% от максимальной. Интервал отдыха 2-3 минуты. Измеряется время, затраченное на преодоление каждого отрезка, затем сравнивается время первого и последнего отрезка;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 err="1">
                <a:latin typeface="Calibri"/>
              </a:rPr>
              <a:t>пробегание</a:t>
            </a:r>
            <a:r>
              <a:rPr lang="ru-RU" sz="2400" dirty="0">
                <a:latin typeface="Calibri"/>
              </a:rPr>
              <a:t> отрезков с ведением мяча внутренней стороной стопы: 500 м + 400 м + 300 м + 200 м + 100 м. Отдых пассивный. Измеряется время, затраченное на преодоление всех пяти дистанций;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400" dirty="0">
                <a:latin typeface="Calibri"/>
              </a:rPr>
              <a:t>бег 2-3 минуты с ведением мяча внешней стороной стопы. Измеряется длинна пройденной дистанции.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400" b="1">
                <a:solidFill>
                  <a:srgbClr val="C00000"/>
                </a:solidFill>
                <a:latin typeface="Calibri"/>
              </a:rPr>
              <a:t>Оценка уровня развития игровой выносливости</a:t>
            </a:r>
            <a:endParaRPr/>
          </a:p>
        </p:txBody>
      </p:sp>
      <p:sp>
        <p:nvSpPr>
          <p:cNvPr id="229" name="TextShape 2"/>
          <p:cNvSpPr txBox="1"/>
          <p:nvPr/>
        </p:nvSpPr>
        <p:spPr>
          <a:xfrm>
            <a:off x="609480" y="1600200"/>
            <a:ext cx="10972440" cy="452556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dirty="0">
                <a:latin typeface="Calibri"/>
              </a:rPr>
              <a:t>ускорение на 15 м с ведением мяча внешней стороной стопы, </a:t>
            </a:r>
            <a:r>
              <a:rPr lang="ru-RU" sz="3200" dirty="0">
                <a:latin typeface="Times New Roman"/>
              </a:rPr>
              <a:t>прыжок вверх с поворотом на 360 в обруче и выполнение ускорения на 15 м без мяча;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dirty="0">
                <a:latin typeface="Times New Roman"/>
              </a:rPr>
              <a:t>ведение мяча внутренней стороной стопы ведущей ногой с </a:t>
            </a:r>
            <a:r>
              <a:rPr lang="ru-RU" sz="3200" dirty="0" err="1">
                <a:latin typeface="Times New Roman"/>
              </a:rPr>
              <a:t>обеганием</a:t>
            </a:r>
            <a:r>
              <a:rPr lang="ru-RU" sz="3200" dirty="0">
                <a:latin typeface="Times New Roman"/>
              </a:rPr>
              <a:t> 10-ти фишек лицом вперед, а затем бег спиной вперед с последующим выполнением удара по воротам в девятую зону;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3200" dirty="0">
                <a:latin typeface="Times New Roman"/>
              </a:rPr>
              <a:t>выполнение приема и передачи мяча о стену внутренней поверхностью стопы, не ведущей ногой. Диапазон попадания мяча в стену 50 см.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3100" b="1">
                <a:solidFill>
                  <a:srgbClr val="C00000"/>
                </a:solidFill>
                <a:latin typeface="Times New Roman"/>
              </a:rPr>
              <a:t>Три варианта системы чередований занятий и отдыха</a:t>
            </a:r>
            <a:r>
              <a:rPr lang="ru-RU" sz="4400" b="1">
                <a:solidFill>
                  <a:srgbClr val="C00000"/>
                </a:solidFill>
                <a:latin typeface="Calibri"/>
              </a:rPr>
              <a:t>.
</a:t>
            </a:r>
            <a:endParaRPr/>
          </a:p>
        </p:txBody>
      </p:sp>
      <p:sp>
        <p:nvSpPr>
          <p:cNvPr id="231" name="TextShape 2"/>
          <p:cNvSpPr txBox="1"/>
          <p:nvPr/>
        </p:nvSpPr>
        <p:spPr>
          <a:xfrm>
            <a:off x="670680" y="1706760"/>
            <a:ext cx="5501160" cy="428292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000" dirty="0">
                <a:latin typeface="Times New Roman"/>
              </a:rPr>
              <a:t>Вариант 1 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dirty="0">
                <a:latin typeface="Times New Roman"/>
              </a:rPr>
              <a:t>Очередное занятие планируется на </a:t>
            </a:r>
            <a:r>
              <a:rPr lang="ru-RU" sz="2000" dirty="0" err="1">
                <a:latin typeface="Times New Roman"/>
              </a:rPr>
              <a:t>суперкомпенсаторную</a:t>
            </a:r>
            <a:r>
              <a:rPr lang="ru-RU" sz="2000" dirty="0">
                <a:latin typeface="Times New Roman"/>
              </a:rPr>
              <a:t> фазу с целью его проведения на повышенной работоспособности.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sz="2000" dirty="0">
                <a:latin typeface="Times New Roman"/>
              </a:rPr>
              <a:t> Вариант 2 </a:t>
            </a:r>
            <a:endParaRPr dirty="0"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ru-RU" sz="2000" dirty="0">
                <a:latin typeface="Times New Roman"/>
              </a:rPr>
              <a:t> Очередное занятие планируется на фоне относительной нормализации, что позволяет сократить интервал отдыха, проводить занятия чаще, чем в первом варианте, но с меньшим объемом нагрузки.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  <p:sp>
        <p:nvSpPr>
          <p:cNvPr id="232" name="TextShape 3"/>
          <p:cNvSpPr txBox="1"/>
          <p:nvPr/>
        </p:nvSpPr>
        <p:spPr>
          <a:xfrm>
            <a:off x="6827400" y="1722240"/>
            <a:ext cx="4424760" cy="4373640"/>
          </a:xfrm>
          <a:prstGeom prst="rect">
            <a:avLst/>
          </a:prstGeom>
        </p:spPr>
        <p:txBody>
          <a:bodyPr anchor="ctr"/>
          <a:lstStyle/>
          <a:p>
            <a:pPr>
              <a:lnSpc>
                <a:spcPct val="100000"/>
              </a:lnSpc>
            </a:pPr>
            <a:r>
              <a:rPr lang="ru-RU" dirty="0">
                <a:latin typeface="Times New Roman"/>
              </a:rPr>
              <a:t>Вариант 3  </a:t>
            </a:r>
            <a:endParaRPr dirty="0"/>
          </a:p>
          <a:p>
            <a:pPr>
              <a:lnSpc>
                <a:spcPct val="100000"/>
              </a:lnSpc>
            </a:pPr>
            <a:r>
              <a:rPr lang="ru-RU" dirty="0">
                <a:latin typeface="Times New Roman"/>
              </a:rPr>
              <a:t>Планирование и проведение нескольких занятий на фоне </a:t>
            </a:r>
            <a:r>
              <a:rPr lang="ru-RU" dirty="0" err="1">
                <a:latin typeface="Times New Roman"/>
              </a:rPr>
              <a:t>недовосстановления</a:t>
            </a:r>
            <a:r>
              <a:rPr lang="ru-RU" dirty="0">
                <a:latin typeface="Times New Roman"/>
              </a:rPr>
              <a:t> работоспособности и функционального уровня футболистов с целью оказать на организм суммарное воздействие и вызвать в нем качественно новые адаптационные изменения. Применяется на этапе спортивного совершенствования при подготовке к краткосрочным турнирам. Использовать этот вариант следует при систематическом комплексном контроле, достаточной подготовленности футболистов и при условии предоставления игрокам необходимого компенсаторного отдыха перед соревнованиями.</a:t>
            </a:r>
            <a:endParaRPr dirty="0"/>
          </a:p>
          <a:p>
            <a:pPr>
              <a:lnSpc>
                <a:spcPct val="100000"/>
              </a:lnSpc>
            </a:pP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000" b="1">
                <a:solidFill>
                  <a:srgbClr val="C00000"/>
                </a:solidFill>
                <a:latin typeface="Times New Roman"/>
              </a:rPr>
              <a:t>Результаты тестирования до эксперимента (балл)</a:t>
            </a:r>
            <a:endParaRPr/>
          </a:p>
        </p:txBody>
      </p:sp>
      <p:pic>
        <p:nvPicPr>
          <p:cNvPr id="234" name="Рисунок 233"/>
          <p:cNvPicPr/>
          <p:nvPr/>
        </p:nvPicPr>
        <p:blipFill>
          <a:blip r:embed="rId2"/>
          <a:stretch>
            <a:fillRect/>
          </a:stretch>
        </p:blipFill>
        <p:spPr>
          <a:xfrm>
            <a:off x="2692440" y="1600200"/>
            <a:ext cx="6781680" cy="452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TextShape 1"/>
          <p:cNvSpPr txBox="1"/>
          <p:nvPr/>
        </p:nvSpPr>
        <p:spPr>
          <a:xfrm>
            <a:off x="609480" y="274680"/>
            <a:ext cx="10972440" cy="1142640"/>
          </a:xfrm>
          <a:prstGeom prst="rect">
            <a:avLst/>
          </a:prstGeo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4000" b="1">
                <a:solidFill>
                  <a:srgbClr val="C00000"/>
                </a:solidFill>
                <a:latin typeface="Times New Roman"/>
              </a:rPr>
              <a:t>Результаты тестирования после эксперимента (балл)</a:t>
            </a:r>
            <a:endParaRPr/>
          </a:p>
        </p:txBody>
      </p:sp>
      <p:pic>
        <p:nvPicPr>
          <p:cNvPr id="236" name="Рисунок 235"/>
          <p:cNvPicPr/>
          <p:nvPr/>
        </p:nvPicPr>
        <p:blipFill>
          <a:blip r:embed="rId2"/>
          <a:stretch>
            <a:fillRect/>
          </a:stretch>
        </p:blipFill>
        <p:spPr>
          <a:xfrm>
            <a:off x="2692440" y="1600200"/>
            <a:ext cx="6781680" cy="4521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ustomShape 1"/>
          <p:cNvSpPr/>
          <p:nvPr/>
        </p:nvSpPr>
        <p:spPr>
          <a:xfrm rot="5288400">
            <a:off x="1296360" y="2332080"/>
            <a:ext cx="175644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38" name="CustomShape 2"/>
          <p:cNvSpPr/>
          <p:nvPr/>
        </p:nvSpPr>
        <p:spPr>
          <a:xfrm>
            <a:off x="1673280" y="1211760"/>
            <a:ext cx="2345040" cy="1641176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№1.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 Ученики делятся на две группы. Спортсмены «А» группы поочередно производили удары по воротам.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39" name="CustomShape 3"/>
          <p:cNvSpPr/>
          <p:nvPr/>
        </p:nvSpPr>
        <p:spPr>
          <a:xfrm rot="4787400">
            <a:off x="1473480" y="4091040"/>
            <a:ext cx="178308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40" name="CustomShape 4"/>
          <p:cNvSpPr/>
          <p:nvPr/>
        </p:nvSpPr>
        <p:spPr>
          <a:xfrm>
            <a:off x="1734120" y="2971440"/>
            <a:ext cx="2345040" cy="1609688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№2. 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Учебная игра проходила на одной половине поля в одни ворота.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41" name="CustomShape 5"/>
          <p:cNvSpPr/>
          <p:nvPr/>
        </p:nvSpPr>
        <p:spPr>
          <a:xfrm>
            <a:off x="2530800" y="4968720"/>
            <a:ext cx="279144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42" name="CustomShape 6"/>
          <p:cNvSpPr/>
          <p:nvPr/>
        </p:nvSpPr>
        <p:spPr>
          <a:xfrm>
            <a:off x="2054160" y="4730400"/>
            <a:ext cx="2345040" cy="1722936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dirty="0">
                <a:solidFill>
                  <a:srgbClr val="00B0F0"/>
                </a:solidFill>
                <a:latin typeface="Calibri"/>
              </a:rPr>
              <a:t>Упражнение №</a:t>
            </a:r>
            <a:r>
              <a:rPr lang="ru-RU" sz="1400" b="1" dirty="0">
                <a:solidFill>
                  <a:srgbClr val="00B0F0"/>
                </a:solidFill>
                <a:latin typeface="Calibri"/>
              </a:rPr>
              <a:t>3. 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Учебная игра проходит на половине поля поперек площадки в двое ворот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43" name="CustomShape 7"/>
          <p:cNvSpPr/>
          <p:nvPr/>
        </p:nvSpPr>
        <p:spPr>
          <a:xfrm rot="16200000">
            <a:off x="4450320" y="4089600"/>
            <a:ext cx="175104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44" name="CustomShape 8"/>
          <p:cNvSpPr/>
          <p:nvPr/>
        </p:nvSpPr>
        <p:spPr>
          <a:xfrm>
            <a:off x="4853520" y="4730400"/>
            <a:ext cx="2345040" cy="1722936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№ 7. 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В колонне А1 находятся несколько игроков с мячами</a:t>
            </a:r>
            <a:r>
              <a:rPr lang="ru-RU" sz="1400" b="1" dirty="0">
                <a:solidFill>
                  <a:srgbClr val="00B0F0"/>
                </a:solidFill>
                <a:latin typeface="Calibri"/>
              </a:rPr>
              <a:t>.</a:t>
            </a:r>
            <a:endParaRPr sz="1400" dirty="0">
              <a:solidFill>
                <a:srgbClr val="00B0F0"/>
              </a:solidFill>
            </a:endParaRPr>
          </a:p>
          <a:p>
            <a:pPr algn="ctr">
              <a:lnSpc>
                <a:spcPct val="90000"/>
              </a:lnSpc>
            </a:pP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45" name="CustomShape 9"/>
          <p:cNvSpPr/>
          <p:nvPr/>
        </p:nvSpPr>
        <p:spPr>
          <a:xfrm rot="16200000">
            <a:off x="4450320" y="2330640"/>
            <a:ext cx="175104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46" name="CustomShape 10"/>
          <p:cNvSpPr/>
          <p:nvPr/>
        </p:nvSpPr>
        <p:spPr>
          <a:xfrm>
            <a:off x="4853520" y="2971439"/>
            <a:ext cx="2345040" cy="1612435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dirty="0">
                <a:solidFill>
                  <a:srgbClr val="00B0F0"/>
                </a:solidFill>
                <a:latin typeface="Calibri"/>
              </a:rPr>
              <a:t>. </a:t>
            </a: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</a:t>
            </a:r>
            <a:r>
              <a:rPr lang="ru-RU" sz="1400" b="1" dirty="0" smtClean="0">
                <a:solidFill>
                  <a:srgbClr val="00B0F0"/>
                </a:solidFill>
                <a:latin typeface="Calibri"/>
              </a:rPr>
              <a:t>№5</a:t>
            </a:r>
            <a:r>
              <a:rPr lang="ru-RU" sz="1400" b="1" dirty="0">
                <a:solidFill>
                  <a:srgbClr val="00B0F0"/>
                </a:solidFill>
                <a:latin typeface="Calibri"/>
              </a:rPr>
              <a:t>. В данном упражнении у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дары по воротам выполнялись после коротких рывков.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47" name="CustomShape 11"/>
          <p:cNvSpPr/>
          <p:nvPr/>
        </p:nvSpPr>
        <p:spPr>
          <a:xfrm>
            <a:off x="5330160" y="1450800"/>
            <a:ext cx="311148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48" name="CustomShape 12"/>
          <p:cNvSpPr/>
          <p:nvPr/>
        </p:nvSpPr>
        <p:spPr>
          <a:xfrm>
            <a:off x="4853520" y="1212480"/>
            <a:ext cx="2345040" cy="1640456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№5. В данном упражнении удары по воротам выполнялись после коротких рывков</a:t>
            </a:r>
            <a:endParaRPr sz="1400" b="1" dirty="0">
              <a:solidFill>
                <a:srgbClr val="00B0F0"/>
              </a:solidFill>
            </a:endParaRPr>
          </a:p>
        </p:txBody>
      </p:sp>
      <p:sp>
        <p:nvSpPr>
          <p:cNvPr id="249" name="CustomShape 13"/>
          <p:cNvSpPr/>
          <p:nvPr/>
        </p:nvSpPr>
        <p:spPr>
          <a:xfrm rot="5400000">
            <a:off x="7570440" y="2330280"/>
            <a:ext cx="175104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50" name="CustomShape 14"/>
          <p:cNvSpPr/>
          <p:nvPr/>
        </p:nvSpPr>
        <p:spPr>
          <a:xfrm>
            <a:off x="7972920" y="1212480"/>
            <a:ext cx="2345040" cy="1640456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№8. 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Участники команды «А» располагаются на линии ворот, а команда «Б» на средней линии.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51" name="CustomShape 15"/>
          <p:cNvSpPr/>
          <p:nvPr/>
        </p:nvSpPr>
        <p:spPr>
          <a:xfrm rot="5400000">
            <a:off x="7570440" y="4089240"/>
            <a:ext cx="1751040" cy="210600"/>
          </a:xfrm>
          <a:prstGeom prst="rect">
            <a:avLst/>
          </a:prstGeom>
          <a:solidFill>
            <a:srgbClr val="F7CEB0"/>
          </a:solidFill>
        </p:spPr>
      </p:sp>
      <p:sp>
        <p:nvSpPr>
          <p:cNvPr id="252" name="CustomShape 16"/>
          <p:cNvSpPr/>
          <p:nvPr/>
        </p:nvSpPr>
        <p:spPr>
          <a:xfrm>
            <a:off x="7972920" y="2971440"/>
            <a:ext cx="2345040" cy="1612434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dirty="0">
                <a:solidFill>
                  <a:srgbClr val="00B0F0"/>
                </a:solidFill>
                <a:latin typeface="Calibri"/>
              </a:rPr>
              <a:t>Упражнение №9. Игроки зон «Б», «В» и «Г» по очереди выполняют передачу мяча в свободное место штрафной площади.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53" name="CustomShape 17"/>
          <p:cNvSpPr/>
          <p:nvPr/>
        </p:nvSpPr>
        <p:spPr>
          <a:xfrm>
            <a:off x="7972920" y="4730400"/>
            <a:ext cx="2345040" cy="1866952"/>
          </a:xfrm>
          <a:prstGeom prst="roundRect">
            <a:avLst>
              <a:gd name="adj" fmla="val 10000"/>
            </a:avLst>
          </a:prstGeom>
          <a:solidFill>
            <a:srgbClr val="FFFFFF"/>
          </a:solidFill>
          <a:ln w="25560">
            <a:solidFill>
              <a:srgbClr val="DC9440"/>
            </a:solidFill>
            <a:round/>
          </a:ln>
        </p:spPr>
        <p:txBody>
          <a:bodyPr lIns="86760" tIns="86760" rIns="45720" anchor="ctr"/>
          <a:lstStyle/>
          <a:p>
            <a:pPr algn="ctr">
              <a:lnSpc>
                <a:spcPct val="90000"/>
              </a:lnSpc>
            </a:pP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</a:t>
            </a:r>
            <a:r>
              <a:rPr lang="ru-RU" sz="1400" b="1" dirty="0" smtClean="0">
                <a:solidFill>
                  <a:srgbClr val="00B0F0"/>
                </a:solidFill>
                <a:latin typeface="Calibri"/>
              </a:rPr>
              <a:t>№</a:t>
            </a:r>
            <a:r>
              <a:rPr lang="ru-RU" sz="1400" b="1" dirty="0">
                <a:solidFill>
                  <a:srgbClr val="00B0F0"/>
                </a:solidFill>
                <a:latin typeface="Calibri"/>
              </a:rPr>
              <a:t>10. 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Игроки «А» и «Б» стартуют одновременно. </a:t>
            </a:r>
            <a:r>
              <a:rPr lang="ru-RU" sz="1400" b="1" dirty="0">
                <a:solidFill>
                  <a:srgbClr val="00B0F0"/>
                </a:solidFill>
                <a:latin typeface="Calibri"/>
              </a:rPr>
              <a:t>Упражнение №11. </a:t>
            </a:r>
            <a:r>
              <a:rPr lang="ru-RU" sz="1400" dirty="0">
                <a:solidFill>
                  <a:srgbClr val="00B0F0"/>
                </a:solidFill>
                <a:latin typeface="Calibri"/>
              </a:rPr>
              <a:t>На лицевой линии располагаются двое ворот меньшего чем обычно размера. </a:t>
            </a:r>
            <a:endParaRPr sz="1400" dirty="0">
              <a:solidFill>
                <a:srgbClr val="00B0F0"/>
              </a:solidFill>
            </a:endParaRPr>
          </a:p>
        </p:txBody>
      </p:sp>
      <p:sp>
        <p:nvSpPr>
          <p:cNvPr id="254" name="CustomShape 18"/>
          <p:cNvSpPr/>
          <p:nvPr/>
        </p:nvSpPr>
        <p:spPr>
          <a:xfrm>
            <a:off x="1813680" y="143280"/>
            <a:ext cx="8545680" cy="984240"/>
          </a:xfrm>
          <a:prstGeom prst="rect">
            <a:avLst/>
          </a:prstGeom>
          <a:solidFill>
            <a:srgbClr val="FFFFFF"/>
          </a:solidFill>
          <a:ln w="25560">
            <a:solidFill>
              <a:srgbClr val="809EC2"/>
            </a:solidFill>
            <a:round/>
          </a:ln>
        </p:spPr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ru-RU" sz="2400" b="1">
                <a:solidFill>
                  <a:srgbClr val="C00000"/>
                </a:solidFill>
                <a:latin typeface="Times New Roman"/>
              </a:rPr>
              <a:t>Программа по развитию игровой выносливости при подготовке юных футболистов</a:t>
            </a: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722</Words>
  <Application>Microsoft Office PowerPoint</Application>
  <PresentationFormat>Произвольный</PresentationFormat>
  <Paragraphs>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Апекс</vt:lpstr>
      <vt:lpstr>1_Апекс</vt:lpstr>
      <vt:lpstr>2_Апекс</vt:lpstr>
      <vt:lpstr>3_Апекс</vt:lpstr>
      <vt:lpstr>4_Апекс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Пользователь Windows</cp:lastModifiedBy>
  <cp:revision>9</cp:revision>
  <dcterms:modified xsi:type="dcterms:W3CDTF">2023-05-12T09:22:23Z</dcterms:modified>
</cp:coreProperties>
</file>