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2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4C71EC6-210F-42DE-9C53-41977AD35B3D}" type="datetimeFigureOut">
              <a:rPr lang="ru-RU" smtClean="0"/>
              <a:t>11.05.2023</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19B0651-EE4F-4900-A07F-96A6BFA9D0F0}"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11.05.2023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11.05.2023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11.05.2023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11.05.2023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11.05.2023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11.05.2023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11.05.2023</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11.05.2023</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4C71EC6-210F-42DE-9C53-41977AD35B3D}" type="datetimeFigureOut">
              <a:rPr lang="ru-RU" smtClean="0"/>
              <a:t>11.05.2023</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nemusorim.com/pererabotka" TargetMode="Externa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1442" y="836712"/>
            <a:ext cx="8229600" cy="1930226"/>
          </a:xfrm>
        </p:spPr>
        <p:txBody>
          <a:bodyPr>
            <a:normAutofit/>
          </a:bodyPr>
          <a:lstStyle/>
          <a:p>
            <a:pPr algn="ctr"/>
            <a:r>
              <a:rPr lang="ru-RU" b="1" dirty="0" err="1" smtClean="0">
                <a:solidFill>
                  <a:schemeClr val="accent1">
                    <a:lumMod val="50000"/>
                  </a:schemeClr>
                </a:solidFill>
              </a:rPr>
              <a:t>Эколята</a:t>
            </a:r>
            <a:r>
              <a:rPr lang="ru-RU" b="1" dirty="0" smtClean="0">
                <a:solidFill>
                  <a:schemeClr val="accent1">
                    <a:lumMod val="50000"/>
                  </a:schemeClr>
                </a:solidFill>
              </a:rPr>
              <a:t>-Дошколята</a:t>
            </a:r>
            <a:br>
              <a:rPr lang="ru-RU" b="1" dirty="0" smtClean="0">
                <a:solidFill>
                  <a:schemeClr val="accent1">
                    <a:lumMod val="50000"/>
                  </a:schemeClr>
                </a:solidFill>
              </a:rPr>
            </a:br>
            <a:r>
              <a:rPr lang="ru-RU" b="1" dirty="0" smtClean="0">
                <a:solidFill>
                  <a:schemeClr val="accent1">
                    <a:lumMod val="50000"/>
                  </a:schemeClr>
                </a:solidFill>
              </a:rPr>
              <a:t>«Вторая жизнь </a:t>
            </a:r>
            <a:r>
              <a:rPr lang="ru-RU" b="1" dirty="0" smtClean="0">
                <a:solidFill>
                  <a:schemeClr val="accent1">
                    <a:lumMod val="50000"/>
                  </a:schemeClr>
                </a:solidFill>
              </a:rPr>
              <a:t>мусора!»</a:t>
            </a:r>
            <a:endParaRPr lang="ru-RU" b="1" dirty="0">
              <a:solidFill>
                <a:schemeClr val="accent1">
                  <a:lumMod val="50000"/>
                </a:schemeClr>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882354"/>
            <a:ext cx="4742400" cy="3971760"/>
          </a:xfrm>
          <a:prstGeom prst="rect">
            <a:avLst/>
          </a:prstGeom>
        </p:spPr>
      </p:pic>
      <p:sp>
        <p:nvSpPr>
          <p:cNvPr id="4" name="TextBox 3"/>
          <p:cNvSpPr txBox="1"/>
          <p:nvPr/>
        </p:nvSpPr>
        <p:spPr>
          <a:xfrm>
            <a:off x="899592" y="3140968"/>
            <a:ext cx="4069441" cy="1754326"/>
          </a:xfrm>
          <a:prstGeom prst="rect">
            <a:avLst/>
          </a:prstGeom>
          <a:noFill/>
        </p:spPr>
        <p:txBody>
          <a:bodyPr wrap="square" rtlCol="0">
            <a:spAutoFit/>
          </a:bodyPr>
          <a:lstStyle/>
          <a:p>
            <a:pPr algn="ctr"/>
            <a:r>
              <a:rPr lang="ru-RU" b="1" dirty="0" smtClean="0"/>
              <a:t>Презентация по занятию в подготовительной </a:t>
            </a:r>
          </a:p>
          <a:p>
            <a:pPr algn="ctr"/>
            <a:r>
              <a:rPr lang="ru-RU" b="1" dirty="0" smtClean="0"/>
              <a:t>к школе группе «Золушка» </a:t>
            </a:r>
          </a:p>
          <a:p>
            <a:pPr algn="ctr"/>
            <a:r>
              <a:rPr lang="ru-RU" b="1" dirty="0" smtClean="0"/>
              <a:t>МКДОУ №34 г. Никольское</a:t>
            </a:r>
          </a:p>
          <a:p>
            <a:pPr algn="ctr"/>
            <a:r>
              <a:rPr lang="ru-RU" b="1" dirty="0" smtClean="0"/>
              <a:t>Воспитатель: Беженарь-Ротарь </a:t>
            </a:r>
          </a:p>
          <a:p>
            <a:pPr algn="ctr"/>
            <a:r>
              <a:rPr lang="ru-RU" b="1" dirty="0" smtClean="0"/>
              <a:t>Людмила Степановна</a:t>
            </a:r>
            <a:endParaRPr lang="ru-RU" b="1" dirty="0"/>
          </a:p>
        </p:txBody>
      </p:sp>
    </p:spTree>
    <p:extLst>
      <p:ext uri="{BB962C8B-B14F-4D97-AF65-F5344CB8AC3E}">
        <p14:creationId xmlns:p14="http://schemas.microsoft.com/office/powerpoint/2010/main" val="54992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772816"/>
            <a:ext cx="8064896" cy="4464495"/>
          </a:xfrm>
        </p:spPr>
        <p:txBody>
          <a:bodyPr>
            <a:normAutofit fontScale="90000"/>
          </a:bodyPr>
          <a:lstStyle/>
          <a:p>
            <a:pPr fontAlgn="base"/>
            <a:r>
              <a:rPr lang="ru-RU" dirty="0" smtClean="0"/>
              <a:t>Проблема: </a:t>
            </a:r>
            <a:r>
              <a:rPr lang="ru-RU" sz="1600" i="1" dirty="0">
                <a:solidFill>
                  <a:schemeClr val="tx2">
                    <a:lumMod val="50000"/>
                  </a:schemeClr>
                </a:solidFill>
                <a:latin typeface="Calibri" panose="020F0502020204030204" pitchFamily="34" charset="0"/>
              </a:rPr>
              <a:t>Загрязнение мусором — эта одна </a:t>
            </a:r>
            <a:r>
              <a:rPr lang="ru-RU" sz="1600" i="1" dirty="0" smtClean="0">
                <a:solidFill>
                  <a:schemeClr val="tx2">
                    <a:lumMod val="50000"/>
                  </a:schemeClr>
                </a:solidFill>
                <a:latin typeface="Calibri" panose="020F0502020204030204" pitchFamily="34" charset="0"/>
              </a:rPr>
              <a:t>из </a:t>
            </a:r>
            <a:r>
              <a:rPr lang="ru-RU" sz="1600" i="1" dirty="0">
                <a:solidFill>
                  <a:schemeClr val="tx2">
                    <a:lumMod val="50000"/>
                  </a:schemeClr>
                </a:solidFill>
                <a:latin typeface="Calibri" panose="020F0502020204030204" pitchFamily="34" charset="0"/>
              </a:rPr>
              <a:t>главных экологических проблем современности. С каждым годом Земля все сильнее покрывается отходами, а большие площади отводятся под свалки. Именно поэтому в последнее время учёные всего мира ищут эффективные способы </a:t>
            </a:r>
            <a:r>
              <a:rPr lang="ru-RU" sz="1600" i="1" dirty="0">
                <a:solidFill>
                  <a:schemeClr val="tx2">
                    <a:lumMod val="50000"/>
                  </a:schemeClr>
                </a:solidFill>
                <a:latin typeface="Calibri" panose="020F0502020204030204" pitchFamily="34" charset="0"/>
                <a:hlinkClick r:id="rId2"/>
              </a:rPr>
              <a:t>переработки мусора</a:t>
            </a:r>
            <a:r>
              <a:rPr lang="ru-RU" sz="1600" i="1" dirty="0">
                <a:solidFill>
                  <a:schemeClr val="tx2">
                    <a:lumMod val="50000"/>
                  </a:schemeClr>
                </a:solidFill>
                <a:latin typeface="Calibri" panose="020F0502020204030204" pitchFamily="34" charset="0"/>
              </a:rPr>
              <a:t>.</a:t>
            </a:r>
            <a:r>
              <a:rPr lang="ru-RU" sz="1600" i="1" dirty="0" smtClean="0">
                <a:solidFill>
                  <a:schemeClr val="tx2">
                    <a:lumMod val="50000"/>
                  </a:schemeClr>
                </a:solidFill>
                <a:latin typeface="Calibri" panose="020F0502020204030204" pitchFamily="34" charset="0"/>
              </a:rPr>
              <a:t/>
            </a:r>
            <a:br>
              <a:rPr lang="ru-RU" sz="1600" i="1" dirty="0" smtClean="0">
                <a:solidFill>
                  <a:schemeClr val="tx2">
                    <a:lumMod val="50000"/>
                  </a:schemeClr>
                </a:solidFill>
                <a:latin typeface="Calibri" panose="020F0502020204030204" pitchFamily="34" charset="0"/>
              </a:rPr>
            </a:br>
            <a:r>
              <a:rPr lang="ru-RU" dirty="0" smtClean="0"/>
              <a:t>Цель: </a:t>
            </a:r>
            <a:r>
              <a:rPr lang="ru-RU" sz="1600" i="1" dirty="0">
                <a:solidFill>
                  <a:schemeClr val="tx2">
                    <a:lumMod val="50000"/>
                  </a:schemeClr>
                </a:solidFill>
                <a:latin typeface="Calibri" panose="020F0502020204030204" pitchFamily="34" charset="0"/>
              </a:rPr>
              <a:t>Пропаганда экологического </a:t>
            </a:r>
            <a:r>
              <a:rPr lang="ru-RU" sz="1600" i="1" dirty="0" smtClean="0">
                <a:solidFill>
                  <a:schemeClr val="tx2">
                    <a:lumMod val="50000"/>
                  </a:schemeClr>
                </a:solidFill>
                <a:latin typeface="Calibri" panose="020F0502020204030204" pitchFamily="34" charset="0"/>
              </a:rPr>
              <a:t>образования, раздельного сбора мусора </a:t>
            </a:r>
            <a:r>
              <a:rPr lang="ru-RU" sz="1600" i="1" dirty="0">
                <a:solidFill>
                  <a:schemeClr val="tx2">
                    <a:lumMod val="50000"/>
                  </a:schemeClr>
                </a:solidFill>
                <a:latin typeface="Calibri" panose="020F0502020204030204" pitchFamily="34" charset="0"/>
              </a:rPr>
              <a:t>и воспитание эстетического вкуса при выполнении художественных изделий из бросового материала.</a:t>
            </a:r>
            <a:r>
              <a:rPr lang="ru-RU" sz="1600" i="1" dirty="0" smtClean="0">
                <a:solidFill>
                  <a:schemeClr val="tx2">
                    <a:lumMod val="50000"/>
                  </a:schemeClr>
                </a:solidFill>
                <a:latin typeface="Calibri" panose="020F0502020204030204" pitchFamily="34" charset="0"/>
              </a:rPr>
              <a:t/>
            </a:r>
            <a:br>
              <a:rPr lang="ru-RU" sz="1600" i="1" dirty="0" smtClean="0">
                <a:solidFill>
                  <a:schemeClr val="tx2">
                    <a:lumMod val="50000"/>
                  </a:schemeClr>
                </a:solidFill>
                <a:latin typeface="Calibri" panose="020F0502020204030204" pitchFamily="34" charset="0"/>
              </a:rPr>
            </a:br>
            <a:r>
              <a:rPr lang="ru-RU" dirty="0" smtClean="0"/>
              <a:t>Задачи</a:t>
            </a:r>
            <a:r>
              <a:rPr lang="ru-RU" dirty="0" smtClean="0"/>
              <a:t>:</a:t>
            </a:r>
            <a:r>
              <a:rPr lang="ru-RU" dirty="0"/>
              <a:t> </a:t>
            </a:r>
            <a:r>
              <a:rPr lang="ru-RU" sz="1600" i="1" dirty="0" smtClean="0">
                <a:solidFill>
                  <a:schemeClr val="tx2">
                    <a:lumMod val="50000"/>
                  </a:schemeClr>
                </a:solidFill>
                <a:latin typeface="Calibri" panose="020F0502020204030204" pitchFamily="34" charset="0"/>
              </a:rPr>
              <a:t>1. Воспитывать </a:t>
            </a:r>
            <a:r>
              <a:rPr lang="ru-RU" sz="1600" i="1" dirty="0">
                <a:solidFill>
                  <a:schemeClr val="tx2">
                    <a:lumMod val="50000"/>
                  </a:schemeClr>
                </a:solidFill>
                <a:latin typeface="Calibri" panose="020F0502020204030204" pitchFamily="34" charset="0"/>
              </a:rPr>
              <a:t>бережное отношение к природе</a:t>
            </a:r>
            <a:r>
              <a:rPr lang="ru-RU" sz="1600" i="1" dirty="0" smtClean="0">
                <a:solidFill>
                  <a:schemeClr val="tx2">
                    <a:lumMod val="50000"/>
                  </a:schemeClr>
                </a:solidFill>
                <a:latin typeface="Calibri" panose="020F0502020204030204" pitchFamily="34" charset="0"/>
              </a:rPr>
              <a:t>.</a:t>
            </a:r>
            <a:br>
              <a:rPr lang="ru-RU" sz="1600" i="1" dirty="0" smtClean="0">
                <a:solidFill>
                  <a:schemeClr val="tx2">
                    <a:lumMod val="50000"/>
                  </a:schemeClr>
                </a:solidFill>
                <a:latin typeface="Calibri" panose="020F0502020204030204" pitchFamily="34" charset="0"/>
              </a:rPr>
            </a:br>
            <a:r>
              <a:rPr lang="ru-RU" sz="1600" i="1" dirty="0" smtClean="0">
                <a:solidFill>
                  <a:schemeClr val="tx2">
                    <a:lumMod val="50000"/>
                  </a:schemeClr>
                </a:solidFill>
                <a:latin typeface="Calibri" panose="020F0502020204030204" pitchFamily="34" charset="0"/>
              </a:rPr>
              <a:t>2. Научить детей почему важно раздельно собирать мусор.</a:t>
            </a:r>
            <a:r>
              <a:rPr lang="ru-RU" sz="1600" i="1" dirty="0">
                <a:solidFill>
                  <a:schemeClr val="tx2">
                    <a:lumMod val="50000"/>
                  </a:schemeClr>
                </a:solidFill>
                <a:latin typeface="Calibri" panose="020F0502020204030204" pitchFamily="34" charset="0"/>
              </a:rPr>
              <a:t/>
            </a:r>
            <a:br>
              <a:rPr lang="ru-RU" sz="1600" i="1" dirty="0">
                <a:solidFill>
                  <a:schemeClr val="tx2">
                    <a:lumMod val="50000"/>
                  </a:schemeClr>
                </a:solidFill>
                <a:latin typeface="Calibri" panose="020F0502020204030204" pitchFamily="34" charset="0"/>
              </a:rPr>
            </a:br>
            <a:r>
              <a:rPr lang="ru-RU" sz="1600" i="1" dirty="0" smtClean="0">
                <a:solidFill>
                  <a:schemeClr val="tx2">
                    <a:lumMod val="50000"/>
                  </a:schemeClr>
                </a:solidFill>
                <a:latin typeface="Calibri" panose="020F0502020204030204" pitchFamily="34" charset="0"/>
              </a:rPr>
              <a:t>3. </a:t>
            </a:r>
            <a:r>
              <a:rPr lang="ru-RU" sz="1600" i="1" dirty="0">
                <a:solidFill>
                  <a:schemeClr val="tx2">
                    <a:lumMod val="50000"/>
                  </a:schemeClr>
                </a:solidFill>
                <a:latin typeface="Calibri" panose="020F0502020204030204" pitchFamily="34" charset="0"/>
              </a:rPr>
              <a:t>Развивать конструкторские способности и эстетический вкус при изготовлении изделий из бросового материала.</a:t>
            </a:r>
            <a:r>
              <a:rPr lang="ru-RU" dirty="0"/>
              <a:t/>
            </a:r>
            <a:br>
              <a:rPr lang="ru-RU" dirty="0"/>
            </a:br>
            <a:r>
              <a:rPr lang="ru-RU" sz="1600" dirty="0" smtClean="0">
                <a:solidFill>
                  <a:schemeClr val="tx2">
                    <a:lumMod val="50000"/>
                  </a:schemeClr>
                </a:solidFill>
                <a:latin typeface="Calibri" panose="020F0502020204030204" pitchFamily="34" charset="0"/>
              </a:rPr>
              <a:t>4</a:t>
            </a:r>
            <a:r>
              <a:rPr lang="ru-RU" sz="1600" dirty="0" smtClean="0">
                <a:latin typeface="Calibri" panose="020F0502020204030204" pitchFamily="34" charset="0"/>
              </a:rPr>
              <a:t>.</a:t>
            </a:r>
            <a:r>
              <a:rPr lang="ru-RU" sz="1600" i="1" dirty="0" smtClean="0">
                <a:solidFill>
                  <a:schemeClr val="tx2">
                    <a:lumMod val="50000"/>
                  </a:schemeClr>
                </a:solidFill>
                <a:latin typeface="Calibri" panose="020F0502020204030204" pitchFamily="34" charset="0"/>
              </a:rPr>
              <a:t>Изготовить </a:t>
            </a:r>
            <a:r>
              <a:rPr lang="ru-RU" sz="1600" i="1" dirty="0">
                <a:solidFill>
                  <a:schemeClr val="tx2">
                    <a:lumMod val="50000"/>
                  </a:schemeClr>
                </a:solidFill>
                <a:latin typeface="Calibri" panose="020F0502020204030204" pitchFamily="34" charset="0"/>
              </a:rPr>
              <a:t>изделия из бросового </a:t>
            </a:r>
            <a:r>
              <a:rPr lang="ru-RU" sz="1600" i="1" dirty="0" smtClean="0">
                <a:solidFill>
                  <a:schemeClr val="tx2">
                    <a:lumMod val="50000"/>
                  </a:schemeClr>
                </a:solidFill>
                <a:latin typeface="Calibri" panose="020F0502020204030204" pitchFamily="34" charset="0"/>
              </a:rPr>
              <a:t>материала.</a:t>
            </a:r>
            <a:br>
              <a:rPr lang="ru-RU" sz="1600" i="1" dirty="0" smtClean="0">
                <a:solidFill>
                  <a:schemeClr val="tx2">
                    <a:lumMod val="50000"/>
                  </a:schemeClr>
                </a:solidFill>
                <a:latin typeface="Calibri" panose="020F0502020204030204" pitchFamily="34" charset="0"/>
              </a:rPr>
            </a:br>
            <a:r>
              <a:rPr lang="ru-RU" sz="1600" i="1" dirty="0" smtClean="0">
                <a:solidFill>
                  <a:schemeClr val="tx2">
                    <a:lumMod val="50000"/>
                  </a:schemeClr>
                </a:solidFill>
                <a:latin typeface="Calibri" panose="020F0502020204030204" pitchFamily="34" charset="0"/>
              </a:rPr>
              <a:t>5. </a:t>
            </a:r>
            <a:r>
              <a:rPr lang="ru-RU" sz="1600" i="1" dirty="0">
                <a:solidFill>
                  <a:schemeClr val="tx2">
                    <a:lumMod val="50000"/>
                  </a:schemeClr>
                </a:solidFill>
                <a:latin typeface="Calibri" panose="020F0502020204030204" pitchFamily="34" charset="0"/>
              </a:rPr>
              <a:t>П</a:t>
            </a:r>
            <a:r>
              <a:rPr lang="ru-RU" sz="1600" i="1" dirty="0" smtClean="0">
                <a:solidFill>
                  <a:schemeClr val="tx2">
                    <a:lumMod val="50000"/>
                  </a:schemeClr>
                </a:solidFill>
                <a:latin typeface="Calibri" panose="020F0502020204030204" pitchFamily="34" charset="0"/>
              </a:rPr>
              <a:t>овышение </a:t>
            </a:r>
            <a:r>
              <a:rPr lang="ru-RU" sz="1600" i="1" dirty="0">
                <a:solidFill>
                  <a:schemeClr val="tx2">
                    <a:lumMod val="50000"/>
                  </a:schemeClr>
                </a:solidFill>
                <a:latin typeface="Calibri" panose="020F0502020204030204" pitchFamily="34" charset="0"/>
              </a:rPr>
              <a:t>интереса родителей к изготовлению поделок (предметов) из бросового материала на тему «Не выбрасывай – пригодится!». </a:t>
            </a:r>
            <a:r>
              <a:rPr lang="ru-RU" sz="1600" i="1" dirty="0" smtClean="0">
                <a:solidFill>
                  <a:schemeClr val="tx2">
                    <a:lumMod val="50000"/>
                  </a:schemeClr>
                </a:solidFill>
                <a:latin typeface="Calibri" panose="020F0502020204030204" pitchFamily="34" charset="0"/>
              </a:rPr>
              <a:t>Участие в конкурсе  </a:t>
            </a:r>
            <a:r>
              <a:rPr lang="ru-RU" sz="1600" i="1" dirty="0" err="1" smtClean="0">
                <a:solidFill>
                  <a:schemeClr val="tx2">
                    <a:lumMod val="50000"/>
                  </a:schemeClr>
                </a:solidFill>
                <a:latin typeface="Calibri" panose="020F0502020204030204" pitchFamily="34" charset="0"/>
              </a:rPr>
              <a:t>Элнаггар</a:t>
            </a:r>
            <a:r>
              <a:rPr lang="ru-RU" sz="1600" i="1" dirty="0" smtClean="0">
                <a:solidFill>
                  <a:schemeClr val="tx2">
                    <a:lumMod val="50000"/>
                  </a:schemeClr>
                </a:solidFill>
                <a:latin typeface="Calibri" panose="020F0502020204030204" pitchFamily="34" charset="0"/>
              </a:rPr>
              <a:t> </a:t>
            </a:r>
            <a:r>
              <a:rPr lang="ru-RU" sz="1600" i="1" dirty="0" err="1" smtClean="0">
                <a:solidFill>
                  <a:schemeClr val="tx2">
                    <a:lumMod val="50000"/>
                  </a:schemeClr>
                </a:solidFill>
                <a:latin typeface="Calibri" panose="020F0502020204030204" pitchFamily="34" charset="0"/>
              </a:rPr>
              <a:t>Камилы</a:t>
            </a:r>
            <a:r>
              <a:rPr lang="ru-RU" sz="1600" i="1" dirty="0" smtClean="0">
                <a:solidFill>
                  <a:schemeClr val="tx2">
                    <a:lumMod val="50000"/>
                  </a:schemeClr>
                </a:solidFill>
                <a:latin typeface="Calibri" panose="020F0502020204030204" pitchFamily="34" charset="0"/>
              </a:rPr>
              <a:t> и ее мамы.</a:t>
            </a:r>
            <a:r>
              <a:rPr lang="ru-RU" sz="1600" i="1" dirty="0">
                <a:solidFill>
                  <a:schemeClr val="tx2">
                    <a:lumMod val="50000"/>
                  </a:schemeClr>
                </a:solidFill>
                <a:latin typeface="Calibri" panose="020F0502020204030204" pitchFamily="34" charset="0"/>
              </a:rPr>
              <a:t/>
            </a:r>
            <a:br>
              <a:rPr lang="ru-RU" sz="1600" i="1" dirty="0">
                <a:solidFill>
                  <a:schemeClr val="tx2">
                    <a:lumMod val="50000"/>
                  </a:schemeClr>
                </a:solidFill>
                <a:latin typeface="Calibri" panose="020F0502020204030204" pitchFamily="34" charset="0"/>
              </a:rPr>
            </a:br>
            <a:endParaRPr lang="ru-RU" sz="1600" i="1" dirty="0">
              <a:solidFill>
                <a:schemeClr val="tx2">
                  <a:lumMod val="50000"/>
                </a:schemeClr>
              </a:solidFill>
              <a:latin typeface="Calibri" panose="020F0502020204030204" pitchFamily="34"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7" y="284139"/>
            <a:ext cx="1872209" cy="1488678"/>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3210" y="14330"/>
            <a:ext cx="2937421" cy="2076072"/>
          </a:xfrm>
          <a:prstGeom prst="rect">
            <a:avLst/>
          </a:prstGeom>
        </p:spPr>
      </p:pic>
    </p:spTree>
    <p:extLst>
      <p:ext uri="{BB962C8B-B14F-4D97-AF65-F5344CB8AC3E}">
        <p14:creationId xmlns:p14="http://schemas.microsoft.com/office/powerpoint/2010/main" val="4029021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644008" y="836712"/>
            <a:ext cx="3298784" cy="3312368"/>
          </a:xfrm>
        </p:spPr>
        <p:txBody>
          <a:bodyPr>
            <a:noAutofit/>
          </a:bodyPr>
          <a:lstStyle/>
          <a:p>
            <a:pPr algn="ctr"/>
            <a:r>
              <a:rPr lang="ru-RU" dirty="0">
                <a:latin typeface="Calibri" panose="020F0502020204030204" pitchFamily="34" charset="0"/>
              </a:rPr>
              <a:t>Бытовые отходы в виде упаковочного материала загрязняют окружающую среду. Чтобы сделать окружающую среду более чистой, нужно уменьшить количество выбрасываемых упаковок, а для этого им надо дать новую жизнь</a:t>
            </a:r>
            <a:r>
              <a:rPr lang="ru-RU" dirty="0" smtClean="0">
                <a:latin typeface="Calibri" panose="020F0502020204030204" pitchFamily="34" charset="0"/>
              </a:rPr>
              <a:t>.</a:t>
            </a:r>
          </a:p>
          <a:p>
            <a:pPr algn="ctr"/>
            <a:r>
              <a:rPr lang="ru-RU" dirty="0" smtClean="0">
                <a:latin typeface="Calibri" panose="020F0502020204030204" pitchFamily="34" charset="0"/>
              </a:rPr>
              <a:t> </a:t>
            </a:r>
            <a:r>
              <a:rPr lang="ru-RU" dirty="0">
                <a:latin typeface="Calibri" panose="020F0502020204030204" pitchFamily="34" charset="0"/>
              </a:rPr>
              <a:t>И тогда мы решили изучить </a:t>
            </a:r>
            <a:r>
              <a:rPr lang="ru-RU" dirty="0" smtClean="0">
                <a:latin typeface="Calibri" panose="020F0502020204030204" pitchFamily="34" charset="0"/>
              </a:rPr>
              <a:t>тему: </a:t>
            </a:r>
            <a:r>
              <a:rPr lang="ru-RU" dirty="0">
                <a:latin typeface="Calibri" panose="020F0502020204030204" pitchFamily="34" charset="0"/>
              </a:rPr>
              <a:t>«Вторая жизнь мусора</a:t>
            </a:r>
            <a:r>
              <a:rPr lang="ru-RU" dirty="0" smtClean="0">
                <a:latin typeface="Calibri" panose="020F0502020204030204" pitchFamily="34" charset="0"/>
              </a:rPr>
              <a:t>».</a:t>
            </a:r>
          </a:p>
          <a:p>
            <a:pPr algn="ctr"/>
            <a:endParaRPr lang="ru-RU" dirty="0">
              <a:latin typeface="Calibri" panose="020F0502020204030204" pitchFamily="34" charset="0"/>
            </a:endParaRPr>
          </a:p>
          <a:p>
            <a:pPr algn="ctr"/>
            <a:r>
              <a:rPr lang="ru-RU" dirty="0" smtClean="0">
                <a:latin typeface="Calibri" panose="020F0502020204030204" pitchFamily="34" charset="0"/>
              </a:rPr>
              <a:t>Наши помощники </a:t>
            </a:r>
            <a:r>
              <a:rPr lang="ru-RU" dirty="0" err="1" smtClean="0">
                <a:latin typeface="Calibri" panose="020F0502020204030204" pitchFamily="34" charset="0"/>
              </a:rPr>
              <a:t>Эколята</a:t>
            </a:r>
            <a:r>
              <a:rPr lang="ru-RU" dirty="0" smtClean="0">
                <a:latin typeface="Calibri" panose="020F0502020204030204" pitchFamily="34" charset="0"/>
              </a:rPr>
              <a:t> с радостью рассказали детям почему важно собирать мусор раздельно и как его можно использовать повторно</a:t>
            </a:r>
            <a:endParaRPr lang="ru-RU" dirty="0">
              <a:latin typeface="Calibri" panose="020F0502020204030204" pitchFamily="34" charset="0"/>
            </a:endParaRPr>
          </a:p>
        </p:txBody>
      </p:sp>
      <p:pic>
        <p:nvPicPr>
          <p:cNvPr id="6" name="Рисунок 5"/>
          <p:cNvPicPr>
            <a:picLocks noChangeAspect="1"/>
          </p:cNvPicPr>
          <p:nvPr/>
        </p:nvPicPr>
        <p:blipFill rotWithShape="1">
          <a:blip r:embed="rId2">
            <a:extLst>
              <a:ext uri="{28A0092B-C50C-407E-A947-70E740481C1C}">
                <a14:useLocalDpi xmlns:a14="http://schemas.microsoft.com/office/drawing/2010/main" val="0"/>
              </a:ext>
            </a:extLst>
          </a:blip>
          <a:srcRect t="46323"/>
          <a:stretch/>
        </p:blipFill>
        <p:spPr>
          <a:xfrm>
            <a:off x="1187624" y="764704"/>
            <a:ext cx="2857500" cy="2045110"/>
          </a:xfrm>
          <a:prstGeom prst="rect">
            <a:avLst/>
          </a:prstGeom>
        </p:spPr>
      </p:pic>
      <p:sp>
        <p:nvSpPr>
          <p:cNvPr id="7" name="TextBox 6"/>
          <p:cNvSpPr txBox="1"/>
          <p:nvPr/>
        </p:nvSpPr>
        <p:spPr>
          <a:xfrm>
            <a:off x="971600" y="3140968"/>
            <a:ext cx="3240360" cy="2862322"/>
          </a:xfrm>
          <a:prstGeom prst="rect">
            <a:avLst/>
          </a:prstGeom>
          <a:noFill/>
        </p:spPr>
        <p:txBody>
          <a:bodyPr wrap="square" rtlCol="0">
            <a:spAutoFit/>
          </a:bodyPr>
          <a:lstStyle/>
          <a:p>
            <a:pPr algn="ctr" fontAlgn="base"/>
            <a:r>
              <a:rPr lang="ru-RU" dirty="0"/>
              <a:t>   </a:t>
            </a:r>
            <a:r>
              <a:rPr lang="ru-RU" dirty="0">
                <a:latin typeface="Calibri" panose="020F0502020204030204" pitchFamily="34" charset="0"/>
              </a:rPr>
              <a:t>«Встал поутру, умылся, привел себя в порядок – и сразу же приведи в порядок свою планету».</a:t>
            </a:r>
          </a:p>
          <a:p>
            <a:pPr algn="ctr" fontAlgn="base"/>
            <a:endParaRPr lang="ru-RU" i="1" dirty="0" smtClean="0">
              <a:latin typeface="Calibri" panose="020F0502020204030204" pitchFamily="34" charset="0"/>
            </a:endParaRPr>
          </a:p>
          <a:p>
            <a:pPr algn="ctr" fontAlgn="base"/>
            <a:endParaRPr lang="ru-RU" i="1" dirty="0">
              <a:latin typeface="Calibri" panose="020F0502020204030204" pitchFamily="34" charset="0"/>
            </a:endParaRPr>
          </a:p>
          <a:p>
            <a:pPr algn="ctr" fontAlgn="base"/>
            <a:r>
              <a:rPr lang="ru-RU" i="1" dirty="0" smtClean="0">
                <a:latin typeface="Calibri" panose="020F0502020204030204" pitchFamily="34" charset="0"/>
              </a:rPr>
              <a:t>Антуан </a:t>
            </a:r>
            <a:r>
              <a:rPr lang="ru-RU" i="1" dirty="0">
                <a:latin typeface="Calibri" panose="020F0502020204030204" pitchFamily="34" charset="0"/>
              </a:rPr>
              <a:t>де Сент-Экзюпери      </a:t>
            </a:r>
            <a:endParaRPr lang="ru-RU" dirty="0">
              <a:latin typeface="Calibri" panose="020F0502020204030204" pitchFamily="34" charset="0"/>
            </a:endParaRPr>
          </a:p>
          <a:p>
            <a:pPr algn="ctr" fontAlgn="base"/>
            <a:r>
              <a:rPr lang="ru-RU" i="1" dirty="0">
                <a:latin typeface="Calibri" panose="020F0502020204030204" pitchFamily="34" charset="0"/>
              </a:rPr>
              <a:t>   «Маленький принц».</a:t>
            </a:r>
            <a:endParaRPr lang="ru-RU" dirty="0">
              <a:latin typeface="Calibri" panose="020F0502020204030204" pitchFamily="34" charset="0"/>
            </a:endParaRPr>
          </a:p>
          <a:p>
            <a:r>
              <a:rPr lang="ru-RU" dirty="0"/>
              <a:t/>
            </a:r>
            <a:br>
              <a:rPr lang="ru-RU" dirty="0"/>
            </a:br>
            <a:endParaRPr lang="ru-RU" dirty="0"/>
          </a:p>
        </p:txBody>
      </p:sp>
      <p:sp>
        <p:nvSpPr>
          <p:cNvPr id="8" name="Объект 7"/>
          <p:cNvSpPr>
            <a:spLocks noGrp="1"/>
          </p:cNvSpPr>
          <p:nvPr>
            <p:ph idx="1"/>
          </p:nvPr>
        </p:nvSpPr>
        <p:spPr>
          <a:xfrm>
            <a:off x="971600" y="2809813"/>
            <a:ext cx="3264734" cy="3283483"/>
          </a:xfrm>
        </p:spPr>
        <p:txBody>
          <a:bodyPr/>
          <a:lstStyle/>
          <a:p>
            <a:pPr marL="68580" indent="0">
              <a:buNone/>
            </a:pPr>
            <a:endParaRPr lang="ru-RU" dirty="0" smtClean="0"/>
          </a:p>
          <a:p>
            <a:pPr marL="68580" indent="0">
              <a:buNone/>
            </a:pPr>
            <a:endParaRPr lang="ru-RU" dirty="0">
              <a:solidFill>
                <a:schemeClr val="bg2">
                  <a:lumMod val="50000"/>
                </a:schemeClr>
              </a:solidFill>
            </a:endParaRPr>
          </a:p>
        </p:txBody>
      </p:sp>
    </p:spTree>
    <p:extLst>
      <p:ext uri="{BB962C8B-B14F-4D97-AF65-F5344CB8AC3E}">
        <p14:creationId xmlns:p14="http://schemas.microsoft.com/office/powerpoint/2010/main" val="3423859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4562" y="2880737"/>
            <a:ext cx="2555776" cy="1916832"/>
          </a:xfrm>
          <a:prstGeom prst="rect">
            <a:avLst/>
          </a:prstGeom>
        </p:spPr>
      </p:pic>
      <p:sp>
        <p:nvSpPr>
          <p:cNvPr id="2" name="Заголовок 1"/>
          <p:cNvSpPr>
            <a:spLocks noGrp="1"/>
          </p:cNvSpPr>
          <p:nvPr>
            <p:ph type="title"/>
          </p:nvPr>
        </p:nvSpPr>
        <p:spPr>
          <a:xfrm>
            <a:off x="467544" y="764704"/>
            <a:ext cx="7024744" cy="2664296"/>
          </a:xfrm>
        </p:spPr>
        <p:txBody>
          <a:bodyPr>
            <a:noAutofit/>
          </a:bodyPr>
          <a:lstStyle/>
          <a:p>
            <a:pPr algn="ctr"/>
            <a:r>
              <a:rPr lang="ru-RU" sz="1800" dirty="0">
                <a:solidFill>
                  <a:schemeClr val="tx2">
                    <a:lumMod val="50000"/>
                  </a:schemeClr>
                </a:solidFill>
                <a:latin typeface="Calibri" panose="020F0502020204030204" pitchFamily="34" charset="0"/>
              </a:rPr>
              <a:t>Дважды подумайте, прежде чем выбрасывать в мусор не нужные или старые вещи. Весь этот, казалось бы, хлам, может стать прекрасным материалом для создания оригинальных, изящных поделок, декоративных украшений и необычных элементов для обогащения домашнего интерьера, и даже самодельных детских игрушек. Из такого бросового материала получаются красивые поделки своими руками. Поэтому не стоит сдерживать свою фантазию, надо использовать всё, что найдётся под рукой! Ищите необычное применение ненужным предметам!</a:t>
            </a:r>
            <a:r>
              <a:rPr lang="ru-RU" sz="1800" dirty="0">
                <a:solidFill>
                  <a:schemeClr val="tx2">
                    <a:lumMod val="50000"/>
                  </a:schemeClr>
                </a:solidFill>
              </a:rPr>
              <a:t/>
            </a:r>
            <a:br>
              <a:rPr lang="ru-RU" sz="1800" dirty="0">
                <a:solidFill>
                  <a:schemeClr val="tx2">
                    <a:lumMod val="50000"/>
                  </a:schemeClr>
                </a:solidFill>
              </a:rPr>
            </a:br>
            <a:endParaRPr lang="ru-RU" sz="1800" dirty="0">
              <a:solidFill>
                <a:schemeClr val="tx2">
                  <a:lumMod val="50000"/>
                </a:schemeClr>
              </a:solidFill>
            </a:endParaRPr>
          </a:p>
        </p:txBody>
      </p:sp>
      <p:pic>
        <p:nvPicPr>
          <p:cNvPr id="3" name="Рисунок 2"/>
          <p:cNvPicPr>
            <a:picLocks noChangeAspect="1"/>
          </p:cNvPicPr>
          <p:nvPr/>
        </p:nvPicPr>
        <p:blipFill rotWithShape="1">
          <a:blip r:embed="rId3" cstate="print">
            <a:extLst>
              <a:ext uri="{28A0092B-C50C-407E-A947-70E740481C1C}">
                <a14:useLocalDpi xmlns:a14="http://schemas.microsoft.com/office/drawing/2010/main" val="0"/>
              </a:ext>
            </a:extLst>
          </a:blip>
          <a:srcRect t="14408" b="17419"/>
          <a:stretch/>
        </p:blipFill>
        <p:spPr>
          <a:xfrm>
            <a:off x="395537" y="4365104"/>
            <a:ext cx="2016224" cy="2232248"/>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4797569"/>
            <a:ext cx="2835479" cy="1966637"/>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9792" y="4339950"/>
            <a:ext cx="2675371" cy="2180427"/>
          </a:xfrm>
          <a:prstGeom prst="rect">
            <a:avLst/>
          </a:prstGeom>
        </p:spPr>
      </p:pic>
    </p:spTree>
    <p:extLst>
      <p:ext uri="{BB962C8B-B14F-4D97-AF65-F5344CB8AC3E}">
        <p14:creationId xmlns:p14="http://schemas.microsoft.com/office/powerpoint/2010/main" val="1872404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8264" y="2102853"/>
            <a:ext cx="1619672" cy="1892829"/>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726" y="2102853"/>
            <a:ext cx="1419622" cy="1892829"/>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08892" y="4149080"/>
            <a:ext cx="1563638" cy="2084851"/>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4609879"/>
            <a:ext cx="1391022" cy="1854696"/>
          </a:xfrm>
          <a:prstGeom prst="rect">
            <a:avLst/>
          </a:prstGeom>
        </p:spPr>
      </p:pic>
      <p:pic>
        <p:nvPicPr>
          <p:cNvPr id="7" name="Рисунок 6"/>
          <p:cNvPicPr>
            <a:picLocks noChangeAspect="1"/>
          </p:cNvPicPr>
          <p:nvPr/>
        </p:nvPicPr>
        <p:blipFill rotWithShape="1">
          <a:blip r:embed="rId6">
            <a:extLst>
              <a:ext uri="{28A0092B-C50C-407E-A947-70E740481C1C}">
                <a14:useLocalDpi xmlns:a14="http://schemas.microsoft.com/office/drawing/2010/main" val="0"/>
              </a:ext>
            </a:extLst>
          </a:blip>
          <a:srcRect l="5269" t="21720" r="3801" b="27742"/>
          <a:stretch/>
        </p:blipFill>
        <p:spPr>
          <a:xfrm>
            <a:off x="2231880" y="2768059"/>
            <a:ext cx="4677012" cy="3465872"/>
          </a:xfrm>
          <a:prstGeom prst="rect">
            <a:avLst/>
          </a:prstGeom>
        </p:spPr>
      </p:pic>
      <p:sp>
        <p:nvSpPr>
          <p:cNvPr id="2" name="Заголовок 1"/>
          <p:cNvSpPr>
            <a:spLocks noGrp="1"/>
          </p:cNvSpPr>
          <p:nvPr>
            <p:ph type="title"/>
          </p:nvPr>
        </p:nvSpPr>
        <p:spPr>
          <a:xfrm>
            <a:off x="1043490" y="548681"/>
            <a:ext cx="7024744" cy="1296143"/>
          </a:xfrm>
        </p:spPr>
        <p:txBody>
          <a:bodyPr>
            <a:normAutofit fontScale="90000"/>
          </a:bodyPr>
          <a:lstStyle/>
          <a:p>
            <a:pPr algn="ctr"/>
            <a:r>
              <a:rPr lang="ru-RU" sz="2400" dirty="0" smtClean="0"/>
              <a:t/>
            </a:r>
            <a:br>
              <a:rPr lang="ru-RU" sz="2400" dirty="0" smtClean="0"/>
            </a:br>
            <a:r>
              <a:rPr lang="ru-RU" sz="2400" dirty="0" smtClean="0"/>
              <a:t>Домашняя работа</a:t>
            </a:r>
            <a:br>
              <a:rPr lang="ru-RU" sz="2400" dirty="0" smtClean="0"/>
            </a:br>
            <a:r>
              <a:rPr lang="ru-RU" sz="2400" dirty="0" err="1" smtClean="0"/>
              <a:t>Эльнаггар</a:t>
            </a:r>
            <a:r>
              <a:rPr lang="ru-RU" sz="2400" dirty="0" smtClean="0"/>
              <a:t> </a:t>
            </a:r>
            <a:r>
              <a:rPr lang="ru-RU" sz="2400" dirty="0" err="1" smtClean="0"/>
              <a:t>Камилы</a:t>
            </a:r>
            <a:r>
              <a:rPr lang="ru-RU" sz="2400" dirty="0" smtClean="0"/>
              <a:t> и ее мамы из бросового материала: бумага, фетр, пластик, </a:t>
            </a:r>
            <a:r>
              <a:rPr lang="ru-RU" sz="2400" dirty="0" err="1" smtClean="0"/>
              <a:t>цилофан</a:t>
            </a:r>
            <a:r>
              <a:rPr lang="ru-RU" sz="2400" dirty="0" smtClean="0"/>
              <a:t>.</a:t>
            </a:r>
            <a:endParaRPr lang="ru-RU" sz="2400" dirty="0"/>
          </a:p>
        </p:txBody>
      </p:sp>
    </p:spTree>
    <p:extLst>
      <p:ext uri="{BB962C8B-B14F-4D97-AF65-F5344CB8AC3E}">
        <p14:creationId xmlns:p14="http://schemas.microsoft.com/office/powerpoint/2010/main" val="3996558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029719"/>
            <a:ext cx="7024744" cy="2977400"/>
          </a:xfrm>
        </p:spPr>
        <p:txBody>
          <a:bodyPr>
            <a:noAutofit/>
          </a:bodyPr>
          <a:lstStyle/>
          <a:p>
            <a:pPr algn="ctr"/>
            <a:r>
              <a:rPr lang="ru-RU" sz="2400" b="1" dirty="0" smtClean="0">
                <a:latin typeface="Calibri" panose="020F0502020204030204" pitchFamily="34" charset="0"/>
              </a:rPr>
              <a:t>Вывод:  </a:t>
            </a:r>
            <a:r>
              <a:rPr lang="ru-RU" sz="2400" dirty="0" smtClean="0">
                <a:latin typeface="Calibri" panose="020F0502020204030204" pitchFamily="34" charset="0"/>
              </a:rPr>
              <a:t>Каждый </a:t>
            </a:r>
            <a:r>
              <a:rPr lang="ru-RU" sz="2400" dirty="0">
                <a:latin typeface="Calibri" panose="020F0502020204030204" pitchFamily="34" charset="0"/>
              </a:rPr>
              <a:t>человек может сделать многое для улучшения экологии окружающей среды. Для этого всего лишь необходимо правильно распоряжаться теми вещами, которые становятся ненужными. Нужно немного пофантазировать и изготовить из того, что мы называем мусором, замечательные предметы, которые могут принести пользу, украсить домашний интерьер, стать хорошим подарком для друзей и родных.</a:t>
            </a:r>
            <a:endParaRPr lang="ru-RU" sz="2400" dirty="0">
              <a:latin typeface="Calibri" panose="020F0502020204030204" pitchFamily="34"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6991" y="4132151"/>
            <a:ext cx="3230232" cy="2705319"/>
          </a:xfrm>
          <a:prstGeom prst="rect">
            <a:avLst/>
          </a:prstGeom>
        </p:spPr>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13549" r="2742"/>
          <a:stretch/>
        </p:blipFill>
        <p:spPr>
          <a:xfrm>
            <a:off x="539552" y="4265400"/>
            <a:ext cx="2277606" cy="2040630"/>
          </a:xfrm>
          <a:prstGeom prst="rect">
            <a:avLst/>
          </a:prstGeom>
        </p:spPr>
      </p:pic>
      <p:sp>
        <p:nvSpPr>
          <p:cNvPr id="6" name="Прямоугольник 5"/>
          <p:cNvSpPr/>
          <p:nvPr/>
        </p:nvSpPr>
        <p:spPr>
          <a:xfrm rot="10800000" flipV="1">
            <a:off x="2817159" y="3976321"/>
            <a:ext cx="4131106" cy="338554"/>
          </a:xfrm>
          <a:prstGeom prst="rect">
            <a:avLst/>
          </a:prstGeom>
          <a:noFill/>
        </p:spPr>
        <p:txBody>
          <a:bodyPr wrap="square" lIns="91440" tIns="45720" rIns="91440" bIns="45720">
            <a:spAutoFit/>
          </a:bodyPr>
          <a:lstStyle/>
          <a:p>
            <a:pPr algn="ctr"/>
            <a:r>
              <a:rPr lang="ru-RU" sz="1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a:t>
            </a:r>
            <a:endParaRPr lang="ru-RU" sz="1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5372614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142</TotalTime>
  <Words>270</Words>
  <Application>Microsoft Office PowerPoint</Application>
  <PresentationFormat>Экран (4:3)</PresentationFormat>
  <Paragraphs>21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Остин</vt:lpstr>
      <vt:lpstr>Эколята-Дошколята «Вторая жизнь мусора!»</vt:lpstr>
      <vt:lpstr>Проблема: Загрязнение мусором — эта одна из главных экологических проблем современности. С каждым годом Земля все сильнее покрывается отходами, а большие площади отводятся под свалки. Именно поэтому в последнее время учёные всего мира ищут эффективные способы переработки мусора. Цель: Пропаганда экологического образования, раздельного сбора мусора и воспитание эстетического вкуса при выполнении художественных изделий из бросового материала. Задачи: 1. Воспитывать бережное отношение к природе. 2. Научить детей почему важно раздельно собирать мусор. 3. Развивать конструкторские способности и эстетический вкус при изготовлении изделий из бросового материала. 4.Изготовить изделия из бросового материала. 5. Повышение интереса родителей к изготовлению поделок (предметов) из бросового материала на тему «Не выбрасывай – пригодится!». Участие в конкурсе  Элнаггар Камилы и ее мамы. </vt:lpstr>
      <vt:lpstr>Презентация PowerPoint</vt:lpstr>
      <vt:lpstr>Дважды подумайте, прежде чем выбрасывать в мусор не нужные или старые вещи. Весь этот, казалось бы, хлам, может стать прекрасным материалом для создания оригинальных, изящных поделок, декоративных украшений и необычных элементов для обогащения домашнего интерьера, и даже самодельных детских игрушек. Из такого бросового материала получаются красивые поделки своими руками. Поэтому не стоит сдерживать свою фантазию, надо использовать всё, что найдётся под рукой! Ищите необычное применение ненужным предметам! </vt:lpstr>
      <vt:lpstr> Домашняя работа Эльнаггар Камилы и ее мамы из бросового материала: бумага, фетр, пластик, цилофан.</vt:lpstr>
      <vt:lpstr>Вывод:  Каждый человек может сделать многое для улучшения экологии окружающей среды. Для этого всего лишь необходимо правильно распоряжаться теми вещами, которые становятся ненужными. Нужно немного пофантазировать и изготовить из того, что мы называем мусором, замечательные предметы, которые могут принести пользу, украсить домашний интерьер, стать хорошим подарком для друзей и родных.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Эколята-Дошколята «Вторая жизнь вторичного сырья!»</dc:title>
  <dc:creator>Золушка</dc:creator>
  <cp:lastModifiedBy>Золушка</cp:lastModifiedBy>
  <cp:revision>12</cp:revision>
  <dcterms:created xsi:type="dcterms:W3CDTF">2023-05-11T08:35:03Z</dcterms:created>
  <dcterms:modified xsi:type="dcterms:W3CDTF">2023-05-11T12:15:43Z</dcterms:modified>
</cp:coreProperties>
</file>