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  <p:sldId id="288" r:id="rId31"/>
    <p:sldId id="289" r:id="rId32"/>
    <p:sldId id="290" r:id="rId33"/>
    <p:sldId id="291" r:id="rId34"/>
    <p:sldId id="292" r:id="rId35"/>
    <p:sldId id="293" r:id="rId36"/>
    <p:sldId id="294" r:id="rId37"/>
    <p:sldId id="295" r:id="rId38"/>
    <p:sldId id="296" r:id="rId39"/>
    <p:sldId id="297" r:id="rId4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15583" autoAdjust="0"/>
    <p:restoredTop sz="94600" autoAdjust="0"/>
  </p:normalViewPr>
  <p:slideViewPr>
    <p:cSldViewPr>
      <p:cViewPr>
        <p:scale>
          <a:sx n="66" d="100"/>
          <a:sy n="66" d="100"/>
        </p:scale>
        <p:origin x="-1176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6AAFCF-FABA-4473-A300-40D7C2D67167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F0691A-B19F-463E-BF31-413AE53BF90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8058246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4651-4141-4CE1-AD84-16CC1D0E3A29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0123-E9A0-4AF6-9D0B-EEE31C2082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201560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4651-4141-4CE1-AD84-16CC1D0E3A29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0123-E9A0-4AF6-9D0B-EEE31C2082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6953195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4651-4141-4CE1-AD84-16CC1D0E3A29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0123-E9A0-4AF6-9D0B-EEE31C2082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564057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bg>
      <p:bgPr>
        <a:gradFill flip="none" rotWithShape="1">
          <a:gsLst>
            <a:gs pos="0">
              <a:srgbClr val="070A83"/>
            </a:gs>
            <a:gs pos="39999">
              <a:srgbClr val="0A128C"/>
            </a:gs>
            <a:gs pos="70000">
              <a:srgbClr val="181CC7"/>
            </a:gs>
            <a:gs pos="88000">
              <a:srgbClr val="1508C4"/>
            </a:gs>
            <a:gs pos="100000">
              <a:srgbClr val="1F08C6"/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84949" y="92017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14158" y="848166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63307" y="1386630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609693" y="1568246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5731" y="40204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855712" y="470566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17613" y="116632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77853" y="40466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574197" y="240391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92" y="882574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2" descr="http://img-fotki.yandex.ru/get/6207/94689460.147/0_73c4b_aa133b18_S.jpg"/>
          <p:cNvPicPr>
            <a:picLocks noChangeAspect="1" noChangeArrowheads="1" noCrop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482318" y="854272"/>
            <a:ext cx="460348" cy="4603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ru-RU" dirty="0" smtClean="0"/>
              <a:t>Тема 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Рисунок 21"/>
          <p:cNvSpPr>
            <a:spLocks noGrp="1"/>
          </p:cNvSpPr>
          <p:nvPr>
            <p:ph type="pic" sz="quarter" idx="13"/>
          </p:nvPr>
        </p:nvSpPr>
        <p:spPr>
          <a:xfrm>
            <a:off x="514826" y="1616804"/>
            <a:ext cx="8094868" cy="4404483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104114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4651-4141-4CE1-AD84-16CC1D0E3A29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0123-E9A0-4AF6-9D0B-EEE31C2082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666020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4651-4141-4CE1-AD84-16CC1D0E3A29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0123-E9A0-4AF6-9D0B-EEE31C2082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960390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4651-4141-4CE1-AD84-16CC1D0E3A29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0123-E9A0-4AF6-9D0B-EEE31C2082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0753923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4651-4141-4CE1-AD84-16CC1D0E3A29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0123-E9A0-4AF6-9D0B-EEE31C2082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059983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4651-4141-4CE1-AD84-16CC1D0E3A29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0123-E9A0-4AF6-9D0B-EEE31C2082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1393909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4651-4141-4CE1-AD84-16CC1D0E3A29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0123-E9A0-4AF6-9D0B-EEE31C2082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74472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4651-4141-4CE1-AD84-16CC1D0E3A29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0123-E9A0-4AF6-9D0B-EEE31C2082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7460167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914651-4141-4CE1-AD84-16CC1D0E3A29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4A0123-E9A0-4AF6-9D0B-EEE31C2082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58269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914651-4141-4CE1-AD84-16CC1D0E3A29}" type="datetimeFigureOut">
              <a:rPr lang="ru-RU" smtClean="0"/>
              <a:pPr/>
              <a:t>23.01.2018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4A0123-E9A0-4AF6-9D0B-EEE31C2082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4620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4.xml"/><Relationship Id="rId2" Type="http://schemas.openxmlformats.org/officeDocument/2006/relationships/slide" Target="slide3.xml"/><Relationship Id="rId1" Type="http://schemas.openxmlformats.org/officeDocument/2006/relationships/slideLayout" Target="../slideLayouts/slideLayout12.xml"/><Relationship Id="rId5" Type="http://schemas.openxmlformats.org/officeDocument/2006/relationships/slide" Target="slide6.xml"/><Relationship Id="rId4" Type="http://schemas.openxmlformats.org/officeDocument/2006/relationships/slide" Target="slide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8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671569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2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6449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ЧТО НАПИСАНО ПЕРОМ…</a:t>
            </a:r>
            <a:endParaRPr lang="ru-RU" sz="2600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3568" y="1484784"/>
            <a:ext cx="7992888" cy="4752528"/>
          </a:xfrm>
        </p:spPr>
        <p:txBody>
          <a:bodyPr>
            <a:noAutofit/>
          </a:bodyPr>
          <a:lstStyle/>
          <a:p>
            <a:r>
              <a:rPr lang="ru-RU" sz="5500" b="1" dirty="0"/>
              <a:t>Продолжите фразу: «Первую половину своей жизни курильщик тратит деньги на сигареты, </a:t>
            </a:r>
            <a:r>
              <a:rPr lang="ru-RU" sz="5500" b="1" dirty="0" smtClean="0"/>
              <a:t/>
            </a:r>
            <a:br>
              <a:rPr lang="ru-RU" sz="5500" b="1" dirty="0" smtClean="0"/>
            </a:br>
            <a:r>
              <a:rPr lang="ru-RU" sz="5500" b="1" dirty="0" smtClean="0"/>
              <a:t>а </a:t>
            </a:r>
            <a:r>
              <a:rPr lang="ru-RU" sz="5500" b="1" dirty="0"/>
              <a:t>вторую – …»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17848" y="2132856"/>
            <a:ext cx="7211144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«…на лекарства»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224658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3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6449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ЧТО НАПИСАНО ПЕРОМ…</a:t>
            </a:r>
            <a:endParaRPr lang="ru-RU" sz="2600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3568" y="1484784"/>
            <a:ext cx="7992888" cy="4752528"/>
          </a:xfrm>
        </p:spPr>
        <p:txBody>
          <a:bodyPr>
            <a:noAutofit/>
          </a:bodyPr>
          <a:lstStyle/>
          <a:p>
            <a:r>
              <a:rPr lang="ru-RU" sz="6000" b="1" dirty="0"/>
              <a:t>Закончите английскую пословицу: «Курильщик впускает 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в </a:t>
            </a:r>
            <a:r>
              <a:rPr lang="ru-RU" sz="6000" b="1" dirty="0"/>
              <a:t>свои уста врага, который похищает …»</a:t>
            </a:r>
            <a:endParaRPr lang="ru-RU" sz="5500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17848" y="2132856"/>
            <a:ext cx="7211144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«…мозг»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6068" y="6098780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1402509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4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6449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ЧТО НАПИСАНО ПЕРОМ…</a:t>
            </a:r>
            <a:endParaRPr lang="ru-RU" sz="2600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3568" y="1484784"/>
            <a:ext cx="7992888" cy="4752528"/>
          </a:xfrm>
        </p:spPr>
        <p:txBody>
          <a:bodyPr>
            <a:noAutofit/>
          </a:bodyPr>
          <a:lstStyle/>
          <a:p>
            <a:r>
              <a:rPr lang="ru-RU" sz="4800" b="1" dirty="0"/>
              <a:t>Продолжите высказывание Шопенгауэра: «Сигара 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даёт </a:t>
            </a:r>
            <a:r>
              <a:rPr lang="ru-RU" sz="4800" b="1" dirty="0"/>
              <a:t>возможность ограниченному </a:t>
            </a:r>
            <a:r>
              <a:rPr lang="ru-RU" sz="4800" b="1" dirty="0" smtClean="0"/>
              <a:t> человеку </a:t>
            </a:r>
            <a:r>
              <a:rPr lang="ru-RU" sz="4800" b="1" dirty="0"/>
              <a:t>возместить недостаток 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в </a:t>
            </a:r>
            <a:r>
              <a:rPr lang="ru-RU" sz="4800" b="1" dirty="0"/>
              <a:t>нём …»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17848" y="2132856"/>
            <a:ext cx="7211144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«… мыслей </a:t>
            </a:r>
            <a:endParaRPr lang="ru-RU" sz="7200" b="1" dirty="0" smtClean="0"/>
          </a:p>
          <a:p>
            <a:pPr lvl="0"/>
            <a:r>
              <a:rPr lang="ru-RU" sz="7200" b="1" dirty="0" smtClean="0"/>
              <a:t>и </a:t>
            </a:r>
            <a:r>
              <a:rPr lang="ru-RU" sz="7200" b="1" dirty="0"/>
              <a:t>идей»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946577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5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6449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ЧТО НАПИСАНО ПЕРОМ…</a:t>
            </a:r>
            <a:endParaRPr lang="ru-RU" sz="2600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3568" y="1484784"/>
            <a:ext cx="7992888" cy="4752528"/>
          </a:xfrm>
        </p:spPr>
        <p:txBody>
          <a:bodyPr>
            <a:noAutofit/>
          </a:bodyPr>
          <a:lstStyle/>
          <a:p>
            <a:r>
              <a:rPr lang="ru-RU" sz="3500" b="1" dirty="0"/>
              <a:t>Продолжите фразу профессора медицины Ричарда </a:t>
            </a:r>
            <a:r>
              <a:rPr lang="ru-RU" sz="3500" b="1" dirty="0" err="1"/>
              <a:t>Оверхольда</a:t>
            </a:r>
            <a:r>
              <a:rPr lang="ru-RU" sz="3500" b="1" dirty="0"/>
              <a:t>: «Я пишу вам, потому что чувствую необходимость сделать что-то для того, чтобы остановить непрерывный похоронный звон… Немногие понимают, </a:t>
            </a:r>
            <a:r>
              <a:rPr lang="ru-RU" sz="3500" b="1" dirty="0" smtClean="0"/>
              <a:t/>
            </a:r>
            <a:br>
              <a:rPr lang="ru-RU" sz="3500" b="1" dirty="0" smtClean="0"/>
            </a:br>
            <a:r>
              <a:rPr lang="ru-RU" sz="3500" b="1" dirty="0" smtClean="0"/>
              <a:t>насколько </a:t>
            </a:r>
            <a:r>
              <a:rPr lang="ru-RU" sz="3500" b="1" dirty="0"/>
              <a:t>смертоносен …»</a:t>
            </a:r>
            <a:r>
              <a:rPr lang="ru-RU" sz="3500" dirty="0"/>
              <a:t> </a:t>
            </a:r>
            <a:endParaRPr lang="ru-RU" sz="3500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17848" y="2132856"/>
            <a:ext cx="7211144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«… сигаретный дым»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6068" y="6098780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6181307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6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6449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ЧТО НАПИСАНО ПЕРОМ…</a:t>
            </a:r>
            <a:endParaRPr lang="ru-RU" sz="2600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3568" y="1484784"/>
            <a:ext cx="7992888" cy="4752528"/>
          </a:xfrm>
        </p:spPr>
        <p:txBody>
          <a:bodyPr>
            <a:noAutofit/>
          </a:bodyPr>
          <a:lstStyle/>
          <a:p>
            <a:r>
              <a:rPr lang="ru-RU" sz="7200" b="1" dirty="0"/>
              <a:t>Продолжите фразу: </a:t>
            </a:r>
            <a:r>
              <a:rPr lang="ru-RU" sz="7200" b="1" dirty="0" smtClean="0"/>
              <a:t/>
            </a:r>
            <a:br>
              <a:rPr lang="ru-RU" sz="7200" b="1" dirty="0" smtClean="0"/>
            </a:br>
            <a:r>
              <a:rPr lang="ru-RU" sz="7200" b="1" dirty="0" smtClean="0"/>
              <a:t>«</a:t>
            </a:r>
            <a:r>
              <a:rPr lang="ru-RU" sz="7200" b="1" dirty="0"/>
              <a:t>Курение табака – медленное…»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899592" y="2132856"/>
            <a:ext cx="7542584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«…самоубийство»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0986662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1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6024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ДОСТОИНСТВА</a:t>
            </a:r>
          </a:p>
          <a:p>
            <a:pPr algn="ctr">
              <a:defRPr/>
            </a:pPr>
            <a:r>
              <a:rPr lang="ru-RU" sz="2600" b="1" dirty="0" smtClean="0"/>
              <a:t>И НЕДОСТАТКИ</a:t>
            </a:r>
            <a:endParaRPr lang="ru-RU" sz="2600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424936" cy="4752528"/>
          </a:xfrm>
        </p:spPr>
        <p:txBody>
          <a:bodyPr>
            <a:noAutofit/>
          </a:bodyPr>
          <a:lstStyle/>
          <a:p>
            <a:r>
              <a:rPr lang="ru-RU" sz="6000" b="1" dirty="0"/>
              <a:t>Существует ли положительная область применения табака? Если существует, 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то </a:t>
            </a:r>
            <a:r>
              <a:rPr lang="ru-RU" sz="6000" b="1" dirty="0"/>
              <a:t>какая? 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83568" y="2132856"/>
            <a:ext cx="7992888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 smtClean="0"/>
              <a:t>Да! </a:t>
            </a:r>
            <a:r>
              <a:rPr lang="ru-RU" sz="7200" b="1" dirty="0"/>
              <a:t>Им уничтожают вредных насекомых</a:t>
            </a:r>
          </a:p>
        </p:txBody>
      </p:sp>
      <p:pic>
        <p:nvPicPr>
          <p:cNvPr id="10" name="Рисунок 9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505877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2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6024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ДОСТОИНСТВА</a:t>
            </a:r>
          </a:p>
          <a:p>
            <a:pPr algn="ctr">
              <a:defRPr/>
            </a:pPr>
            <a:r>
              <a:rPr lang="ru-RU" sz="2600" b="1" dirty="0" smtClean="0"/>
              <a:t>И НЕДОСТАТКИ</a:t>
            </a:r>
            <a:endParaRPr lang="ru-RU" sz="26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424936" cy="4752528"/>
          </a:xfrm>
        </p:spPr>
        <p:txBody>
          <a:bodyPr>
            <a:noAutofit/>
          </a:bodyPr>
          <a:lstStyle/>
          <a:p>
            <a:r>
              <a:rPr lang="ru-RU" sz="4800" b="1" dirty="0"/>
              <a:t>Если бы существовала профессия «курильщик», работники этой специальности могли бы получать бесплатное молоко </a:t>
            </a:r>
            <a:r>
              <a:rPr lang="ru-RU" sz="4800" b="1" dirty="0" smtClean="0"/>
              <a:t/>
            </a:r>
            <a:br>
              <a:rPr lang="ru-RU" sz="4800" b="1" dirty="0" smtClean="0"/>
            </a:br>
            <a:r>
              <a:rPr lang="ru-RU" sz="4800" b="1" dirty="0" smtClean="0"/>
              <a:t>и </a:t>
            </a:r>
            <a:r>
              <a:rPr lang="ru-RU" sz="4800" b="1" dirty="0"/>
              <a:t>дополнительный отпуск. Почему?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1328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100 выкуренных сигарет </a:t>
            </a:r>
            <a:endParaRPr lang="ru-RU" sz="7200" b="1" dirty="0" smtClean="0"/>
          </a:p>
          <a:p>
            <a:pPr lvl="0"/>
            <a:r>
              <a:rPr lang="ru-RU" sz="7200" b="1" dirty="0" smtClean="0"/>
              <a:t>по </a:t>
            </a:r>
            <a:r>
              <a:rPr lang="ru-RU" sz="7200" b="1" dirty="0"/>
              <a:t>степени токсичности приравнены к 1 году работы на вредном производстве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752259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3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6024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ДОСТОИНСТВА</a:t>
            </a:r>
          </a:p>
          <a:p>
            <a:pPr algn="ctr">
              <a:defRPr/>
            </a:pPr>
            <a:r>
              <a:rPr lang="ru-RU" sz="2600" b="1" dirty="0" smtClean="0"/>
              <a:t>И НЕДОСТАТКИ</a:t>
            </a:r>
            <a:endParaRPr lang="ru-RU" sz="26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424936" cy="4752528"/>
          </a:xfrm>
        </p:spPr>
        <p:txBody>
          <a:bodyPr>
            <a:noAutofit/>
          </a:bodyPr>
          <a:lstStyle/>
          <a:p>
            <a:r>
              <a:rPr lang="ru-RU" sz="7200" b="1" dirty="0"/>
              <a:t>Кому сигарета приносит пользу?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1328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8000" b="1" dirty="0"/>
              <a:t>Только её производителю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0937147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4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6024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ДОСТОИНСТВА</a:t>
            </a:r>
          </a:p>
          <a:p>
            <a:pPr algn="ctr">
              <a:defRPr/>
            </a:pPr>
            <a:r>
              <a:rPr lang="ru-RU" sz="2600" b="1" dirty="0" smtClean="0"/>
              <a:t>И НЕДОСТАТКИ</a:t>
            </a:r>
            <a:endParaRPr lang="ru-RU" sz="26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424936" cy="4752528"/>
          </a:xfrm>
        </p:spPr>
        <p:txBody>
          <a:bodyPr>
            <a:noAutofit/>
          </a:bodyPr>
          <a:lstStyle/>
          <a:p>
            <a:r>
              <a:rPr lang="ru-RU" sz="7200" b="1" dirty="0"/>
              <a:t>Почему курильщик </a:t>
            </a:r>
            <a:r>
              <a:rPr lang="ru-RU" sz="7200" b="1" dirty="0" smtClean="0"/>
              <a:t/>
            </a:r>
            <a:br>
              <a:rPr lang="ru-RU" sz="7200" b="1" dirty="0" smtClean="0"/>
            </a:br>
            <a:r>
              <a:rPr lang="ru-RU" sz="7200" b="1" dirty="0" smtClean="0"/>
              <a:t>никогда </a:t>
            </a:r>
            <a:r>
              <a:rPr lang="ru-RU" sz="7200" b="1" dirty="0"/>
              <a:t>не состарится?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1328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Потому что он умрёт молодым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7027351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5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6024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ДОСТОИНСТВА</a:t>
            </a:r>
          </a:p>
          <a:p>
            <a:pPr algn="ctr">
              <a:defRPr/>
            </a:pPr>
            <a:r>
              <a:rPr lang="ru-RU" sz="2600" b="1" dirty="0" smtClean="0"/>
              <a:t>И НЕДОСТАТКИ</a:t>
            </a:r>
            <a:endParaRPr lang="ru-RU" sz="26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1484784"/>
            <a:ext cx="8424936" cy="4752528"/>
          </a:xfrm>
        </p:spPr>
        <p:txBody>
          <a:bodyPr>
            <a:noAutofit/>
          </a:bodyPr>
          <a:lstStyle/>
          <a:p>
            <a:r>
              <a:rPr lang="ru-RU" sz="6000" b="1" dirty="0"/>
              <a:t>Согласно неписанному правилу Голливуда, только эти люди могут позволить себе курить </a:t>
            </a:r>
            <a:r>
              <a:rPr lang="ru-RU" sz="6000" b="1" dirty="0" smtClean="0"/>
              <a:t/>
            </a:r>
            <a:br>
              <a:rPr lang="ru-RU" sz="6000" b="1" dirty="0" smtClean="0"/>
            </a:br>
            <a:r>
              <a:rPr lang="ru-RU" sz="6000" b="1" dirty="0" smtClean="0"/>
              <a:t>в </a:t>
            </a:r>
            <a:r>
              <a:rPr lang="ru-RU" sz="6000" b="1" dirty="0"/>
              <a:t>кадре. Какие?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1328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Отрицательные персонажи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1697315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3528" y="980728"/>
            <a:ext cx="2448272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А-1</a:t>
            </a:r>
            <a:endParaRPr lang="ru-RU" sz="2600" dirty="0"/>
          </a:p>
        </p:txBody>
      </p:sp>
      <p:sp>
        <p:nvSpPr>
          <p:cNvPr id="11" name="Прямоугольник 10">
            <a:hlinkClick r:id="rId2" action="ppaction://hlinksldjump"/>
          </p:cNvPr>
          <p:cNvSpPr/>
          <p:nvPr/>
        </p:nvSpPr>
        <p:spPr>
          <a:xfrm>
            <a:off x="3275856" y="980728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2" name="Прямоугольник 11">
            <a:hlinkClick r:id="rId3" action="ppaction://hlinksldjump"/>
          </p:cNvPr>
          <p:cNvSpPr/>
          <p:nvPr/>
        </p:nvSpPr>
        <p:spPr>
          <a:xfrm>
            <a:off x="4860032" y="980728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3" name="Прямоугольник 12">
            <a:hlinkClick r:id="rId4" action="ppaction://hlinksldjump"/>
          </p:cNvPr>
          <p:cNvSpPr/>
          <p:nvPr/>
        </p:nvSpPr>
        <p:spPr>
          <a:xfrm>
            <a:off x="6444208" y="980728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4" name="Прямоугольник 13">
            <a:hlinkClick r:id="rId5" action="ppaction://hlinksldjump"/>
          </p:cNvPr>
          <p:cNvSpPr/>
          <p:nvPr/>
        </p:nvSpPr>
        <p:spPr>
          <a:xfrm>
            <a:off x="7956376" y="980728"/>
            <a:ext cx="864096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cxnSp>
        <p:nvCxnSpPr>
          <p:cNvPr id="47" name="Прямая соединительная линия 46"/>
          <p:cNvCxnSpPr/>
          <p:nvPr/>
        </p:nvCxnSpPr>
        <p:spPr>
          <a:xfrm>
            <a:off x="9144000" y="3570000"/>
            <a:ext cx="0" cy="657600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8" name="Прямоугольник 47"/>
          <p:cNvSpPr/>
          <p:nvPr/>
        </p:nvSpPr>
        <p:spPr>
          <a:xfrm>
            <a:off x="3059832" y="288032"/>
            <a:ext cx="1224136" cy="548680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u="sng" dirty="0" smtClean="0">
                <a:solidFill>
                  <a:schemeClr val="bg1"/>
                </a:solidFill>
              </a:rPr>
              <a:t>1 ТУР</a:t>
            </a:r>
            <a:endParaRPr lang="ru-RU" sz="2400" u="sng" dirty="0">
              <a:solidFill>
                <a:schemeClr val="bg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644008" y="288032"/>
            <a:ext cx="1296144" cy="548680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u="sng" dirty="0" smtClean="0">
                <a:solidFill>
                  <a:schemeClr val="bg1"/>
                </a:solidFill>
              </a:rPr>
              <a:t>2</a:t>
            </a:r>
            <a:r>
              <a:rPr lang="ru-RU" sz="2400" b="1" u="sng" dirty="0" smtClean="0">
                <a:solidFill>
                  <a:schemeClr val="bg1"/>
                </a:solidFill>
              </a:rPr>
              <a:t> ТУР</a:t>
            </a:r>
            <a:endParaRPr lang="ru-RU" sz="2400" u="sng" dirty="0">
              <a:solidFill>
                <a:schemeClr val="bg1"/>
              </a:solidFill>
            </a:endParaRPr>
          </a:p>
        </p:txBody>
      </p:sp>
      <p:sp>
        <p:nvSpPr>
          <p:cNvPr id="55" name="Прямоугольник 54"/>
          <p:cNvSpPr/>
          <p:nvPr/>
        </p:nvSpPr>
        <p:spPr>
          <a:xfrm>
            <a:off x="6228184" y="288032"/>
            <a:ext cx="1224136" cy="548680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u="sng" dirty="0" smtClean="0">
                <a:solidFill>
                  <a:schemeClr val="bg1"/>
                </a:solidFill>
              </a:rPr>
              <a:t>3</a:t>
            </a:r>
            <a:r>
              <a:rPr lang="ru-RU" sz="2400" b="1" u="sng" dirty="0" smtClean="0">
                <a:solidFill>
                  <a:schemeClr val="bg1"/>
                </a:solidFill>
              </a:rPr>
              <a:t> ТУР</a:t>
            </a:r>
            <a:endParaRPr lang="ru-RU" sz="2400" u="sng" dirty="0">
              <a:solidFill>
                <a:schemeClr val="bg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7812360" y="288032"/>
            <a:ext cx="1152128" cy="548680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400" b="1" u="sng" dirty="0" smtClean="0">
                <a:solidFill>
                  <a:schemeClr val="bg1"/>
                </a:solidFill>
              </a:rPr>
              <a:t>ИТОГО</a:t>
            </a:r>
            <a:endParaRPr lang="ru-RU" sz="2400" u="sng" dirty="0">
              <a:solidFill>
                <a:schemeClr val="bg1"/>
              </a:solidFill>
            </a:endParaRPr>
          </a:p>
        </p:txBody>
      </p:sp>
      <p:sp>
        <p:nvSpPr>
          <p:cNvPr id="97" name="Прямоугольник 96"/>
          <p:cNvSpPr/>
          <p:nvPr/>
        </p:nvSpPr>
        <p:spPr>
          <a:xfrm>
            <a:off x="323528" y="288032"/>
            <a:ext cx="2448272" cy="548680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u="sng" dirty="0" smtClean="0"/>
              <a:t>КОМАНДА</a:t>
            </a:r>
            <a:endParaRPr lang="ru-RU" sz="2600" u="sng" dirty="0"/>
          </a:p>
        </p:txBody>
      </p:sp>
      <p:sp>
        <p:nvSpPr>
          <p:cNvPr id="148" name="Прямоугольник 147"/>
          <p:cNvSpPr/>
          <p:nvPr/>
        </p:nvSpPr>
        <p:spPr>
          <a:xfrm>
            <a:off x="323528" y="1556792"/>
            <a:ext cx="2448272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Б-1</a:t>
            </a:r>
            <a:endParaRPr lang="ru-RU" sz="2600" dirty="0"/>
          </a:p>
        </p:txBody>
      </p:sp>
      <p:sp>
        <p:nvSpPr>
          <p:cNvPr id="149" name="Прямоугольник 148">
            <a:hlinkClick r:id="rId2" action="ppaction://hlinksldjump"/>
          </p:cNvPr>
          <p:cNvSpPr/>
          <p:nvPr/>
        </p:nvSpPr>
        <p:spPr>
          <a:xfrm>
            <a:off x="3275856" y="1556792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50" name="Прямоугольник 149">
            <a:hlinkClick r:id="rId3" action="ppaction://hlinksldjump"/>
          </p:cNvPr>
          <p:cNvSpPr/>
          <p:nvPr/>
        </p:nvSpPr>
        <p:spPr>
          <a:xfrm>
            <a:off x="4860032" y="1556792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51" name="Прямоугольник 150">
            <a:hlinkClick r:id="rId4" action="ppaction://hlinksldjump"/>
          </p:cNvPr>
          <p:cNvSpPr/>
          <p:nvPr/>
        </p:nvSpPr>
        <p:spPr>
          <a:xfrm>
            <a:off x="6444208" y="1556792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52" name="Прямоугольник 151">
            <a:hlinkClick r:id="rId5" action="ppaction://hlinksldjump"/>
          </p:cNvPr>
          <p:cNvSpPr/>
          <p:nvPr/>
        </p:nvSpPr>
        <p:spPr>
          <a:xfrm>
            <a:off x="7956376" y="1556792"/>
            <a:ext cx="864096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53" name="Прямоугольник 152"/>
          <p:cNvSpPr/>
          <p:nvPr/>
        </p:nvSpPr>
        <p:spPr>
          <a:xfrm>
            <a:off x="323528" y="2132856"/>
            <a:ext cx="2448272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В-11</a:t>
            </a:r>
            <a:endParaRPr lang="ru-RU" sz="2600" dirty="0"/>
          </a:p>
        </p:txBody>
      </p:sp>
      <p:sp>
        <p:nvSpPr>
          <p:cNvPr id="154" name="Прямоугольник 153">
            <a:hlinkClick r:id="rId2" action="ppaction://hlinksldjump"/>
          </p:cNvPr>
          <p:cNvSpPr/>
          <p:nvPr/>
        </p:nvSpPr>
        <p:spPr>
          <a:xfrm>
            <a:off x="3275856" y="2132856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55" name="Прямоугольник 154">
            <a:hlinkClick r:id="rId3" action="ppaction://hlinksldjump"/>
          </p:cNvPr>
          <p:cNvSpPr/>
          <p:nvPr/>
        </p:nvSpPr>
        <p:spPr>
          <a:xfrm>
            <a:off x="4860032" y="2132856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56" name="Прямоугольник 155">
            <a:hlinkClick r:id="rId4" action="ppaction://hlinksldjump"/>
          </p:cNvPr>
          <p:cNvSpPr/>
          <p:nvPr/>
        </p:nvSpPr>
        <p:spPr>
          <a:xfrm>
            <a:off x="6444208" y="2132856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57" name="Прямоугольник 156">
            <a:hlinkClick r:id="rId5" action="ppaction://hlinksldjump"/>
          </p:cNvPr>
          <p:cNvSpPr/>
          <p:nvPr/>
        </p:nvSpPr>
        <p:spPr>
          <a:xfrm>
            <a:off x="7956376" y="2132856"/>
            <a:ext cx="864096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58" name="Прямоугольник 157"/>
          <p:cNvSpPr/>
          <p:nvPr/>
        </p:nvSpPr>
        <p:spPr>
          <a:xfrm>
            <a:off x="323528" y="2708920"/>
            <a:ext cx="2448272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В-12</a:t>
            </a:r>
            <a:endParaRPr lang="ru-RU" sz="2600" dirty="0"/>
          </a:p>
        </p:txBody>
      </p:sp>
      <p:sp>
        <p:nvSpPr>
          <p:cNvPr id="159" name="Прямоугольник 158">
            <a:hlinkClick r:id="rId2" action="ppaction://hlinksldjump"/>
          </p:cNvPr>
          <p:cNvSpPr/>
          <p:nvPr/>
        </p:nvSpPr>
        <p:spPr>
          <a:xfrm>
            <a:off x="3275856" y="2708920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60" name="Прямоугольник 159">
            <a:hlinkClick r:id="rId3" action="ppaction://hlinksldjump"/>
          </p:cNvPr>
          <p:cNvSpPr/>
          <p:nvPr/>
        </p:nvSpPr>
        <p:spPr>
          <a:xfrm>
            <a:off x="4860032" y="2708920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61" name="Прямоугольник 160">
            <a:hlinkClick r:id="rId4" action="ppaction://hlinksldjump"/>
          </p:cNvPr>
          <p:cNvSpPr/>
          <p:nvPr/>
        </p:nvSpPr>
        <p:spPr>
          <a:xfrm>
            <a:off x="6444208" y="2708920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62" name="Прямоугольник 161">
            <a:hlinkClick r:id="rId5" action="ppaction://hlinksldjump"/>
          </p:cNvPr>
          <p:cNvSpPr/>
          <p:nvPr/>
        </p:nvSpPr>
        <p:spPr>
          <a:xfrm>
            <a:off x="7956376" y="2708920"/>
            <a:ext cx="864096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63" name="Прямоугольник 162"/>
          <p:cNvSpPr/>
          <p:nvPr/>
        </p:nvSpPr>
        <p:spPr>
          <a:xfrm>
            <a:off x="323528" y="3284984"/>
            <a:ext cx="2448272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З-1</a:t>
            </a:r>
            <a:endParaRPr lang="ru-RU" sz="2600" dirty="0"/>
          </a:p>
        </p:txBody>
      </p:sp>
      <p:sp>
        <p:nvSpPr>
          <p:cNvPr id="164" name="Прямоугольник 163">
            <a:hlinkClick r:id="rId2" action="ppaction://hlinksldjump"/>
          </p:cNvPr>
          <p:cNvSpPr/>
          <p:nvPr/>
        </p:nvSpPr>
        <p:spPr>
          <a:xfrm>
            <a:off x="3275856" y="3284984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65" name="Прямоугольник 164">
            <a:hlinkClick r:id="rId3" action="ppaction://hlinksldjump"/>
          </p:cNvPr>
          <p:cNvSpPr/>
          <p:nvPr/>
        </p:nvSpPr>
        <p:spPr>
          <a:xfrm>
            <a:off x="4860032" y="3284984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66" name="Прямоугольник 165">
            <a:hlinkClick r:id="rId4" action="ppaction://hlinksldjump"/>
          </p:cNvPr>
          <p:cNvSpPr/>
          <p:nvPr/>
        </p:nvSpPr>
        <p:spPr>
          <a:xfrm>
            <a:off x="6444208" y="3284984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67" name="Прямоугольник 166">
            <a:hlinkClick r:id="rId5" action="ppaction://hlinksldjump"/>
          </p:cNvPr>
          <p:cNvSpPr/>
          <p:nvPr/>
        </p:nvSpPr>
        <p:spPr>
          <a:xfrm>
            <a:off x="7956376" y="3284984"/>
            <a:ext cx="864096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68" name="Прямоугольник 167"/>
          <p:cNvSpPr/>
          <p:nvPr/>
        </p:nvSpPr>
        <p:spPr>
          <a:xfrm>
            <a:off x="323528" y="3861048"/>
            <a:ext cx="2448272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М-11</a:t>
            </a:r>
            <a:endParaRPr lang="ru-RU" sz="2600" dirty="0"/>
          </a:p>
        </p:txBody>
      </p:sp>
      <p:sp>
        <p:nvSpPr>
          <p:cNvPr id="169" name="Прямоугольник 168">
            <a:hlinkClick r:id="rId2" action="ppaction://hlinksldjump"/>
          </p:cNvPr>
          <p:cNvSpPr/>
          <p:nvPr/>
        </p:nvSpPr>
        <p:spPr>
          <a:xfrm>
            <a:off x="3275856" y="3861048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70" name="Прямоугольник 169">
            <a:hlinkClick r:id="rId3" action="ppaction://hlinksldjump"/>
          </p:cNvPr>
          <p:cNvSpPr/>
          <p:nvPr/>
        </p:nvSpPr>
        <p:spPr>
          <a:xfrm>
            <a:off x="4860032" y="3861048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71" name="Прямоугольник 170">
            <a:hlinkClick r:id="rId4" action="ppaction://hlinksldjump"/>
          </p:cNvPr>
          <p:cNvSpPr/>
          <p:nvPr/>
        </p:nvSpPr>
        <p:spPr>
          <a:xfrm>
            <a:off x="6444208" y="3861048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72" name="Прямоугольник 171">
            <a:hlinkClick r:id="rId5" action="ppaction://hlinksldjump"/>
          </p:cNvPr>
          <p:cNvSpPr/>
          <p:nvPr/>
        </p:nvSpPr>
        <p:spPr>
          <a:xfrm>
            <a:off x="7956376" y="3861048"/>
            <a:ext cx="864096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73" name="Прямоугольник 172"/>
          <p:cNvSpPr/>
          <p:nvPr/>
        </p:nvSpPr>
        <p:spPr>
          <a:xfrm>
            <a:off x="323528" y="4437112"/>
            <a:ext cx="2448272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М-12</a:t>
            </a:r>
            <a:endParaRPr lang="ru-RU" sz="2600" dirty="0"/>
          </a:p>
        </p:txBody>
      </p:sp>
      <p:sp>
        <p:nvSpPr>
          <p:cNvPr id="174" name="Прямоугольник 173">
            <a:hlinkClick r:id="rId2" action="ppaction://hlinksldjump"/>
          </p:cNvPr>
          <p:cNvSpPr/>
          <p:nvPr/>
        </p:nvSpPr>
        <p:spPr>
          <a:xfrm>
            <a:off x="3275856" y="4437112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75" name="Прямоугольник 174">
            <a:hlinkClick r:id="rId3" action="ppaction://hlinksldjump"/>
          </p:cNvPr>
          <p:cNvSpPr/>
          <p:nvPr/>
        </p:nvSpPr>
        <p:spPr>
          <a:xfrm>
            <a:off x="4860032" y="4437112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76" name="Прямоугольник 175">
            <a:hlinkClick r:id="rId4" action="ppaction://hlinksldjump"/>
          </p:cNvPr>
          <p:cNvSpPr/>
          <p:nvPr/>
        </p:nvSpPr>
        <p:spPr>
          <a:xfrm>
            <a:off x="6444208" y="4437112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77" name="Прямоугольник 176">
            <a:hlinkClick r:id="rId5" action="ppaction://hlinksldjump"/>
          </p:cNvPr>
          <p:cNvSpPr/>
          <p:nvPr/>
        </p:nvSpPr>
        <p:spPr>
          <a:xfrm>
            <a:off x="7956376" y="4437112"/>
            <a:ext cx="864096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78" name="Прямоугольник 177"/>
          <p:cNvSpPr/>
          <p:nvPr/>
        </p:nvSpPr>
        <p:spPr>
          <a:xfrm>
            <a:off x="323528" y="5013176"/>
            <a:ext cx="2448272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С-13</a:t>
            </a:r>
            <a:endParaRPr lang="ru-RU" sz="2600" dirty="0"/>
          </a:p>
        </p:txBody>
      </p:sp>
      <p:sp>
        <p:nvSpPr>
          <p:cNvPr id="179" name="Прямоугольник 178">
            <a:hlinkClick r:id="rId2" action="ppaction://hlinksldjump"/>
          </p:cNvPr>
          <p:cNvSpPr/>
          <p:nvPr/>
        </p:nvSpPr>
        <p:spPr>
          <a:xfrm>
            <a:off x="3275856" y="5013176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80" name="Прямоугольник 179">
            <a:hlinkClick r:id="rId3" action="ppaction://hlinksldjump"/>
          </p:cNvPr>
          <p:cNvSpPr/>
          <p:nvPr/>
        </p:nvSpPr>
        <p:spPr>
          <a:xfrm>
            <a:off x="4860032" y="5013176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81" name="Прямоугольник 180">
            <a:hlinkClick r:id="rId4" action="ppaction://hlinksldjump"/>
          </p:cNvPr>
          <p:cNvSpPr/>
          <p:nvPr/>
        </p:nvSpPr>
        <p:spPr>
          <a:xfrm>
            <a:off x="6444208" y="5013176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82" name="Прямоугольник 181">
            <a:hlinkClick r:id="rId5" action="ppaction://hlinksldjump"/>
          </p:cNvPr>
          <p:cNvSpPr/>
          <p:nvPr/>
        </p:nvSpPr>
        <p:spPr>
          <a:xfrm>
            <a:off x="7956376" y="5013176"/>
            <a:ext cx="864096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83" name="Прямоугольник 182"/>
          <p:cNvSpPr/>
          <p:nvPr/>
        </p:nvSpPr>
        <p:spPr>
          <a:xfrm>
            <a:off x="323528" y="5589240"/>
            <a:ext cx="2448272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П-12</a:t>
            </a:r>
            <a:endParaRPr lang="ru-RU" sz="2600" dirty="0"/>
          </a:p>
        </p:txBody>
      </p:sp>
      <p:sp>
        <p:nvSpPr>
          <p:cNvPr id="184" name="Прямоугольник 183">
            <a:hlinkClick r:id="rId2" action="ppaction://hlinksldjump"/>
          </p:cNvPr>
          <p:cNvSpPr/>
          <p:nvPr/>
        </p:nvSpPr>
        <p:spPr>
          <a:xfrm>
            <a:off x="3275856" y="5589240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85" name="Прямоугольник 184">
            <a:hlinkClick r:id="rId3" action="ppaction://hlinksldjump"/>
          </p:cNvPr>
          <p:cNvSpPr/>
          <p:nvPr/>
        </p:nvSpPr>
        <p:spPr>
          <a:xfrm>
            <a:off x="4860032" y="5589240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86" name="Прямоугольник 185">
            <a:hlinkClick r:id="rId4" action="ppaction://hlinksldjump"/>
          </p:cNvPr>
          <p:cNvSpPr/>
          <p:nvPr/>
        </p:nvSpPr>
        <p:spPr>
          <a:xfrm>
            <a:off x="6444208" y="5589240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87" name="Прямоугольник 186">
            <a:hlinkClick r:id="rId5" action="ppaction://hlinksldjump"/>
          </p:cNvPr>
          <p:cNvSpPr/>
          <p:nvPr/>
        </p:nvSpPr>
        <p:spPr>
          <a:xfrm>
            <a:off x="7956376" y="5589240"/>
            <a:ext cx="864096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88" name="Прямоугольник 187"/>
          <p:cNvSpPr/>
          <p:nvPr/>
        </p:nvSpPr>
        <p:spPr>
          <a:xfrm>
            <a:off x="323528" y="6165304"/>
            <a:ext cx="2448272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К-15</a:t>
            </a:r>
            <a:endParaRPr lang="ru-RU" sz="2600" dirty="0"/>
          </a:p>
        </p:txBody>
      </p:sp>
      <p:sp>
        <p:nvSpPr>
          <p:cNvPr id="189" name="Прямоугольник 188">
            <a:hlinkClick r:id="rId2" action="ppaction://hlinksldjump"/>
          </p:cNvPr>
          <p:cNvSpPr/>
          <p:nvPr/>
        </p:nvSpPr>
        <p:spPr>
          <a:xfrm>
            <a:off x="3275856" y="6165304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90" name="Прямоугольник 189">
            <a:hlinkClick r:id="rId3" action="ppaction://hlinksldjump"/>
          </p:cNvPr>
          <p:cNvSpPr/>
          <p:nvPr/>
        </p:nvSpPr>
        <p:spPr>
          <a:xfrm>
            <a:off x="4860032" y="6165304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>
                <a:solidFill>
                  <a:schemeClr val="bg1"/>
                </a:solidFill>
              </a:rPr>
              <a:t>0</a:t>
            </a:r>
            <a:endParaRPr lang="ru-RU" sz="3600" b="1" dirty="0">
              <a:solidFill>
                <a:schemeClr val="bg1"/>
              </a:solidFill>
            </a:endParaRPr>
          </a:p>
        </p:txBody>
      </p:sp>
      <p:sp>
        <p:nvSpPr>
          <p:cNvPr id="191" name="Прямоугольник 190">
            <a:hlinkClick r:id="rId4" action="ppaction://hlinksldjump"/>
          </p:cNvPr>
          <p:cNvSpPr/>
          <p:nvPr/>
        </p:nvSpPr>
        <p:spPr>
          <a:xfrm>
            <a:off x="6444208" y="6165304"/>
            <a:ext cx="792088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192" name="Прямоугольник 191">
            <a:hlinkClick r:id="rId5" action="ppaction://hlinksldjump"/>
          </p:cNvPr>
          <p:cNvSpPr/>
          <p:nvPr/>
        </p:nvSpPr>
        <p:spPr>
          <a:xfrm>
            <a:off x="7956376" y="6165304"/>
            <a:ext cx="864096" cy="43204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en-US" sz="3600" b="1" dirty="0" smtClean="0"/>
              <a:t>0</a:t>
            </a:r>
            <a:endParaRPr lang="ru-RU" sz="3600" b="1" dirty="0"/>
          </a:p>
        </p:txBody>
      </p:sp>
    </p:spTree>
    <p:extLst>
      <p:ext uri="{BB962C8B-B14F-4D97-AF65-F5344CB8AC3E}">
        <p14:creationId xmlns:p14="http://schemas.microsoft.com/office/powerpoint/2010/main" xmlns="" val="13879105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50">
        <p14:vortex dir="d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6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16024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ДОСТОИНСТВА</a:t>
            </a:r>
          </a:p>
          <a:p>
            <a:pPr algn="ctr">
              <a:defRPr/>
            </a:pPr>
            <a:r>
              <a:rPr lang="ru-RU" sz="2600" b="1" dirty="0" smtClean="0"/>
              <a:t>И НЕДОСТАТКИ</a:t>
            </a:r>
            <a:endParaRPr lang="ru-RU" sz="2600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424936" cy="4752528"/>
          </a:xfrm>
        </p:spPr>
        <p:txBody>
          <a:bodyPr>
            <a:noAutofit/>
          </a:bodyPr>
          <a:lstStyle/>
          <a:p>
            <a:r>
              <a:rPr lang="ru-RU" sz="5400" b="1" dirty="0"/>
              <a:t>Широко ведется борьба 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с </a:t>
            </a:r>
            <a:r>
              <a:rPr lang="ru-RU" sz="5400" b="1" dirty="0"/>
              <a:t>курением в Болгарии. Какие профессии объявлены </a:t>
            </a:r>
            <a:r>
              <a:rPr lang="ru-RU" sz="5400" b="1" dirty="0" smtClean="0"/>
              <a:t/>
            </a:r>
            <a:br>
              <a:rPr lang="ru-RU" sz="5400" b="1" dirty="0" smtClean="0"/>
            </a:br>
            <a:r>
              <a:rPr lang="ru-RU" sz="5400" b="1" dirty="0" smtClean="0"/>
              <a:t>там </a:t>
            </a:r>
            <a:r>
              <a:rPr lang="ru-RU" sz="5400" b="1" dirty="0"/>
              <a:t>«профессиями некурящих?»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1328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 smtClean="0"/>
              <a:t>Учителей </a:t>
            </a:r>
          </a:p>
          <a:p>
            <a:pPr lvl="0"/>
            <a:r>
              <a:rPr lang="ru-RU" sz="7200" b="1" dirty="0" smtClean="0"/>
              <a:t>и  медиков</a:t>
            </a:r>
            <a:endParaRPr lang="ru-RU" sz="7200" b="1" dirty="0"/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1457043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1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ЗДОРОВЬЕ</a:t>
            </a:r>
            <a:endParaRPr lang="ru-RU" sz="2600" b="1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424936" cy="4752528"/>
          </a:xfrm>
        </p:spPr>
        <p:txBody>
          <a:bodyPr>
            <a:noAutofit/>
          </a:bodyPr>
          <a:lstStyle/>
          <a:p>
            <a:r>
              <a:rPr lang="ru-RU" sz="5400" b="1" dirty="0"/>
              <a:t>В  школах Китая  юного курильщика  ожидает изнурительное наказание. Какое? 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83568" y="21328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Тренировка на велотренажере</a:t>
            </a:r>
          </a:p>
        </p:txBody>
      </p:sp>
      <p:pic>
        <p:nvPicPr>
          <p:cNvPr id="10" name="Рисунок 9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7270374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2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ЗДОРОВЬЕ</a:t>
            </a:r>
            <a:endParaRPr lang="ru-RU" sz="2600" b="1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424936" cy="4752528"/>
          </a:xfrm>
        </p:spPr>
        <p:txBody>
          <a:bodyPr>
            <a:noAutofit/>
          </a:bodyPr>
          <a:lstStyle/>
          <a:p>
            <a:r>
              <a:rPr lang="ru-RU" sz="5400" b="1" dirty="0"/>
              <a:t>Какое вещество, содержащееся в сигарете, вызывает  у курильщика образование раковых опухолей?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1328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Радиоактивный полоний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0870816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3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ЗДОРОВЬЕ</a:t>
            </a:r>
            <a:endParaRPr lang="ru-RU" sz="2600" b="1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395536" y="1556792"/>
            <a:ext cx="8424936" cy="4752528"/>
          </a:xfrm>
        </p:spPr>
        <p:txBody>
          <a:bodyPr>
            <a:noAutofit/>
          </a:bodyPr>
          <a:lstStyle/>
          <a:p>
            <a:r>
              <a:rPr lang="ru-RU" sz="5400" b="1" dirty="0"/>
              <a:t>Назовите дату, когда отмечается Всемирный день без табачного дыма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1328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8800" b="1" dirty="0"/>
              <a:t>31 мая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3150335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4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ЗДОРОВЬЕ</a:t>
            </a:r>
            <a:endParaRPr lang="ru-RU" sz="2600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1328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8800" b="1" dirty="0"/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835968" y="22852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endParaRPr lang="ru-RU" sz="8800" b="1" dirty="0"/>
          </a:p>
        </p:txBody>
      </p:sp>
      <p:sp>
        <p:nvSpPr>
          <p:cNvPr id="12" name="Заголовок 1"/>
          <p:cNvSpPr txBox="1">
            <a:spLocks/>
          </p:cNvSpPr>
          <p:nvPr/>
        </p:nvSpPr>
        <p:spPr>
          <a:xfrm>
            <a:off x="395536" y="1556792"/>
            <a:ext cx="8424936" cy="4752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/>
              <a:t>При курении часть гемоглобина крови соединяется с этим ядовитым газом. </a:t>
            </a:r>
            <a:endParaRPr lang="ru-RU" sz="5400" b="1" dirty="0" smtClean="0"/>
          </a:p>
          <a:p>
            <a:r>
              <a:rPr lang="ru-RU" sz="5400" b="1" dirty="0" smtClean="0"/>
              <a:t>Назовите </a:t>
            </a:r>
            <a:r>
              <a:rPr lang="ru-RU" sz="5400" b="1" dirty="0"/>
              <a:t>его</a:t>
            </a:r>
          </a:p>
        </p:txBody>
      </p:sp>
      <p:sp>
        <p:nvSpPr>
          <p:cNvPr id="13" name="Заголовок 1"/>
          <p:cNvSpPr txBox="1">
            <a:spLocks/>
          </p:cNvSpPr>
          <p:nvPr/>
        </p:nvSpPr>
        <p:spPr>
          <a:xfrm>
            <a:off x="611560" y="1988840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8800" b="1" dirty="0" smtClean="0"/>
              <a:t>Угарный газ</a:t>
            </a:r>
            <a:endParaRPr lang="ru-RU" sz="8800" b="1" dirty="0"/>
          </a:p>
        </p:txBody>
      </p:sp>
      <p:pic>
        <p:nvPicPr>
          <p:cNvPr id="14" name="Рисунок 13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4801295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5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ЗДОРОВЬЕ</a:t>
            </a:r>
            <a:endParaRPr lang="ru-RU" sz="26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95536" y="1556792"/>
            <a:ext cx="8424936" cy="4752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b="1" dirty="0"/>
              <a:t>Какова смертельная </a:t>
            </a:r>
            <a:r>
              <a:rPr lang="ru-RU" sz="7200" b="1" dirty="0" smtClean="0"/>
              <a:t>доза никотина </a:t>
            </a:r>
          </a:p>
          <a:p>
            <a:r>
              <a:rPr lang="ru-RU" sz="7200" b="1" dirty="0" smtClean="0"/>
              <a:t>для </a:t>
            </a:r>
            <a:r>
              <a:rPr lang="ru-RU" sz="7200" b="1" dirty="0"/>
              <a:t>человека? </a:t>
            </a: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83568" y="21328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от </a:t>
            </a:r>
            <a:r>
              <a:rPr lang="ru-RU" sz="7200" b="1" dirty="0" smtClean="0"/>
              <a:t>50 до </a:t>
            </a:r>
            <a:r>
              <a:rPr lang="ru-RU" sz="7200" b="1" dirty="0"/>
              <a:t>100 мг</a:t>
            </a:r>
          </a:p>
        </p:txBody>
      </p:sp>
      <p:pic>
        <p:nvPicPr>
          <p:cNvPr id="10" name="Рисунок 9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0176684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6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ЗДОРОВЬЕ</a:t>
            </a:r>
            <a:endParaRPr lang="ru-RU" sz="26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95536" y="1556792"/>
            <a:ext cx="8424936" cy="4752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b="1" dirty="0"/>
              <a:t>Почему человек начинает кашлять, когда бросает курить?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1328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У него очищаются лёгкие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809006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1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ФАКТЫ</a:t>
            </a:r>
            <a:endParaRPr lang="ru-RU" sz="26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95536" y="1556792"/>
            <a:ext cx="8424936" cy="4752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b="1" dirty="0"/>
              <a:t>По какой причине в России в XVII веке было запрещено курение?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1328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Из-за частых пожаров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615769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2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ФАКТЫ</a:t>
            </a:r>
            <a:endParaRPr lang="ru-RU" sz="26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95536" y="1556792"/>
            <a:ext cx="8424936" cy="4752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b="1" dirty="0"/>
              <a:t>Вещица, которая была неизменной спутницей </a:t>
            </a:r>
            <a:endParaRPr lang="ru-RU" sz="7200" b="1" dirty="0" smtClean="0"/>
          </a:p>
          <a:p>
            <a:r>
              <a:rPr lang="ru-RU" sz="7200" b="1" dirty="0" smtClean="0"/>
              <a:t>Шерлока </a:t>
            </a:r>
            <a:r>
              <a:rPr lang="ru-RU" sz="7200" b="1" dirty="0"/>
              <a:t>Холмса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1328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Трубка для курения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56068" y="6098780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26850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3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ФАКТЫ</a:t>
            </a:r>
            <a:endParaRPr lang="ru-RU" sz="26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1556792"/>
            <a:ext cx="8424936" cy="475252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4800" b="1" dirty="0"/>
              <a:t>Существует такой исторический факт. В Италии </a:t>
            </a:r>
            <a:endParaRPr lang="ru-RU" sz="4800" b="1" dirty="0" smtClean="0"/>
          </a:p>
          <a:p>
            <a:r>
              <a:rPr lang="ru-RU" sz="4800" b="1" dirty="0" smtClean="0"/>
              <a:t>в </a:t>
            </a:r>
            <a:r>
              <a:rPr lang="ru-RU" sz="4800" b="1" dirty="0"/>
              <a:t>17 веке Папа Урбан VII отлучал курящих католиков </a:t>
            </a:r>
            <a:endParaRPr lang="ru-RU" sz="4800" b="1" dirty="0" smtClean="0"/>
          </a:p>
          <a:p>
            <a:r>
              <a:rPr lang="ru-RU" sz="4800" b="1" dirty="0" smtClean="0"/>
              <a:t>от </a:t>
            </a:r>
            <a:r>
              <a:rPr lang="ru-RU" sz="4800" b="1" dirty="0"/>
              <a:t>церкви. А что произошло </a:t>
            </a:r>
            <a:endParaRPr lang="ru-RU" sz="4800" b="1" dirty="0" smtClean="0"/>
          </a:p>
          <a:p>
            <a:r>
              <a:rPr lang="ru-RU" sz="4800" b="1" dirty="0" smtClean="0"/>
              <a:t>в </a:t>
            </a:r>
            <a:r>
              <a:rPr lang="ru-RU" sz="4800" b="1" dirty="0"/>
              <a:t>1692 году в Сантьяго?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1328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Пять монахов были замурованы в стену за курение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700084" y="6098780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4468069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6024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ИСТОРИЯ</a:t>
            </a:r>
            <a:endParaRPr lang="ru-RU" sz="2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1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47" name="Заголовок 1"/>
          <p:cNvSpPr>
            <a:spLocks noGrp="1"/>
          </p:cNvSpPr>
          <p:nvPr>
            <p:ph type="title"/>
          </p:nvPr>
        </p:nvSpPr>
        <p:spPr>
          <a:xfrm>
            <a:off x="1043608" y="1988840"/>
            <a:ext cx="7211144" cy="3096344"/>
          </a:xfrm>
        </p:spPr>
        <p:txBody>
          <a:bodyPr>
            <a:normAutofit/>
          </a:bodyPr>
          <a:lstStyle/>
          <a:p>
            <a:r>
              <a:rPr lang="ru-RU" sz="7200" b="1" dirty="0" smtClean="0"/>
              <a:t>Назовите </a:t>
            </a:r>
            <a:br>
              <a:rPr lang="ru-RU" sz="7200" b="1" dirty="0" smtClean="0"/>
            </a:br>
            <a:r>
              <a:rPr lang="ru-RU" sz="7200" b="1" dirty="0" smtClean="0"/>
              <a:t>родину  табака </a:t>
            </a:r>
            <a:endParaRPr lang="ru-RU" sz="7200" b="1" dirty="0"/>
          </a:p>
        </p:txBody>
      </p:sp>
      <p:sp>
        <p:nvSpPr>
          <p:cNvPr id="48" name="Заголовок 1"/>
          <p:cNvSpPr txBox="1">
            <a:spLocks/>
          </p:cNvSpPr>
          <p:nvPr/>
        </p:nvSpPr>
        <p:spPr>
          <a:xfrm>
            <a:off x="917848" y="2060848"/>
            <a:ext cx="7211144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b="1" dirty="0" smtClean="0"/>
              <a:t>Южная Америка</a:t>
            </a:r>
            <a:endParaRPr lang="ru-RU" sz="7200" b="1" dirty="0"/>
          </a:p>
        </p:txBody>
      </p:sp>
      <p:pic>
        <p:nvPicPr>
          <p:cNvPr id="49" name="Рисунок 48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3487998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8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4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ФАКТЫ</a:t>
            </a:r>
            <a:endParaRPr lang="ru-RU" sz="26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1412776"/>
            <a:ext cx="8424936" cy="50405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 smtClean="0"/>
              <a:t>Как называется токсичное </a:t>
            </a:r>
          </a:p>
          <a:p>
            <a:r>
              <a:rPr lang="ru-RU" b="1" dirty="0" smtClean="0"/>
              <a:t>и </a:t>
            </a:r>
            <a:r>
              <a:rPr lang="ru-RU" b="1" dirty="0"/>
              <a:t>канцерогенное вещество, содержащееся в сигаретах, водный раствор которого используют для консервации трупов и анатомических препаратов, а также </a:t>
            </a:r>
            <a:endParaRPr lang="ru-RU" b="1" dirty="0" smtClean="0"/>
          </a:p>
          <a:p>
            <a:r>
              <a:rPr lang="ru-RU" b="1" dirty="0" smtClean="0"/>
              <a:t>дубления кожи?</a:t>
            </a:r>
            <a:endParaRPr lang="ru-RU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1328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Формальдегид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981682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5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ФАКТЫ</a:t>
            </a:r>
            <a:endParaRPr lang="ru-RU" sz="26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1412776"/>
            <a:ext cx="8424936" cy="50405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b="1" dirty="0"/>
              <a:t>Когда на Руси впервые появился картофель, некоторые его называли «чертовым яблоком». </a:t>
            </a:r>
            <a:endParaRPr lang="ru-RU" b="1" dirty="0" smtClean="0"/>
          </a:p>
          <a:p>
            <a:r>
              <a:rPr lang="ru-RU" b="1" dirty="0" smtClean="0"/>
              <a:t>А </a:t>
            </a:r>
            <a:r>
              <a:rPr lang="ru-RU" b="1" dirty="0"/>
              <a:t>что эти же люди называли «чертовым ладаном»?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1328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8800" b="1" dirty="0"/>
              <a:t>Табак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9009800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6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ФАКТЫ</a:t>
            </a:r>
            <a:endParaRPr lang="ru-RU" sz="26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1412776"/>
            <a:ext cx="8424936" cy="50405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8000" b="1" dirty="0"/>
              <a:t>Известный лошадиный </a:t>
            </a:r>
            <a:endParaRPr lang="ru-RU" sz="8000" b="1" dirty="0" smtClean="0"/>
          </a:p>
          <a:p>
            <a:r>
              <a:rPr lang="ru-RU" sz="8000" b="1" dirty="0" smtClean="0"/>
              <a:t>убийца </a:t>
            </a:r>
            <a:r>
              <a:rPr lang="ru-RU" sz="8000" b="1" dirty="0"/>
              <a:t>– это... </a:t>
            </a:r>
            <a:endParaRPr lang="ru-RU" sz="8000" b="1" dirty="0" smtClean="0"/>
          </a:p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83568" y="2132856"/>
            <a:ext cx="7992888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8800" b="1" dirty="0"/>
              <a:t>Никотин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970300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1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ЗАКОНЫ</a:t>
            </a:r>
            <a:endParaRPr lang="ru-RU" sz="26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1412776"/>
            <a:ext cx="8424936" cy="50405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b="1" dirty="0"/>
              <a:t>Согласно Федеральному закону, какая информация, призванная снизить количество курящих, должна содержаться на каждой пачке сигарет? </a:t>
            </a:r>
            <a:r>
              <a:rPr lang="ru-RU" sz="5000" b="1" dirty="0" smtClean="0"/>
              <a:t> </a:t>
            </a:r>
            <a:endParaRPr lang="ru-RU" sz="5000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2132856"/>
            <a:ext cx="8424936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8800" b="1" dirty="0"/>
              <a:t>Надписи и картинки, предупреждающие о вреде курения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628076" y="6098780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048864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2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ЗАКОНЫ</a:t>
            </a:r>
            <a:endParaRPr lang="ru-RU" sz="26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1412776"/>
            <a:ext cx="8424936" cy="50405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000" b="1" dirty="0"/>
              <a:t>Есть страна, в которой за курение в общественном месте наказывают виновного лишением свободы сроком на один год. Назовите </a:t>
            </a:r>
            <a:endParaRPr lang="ru-RU" sz="5000" b="1" dirty="0" smtClean="0"/>
          </a:p>
          <a:p>
            <a:r>
              <a:rPr lang="ru-RU" sz="5000" b="1" dirty="0" smtClean="0"/>
              <a:t>эту </a:t>
            </a:r>
            <a:r>
              <a:rPr lang="ru-RU" sz="5000" b="1" dirty="0"/>
              <a:t>страну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2132856"/>
            <a:ext cx="8424936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 smtClean="0"/>
              <a:t>Соединённые</a:t>
            </a:r>
          </a:p>
          <a:p>
            <a:pPr lvl="0"/>
            <a:r>
              <a:rPr lang="ru-RU" sz="7200" b="1" dirty="0" smtClean="0"/>
              <a:t>Штаты </a:t>
            </a:r>
          </a:p>
          <a:p>
            <a:pPr lvl="0"/>
            <a:r>
              <a:rPr lang="ru-RU" sz="7200" b="1" dirty="0" smtClean="0"/>
              <a:t>Америки</a:t>
            </a:r>
            <a:endParaRPr lang="ru-RU" sz="8800" b="1" dirty="0"/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42861981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3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ЗАКОНЫ</a:t>
            </a:r>
            <a:endParaRPr lang="ru-RU" sz="26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1412776"/>
            <a:ext cx="8424936" cy="50405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/>
              <a:t>В какой стране, если студент хочет получить стипендию, </a:t>
            </a:r>
            <a:endParaRPr lang="ru-RU" sz="5400" b="1" dirty="0" smtClean="0"/>
          </a:p>
          <a:p>
            <a:r>
              <a:rPr lang="ru-RU" sz="5400" b="1" dirty="0" smtClean="0"/>
              <a:t>он </a:t>
            </a:r>
            <a:r>
              <a:rPr lang="ru-RU" sz="5400" b="1" dirty="0"/>
              <a:t>не должен курить?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2132856"/>
            <a:ext cx="8424936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Швеция</a:t>
            </a:r>
            <a:endParaRPr lang="ru-RU" sz="8800" b="1" dirty="0"/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2462051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4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ЗАКОНЫ</a:t>
            </a:r>
            <a:endParaRPr lang="ru-RU" sz="26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23528" y="1412776"/>
            <a:ext cx="8424936" cy="50405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/>
              <a:t>Кем и когда был подписан закон </a:t>
            </a:r>
            <a:r>
              <a:rPr lang="ru-RU" sz="5400" b="1" dirty="0" smtClean="0"/>
              <a:t>«Об ограничении </a:t>
            </a:r>
            <a:r>
              <a:rPr lang="ru-RU" sz="5400" b="1" dirty="0"/>
              <a:t>курения табака» в России? 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2132856"/>
            <a:ext cx="8424936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/>
              <a:t>10 июля 2001 года Президентом Российской Федерации В. В. Путиным</a:t>
            </a:r>
            <a:endParaRPr lang="ru-RU" sz="8800" b="1" dirty="0"/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0283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5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ЗАКОНЫ</a:t>
            </a:r>
            <a:endParaRPr lang="ru-RU" sz="26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132856"/>
            <a:ext cx="8424936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6600" b="1" dirty="0"/>
              <a:t>В какой стране фирмы выплачивают премии некурящим сотрудникам? </a:t>
            </a:r>
            <a:endParaRPr lang="ru-RU" sz="8800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619944" y="2285256"/>
            <a:ext cx="8424936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8000" b="1" dirty="0"/>
              <a:t>Япония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9498839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6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32498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ЗАКОНЫ</a:t>
            </a:r>
            <a:endParaRPr lang="ru-RU" sz="2600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467544" y="2132856"/>
            <a:ext cx="8424936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6600" b="1" dirty="0" smtClean="0"/>
              <a:t>Назовите государство</a:t>
            </a:r>
            <a:r>
              <a:rPr lang="ru-RU" sz="6600" b="1" dirty="0"/>
              <a:t>, </a:t>
            </a:r>
            <a:r>
              <a:rPr lang="ru-RU" sz="6600" b="1" dirty="0" smtClean="0"/>
              <a:t>где впервые </a:t>
            </a:r>
            <a:r>
              <a:rPr lang="ru-RU" sz="6600" b="1" dirty="0"/>
              <a:t>было полностью запрещено курение на всей своей территории</a:t>
            </a:r>
            <a:endParaRPr lang="ru-RU" sz="8800" b="1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467544" y="2285256"/>
            <a:ext cx="8424936" cy="345638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8000" b="1" dirty="0"/>
              <a:t>Королевство </a:t>
            </a:r>
            <a:endParaRPr lang="ru-RU" sz="8000" b="1" dirty="0" smtClean="0"/>
          </a:p>
          <a:p>
            <a:pPr lvl="0"/>
            <a:r>
              <a:rPr lang="ru-RU" sz="8000" b="1" dirty="0" smtClean="0"/>
              <a:t>Бутан</a:t>
            </a:r>
            <a:endParaRPr lang="ru-RU" sz="8000" b="1" dirty="0"/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892795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401932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6024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ИСТОРИЯ</a:t>
            </a:r>
            <a:endParaRPr lang="ru-RU" sz="2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2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43608" y="2132856"/>
            <a:ext cx="7211144" cy="3096344"/>
          </a:xfrm>
        </p:spPr>
        <p:txBody>
          <a:bodyPr>
            <a:normAutofit fontScale="90000"/>
          </a:bodyPr>
          <a:lstStyle/>
          <a:p>
            <a:r>
              <a:rPr lang="ru-RU" sz="7200" b="1" dirty="0"/>
              <a:t>Кто пристрастил Европу к табаку и «дал европейское название» самому растению? 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17848" y="2132856"/>
            <a:ext cx="7211144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b="1" dirty="0" smtClean="0"/>
              <a:t>Жан </a:t>
            </a:r>
            <a:r>
              <a:rPr lang="ru-RU" sz="7200" b="1" dirty="0" err="1" smtClean="0"/>
              <a:t>Нико</a:t>
            </a:r>
            <a:endParaRPr lang="ru-RU" sz="7200" b="1" dirty="0"/>
          </a:p>
        </p:txBody>
      </p:sp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19272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6024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ИСТОРИЯ</a:t>
            </a:r>
            <a:endParaRPr lang="ru-RU" sz="2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3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43608" y="1484784"/>
            <a:ext cx="7211144" cy="4752528"/>
          </a:xfrm>
        </p:spPr>
        <p:txBody>
          <a:bodyPr>
            <a:noAutofit/>
          </a:bodyPr>
          <a:lstStyle/>
          <a:p>
            <a:r>
              <a:rPr lang="ru-RU" b="1" dirty="0"/>
              <a:t>Издревле на Руси, жестоко наказывали за курение: секли кнутом, отрезали нос или ухо, ссылали в Сибирь, а при этом государе табак в России был легализован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17848" y="2132856"/>
            <a:ext cx="7211144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b="1" dirty="0" smtClean="0"/>
              <a:t>Пётр</a:t>
            </a:r>
            <a:r>
              <a:rPr lang="en-US" sz="7200" b="1" dirty="0" smtClean="0"/>
              <a:t> I</a:t>
            </a:r>
            <a:endParaRPr lang="ru-RU" sz="7200" b="1" dirty="0"/>
          </a:p>
        </p:txBody>
      </p:sp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620719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6024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ИСТОРИЯ</a:t>
            </a:r>
            <a:endParaRPr lang="ru-RU" sz="2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4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43608" y="1484784"/>
            <a:ext cx="7211144" cy="4752528"/>
          </a:xfrm>
        </p:spPr>
        <p:txBody>
          <a:bodyPr>
            <a:noAutofit/>
          </a:bodyPr>
          <a:lstStyle/>
          <a:p>
            <a:r>
              <a:rPr lang="ru-RU" sz="6000" b="1" dirty="0"/>
              <a:t>Когда, кем и откуда был впервые завезен табак </a:t>
            </a:r>
            <a:r>
              <a:rPr lang="en-US" sz="6000" b="1" dirty="0" smtClean="0"/>
              <a:t/>
            </a:r>
            <a:br>
              <a:rPr lang="en-US" sz="6000" b="1" dirty="0" smtClean="0"/>
            </a:br>
            <a:r>
              <a:rPr lang="ru-RU" sz="6000" b="1" dirty="0" smtClean="0"/>
              <a:t>в </a:t>
            </a:r>
            <a:r>
              <a:rPr lang="ru-RU" sz="6000" b="1" dirty="0"/>
              <a:t>Европу?</a:t>
            </a:r>
            <a:r>
              <a:rPr lang="ru-RU" dirty="0"/>
              <a:t> </a:t>
            </a:r>
            <a:endParaRPr lang="ru-RU" b="1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17848" y="2132856"/>
            <a:ext cx="7211144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b="1" dirty="0" smtClean="0"/>
              <a:t>В </a:t>
            </a:r>
            <a:r>
              <a:rPr lang="en-US" sz="7200" b="1" dirty="0" smtClean="0"/>
              <a:t>XVI </a:t>
            </a:r>
            <a:r>
              <a:rPr lang="ru-RU" sz="7200" b="1" dirty="0" smtClean="0"/>
              <a:t>веке</a:t>
            </a:r>
          </a:p>
          <a:p>
            <a:r>
              <a:rPr lang="ru-RU" sz="7200" b="1" dirty="0" smtClean="0"/>
              <a:t>Испанцами из Америки</a:t>
            </a:r>
            <a:endParaRPr lang="ru-RU" sz="7200" b="1" dirty="0"/>
          </a:p>
        </p:txBody>
      </p:sp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6906546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6024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ИСТОРИЯ</a:t>
            </a:r>
            <a:endParaRPr lang="ru-RU" sz="2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5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1043608" y="1484784"/>
            <a:ext cx="7211144" cy="4752528"/>
          </a:xfrm>
        </p:spPr>
        <p:txBody>
          <a:bodyPr>
            <a:noAutofit/>
          </a:bodyPr>
          <a:lstStyle/>
          <a:p>
            <a:r>
              <a:rPr lang="ru-RU" sz="6600" b="1" dirty="0"/>
              <a:t>При каком царе 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>в </a:t>
            </a:r>
            <a:r>
              <a:rPr lang="ru-RU" sz="6600" b="1" dirty="0"/>
              <a:t>России появился табак? 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17848" y="2132856"/>
            <a:ext cx="7211144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7200" b="1" dirty="0"/>
              <a:t>Иван Грозный </a:t>
            </a:r>
          </a:p>
        </p:txBody>
      </p:sp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8666728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6024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ИСТОРИЯ</a:t>
            </a:r>
            <a:endParaRPr lang="ru-RU" sz="2600" dirty="0"/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6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683568" y="1484784"/>
            <a:ext cx="7992888" cy="4752528"/>
          </a:xfrm>
        </p:spPr>
        <p:txBody>
          <a:bodyPr>
            <a:noAutofit/>
          </a:bodyPr>
          <a:lstStyle/>
          <a:p>
            <a:r>
              <a:rPr lang="ru-RU" sz="6600" b="1" dirty="0"/>
              <a:t>В какой стране 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>табак </a:t>
            </a:r>
            <a:r>
              <a:rPr lang="ru-RU" sz="6600" b="1" dirty="0"/>
              <a:t>в 16 веке 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>был </a:t>
            </a:r>
            <a:r>
              <a:rPr lang="ru-RU" sz="6600" b="1" dirty="0"/>
              <a:t>объявлен </a:t>
            </a:r>
            <a:r>
              <a:rPr lang="ru-RU" sz="6600" b="1" dirty="0" smtClean="0"/>
              <a:t/>
            </a:r>
            <a:br>
              <a:rPr lang="ru-RU" sz="6600" b="1" dirty="0" smtClean="0"/>
            </a:br>
            <a:r>
              <a:rPr lang="ru-RU" sz="6600" b="1" dirty="0" smtClean="0"/>
              <a:t>«</a:t>
            </a:r>
            <a:r>
              <a:rPr lang="ru-RU" sz="6600" b="1" dirty="0"/>
              <a:t>забавой </a:t>
            </a:r>
            <a:r>
              <a:rPr lang="ru-RU" sz="6600" b="1" dirty="0" smtClean="0"/>
              <a:t>дьявола</a:t>
            </a:r>
            <a:r>
              <a:rPr lang="ru-RU" sz="6600" b="1" dirty="0"/>
              <a:t>"?  </a:t>
            </a:r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917848" y="2132856"/>
            <a:ext cx="7211144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 smtClean="0"/>
              <a:t>Италия</a:t>
            </a:r>
            <a:r>
              <a:rPr lang="ru-RU" sz="7200" b="1" dirty="0"/>
              <a:t> </a:t>
            </a:r>
          </a:p>
        </p:txBody>
      </p:sp>
      <p:pic>
        <p:nvPicPr>
          <p:cNvPr id="7" name="Рисунок 6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1478296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55976" y="172428"/>
            <a:ext cx="1980728" cy="1006634"/>
          </a:xfrm>
          <a:prstGeom prst="rect">
            <a:avLst/>
          </a:prstGeom>
        </p:spPr>
      </p:pic>
      <p:sp>
        <p:nvSpPr>
          <p:cNvPr id="11" name="Прямоугольник 10">
            <a:hlinkClick r:id="rId3" action="ppaction://hlinksldjump"/>
          </p:cNvPr>
          <p:cNvSpPr/>
          <p:nvPr/>
        </p:nvSpPr>
        <p:spPr>
          <a:xfrm>
            <a:off x="8028384" y="259170"/>
            <a:ext cx="864096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3600" b="1" dirty="0" smtClean="0"/>
              <a:t>1</a:t>
            </a:r>
            <a:r>
              <a:rPr lang="en-US" sz="3600" b="1" dirty="0" smtClean="0"/>
              <a:t>0</a:t>
            </a:r>
            <a:endParaRPr lang="ru-RU" sz="3600" b="1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46449" y="279701"/>
            <a:ext cx="2627784" cy="792088"/>
          </a:xfrm>
          <a:prstGeom prst="rect">
            <a:avLst/>
          </a:prstGeom>
          <a:gradFill>
            <a:gsLst>
              <a:gs pos="34000">
                <a:srgbClr val="2E4CAC"/>
              </a:gs>
              <a:gs pos="2000">
                <a:schemeClr val="tx2">
                  <a:lumMod val="60000"/>
                  <a:lumOff val="40000"/>
                </a:schemeClr>
              </a:gs>
              <a:gs pos="80000">
                <a:srgbClr val="070A83"/>
              </a:gs>
            </a:gsLst>
          </a:gradFill>
          <a:ln w="38100"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003">
            <a:schemeClr val="dk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2600" b="1" dirty="0" smtClean="0"/>
              <a:t>ЧТО НАПИСАНО ПЕРОМ…</a:t>
            </a:r>
            <a:endParaRPr lang="ru-RU" sz="2600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683568" y="1484784"/>
            <a:ext cx="7992888" cy="4752528"/>
          </a:xfrm>
        </p:spPr>
        <p:txBody>
          <a:bodyPr>
            <a:noAutofit/>
          </a:bodyPr>
          <a:lstStyle/>
          <a:p>
            <a:r>
              <a:rPr lang="ru-RU" sz="6600" b="1" dirty="0"/>
              <a:t>Продолжите фразу: «Табачное зелье – утеха в </a:t>
            </a:r>
            <a:r>
              <a:rPr lang="ru-RU" sz="6600" b="1" dirty="0" smtClean="0"/>
              <a:t>…» </a:t>
            </a:r>
            <a:r>
              <a:rPr lang="ru-RU" sz="6600" b="1" dirty="0"/>
              <a:t> </a:t>
            </a: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917848" y="2132856"/>
            <a:ext cx="7211144" cy="30963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/>
            <a:r>
              <a:rPr lang="ru-RU" sz="7200" b="1" dirty="0" smtClean="0"/>
              <a:t>«… </a:t>
            </a:r>
            <a:r>
              <a:rPr lang="ru-RU" sz="7200" b="1" dirty="0"/>
              <a:t>безделье»</a:t>
            </a:r>
            <a:r>
              <a:rPr lang="ru-RU" sz="7200" dirty="0"/>
              <a:t> </a:t>
            </a:r>
            <a:r>
              <a:rPr lang="ru-RU" sz="7200" b="1" dirty="0"/>
              <a:t> </a:t>
            </a:r>
          </a:p>
        </p:txBody>
      </p:sp>
      <p:pic>
        <p:nvPicPr>
          <p:cNvPr id="8" name="Рисунок 7">
            <a:hlinkClick r:id="rId4" action="ppaction://hlinksldjump"/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7520572" y="6021288"/>
            <a:ext cx="1264404" cy="6425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3357625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388</TotalTime>
  <Words>753</Words>
  <Application>Microsoft Office PowerPoint</Application>
  <PresentationFormat>Экран (4:3)</PresentationFormat>
  <Paragraphs>225</Paragraphs>
  <Slides>39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39</vt:i4>
      </vt:variant>
    </vt:vector>
  </HeadingPairs>
  <TitlesOfParts>
    <vt:vector size="40" baseType="lpstr">
      <vt:lpstr>Тема Office</vt:lpstr>
      <vt:lpstr>Слайд 1</vt:lpstr>
      <vt:lpstr>Слайд 2</vt:lpstr>
      <vt:lpstr>Назовите  родину  табака </vt:lpstr>
      <vt:lpstr>Кто пристрастил Европу к табаку и «дал европейское название» самому растению? </vt:lpstr>
      <vt:lpstr>Издревле на Руси, жестоко наказывали за курение: секли кнутом, отрезали нос или ухо, ссылали в Сибирь, а при этом государе табак в России был легализован</vt:lpstr>
      <vt:lpstr>Когда, кем и откуда был впервые завезен табак  в Европу? </vt:lpstr>
      <vt:lpstr>При каком царе  в России появился табак? </vt:lpstr>
      <vt:lpstr>В какой стране  табак в 16 веке  был объявлен  «забавой дьявола"?  </vt:lpstr>
      <vt:lpstr>Продолжите фразу: «Табачное зелье – утеха в …»  </vt:lpstr>
      <vt:lpstr>Продолжите фразу: «Первую половину своей жизни курильщик тратит деньги на сигареты,  а вторую – …» </vt:lpstr>
      <vt:lpstr>Закончите английскую пословицу: «Курильщик впускает  в свои уста врага, который похищает …»</vt:lpstr>
      <vt:lpstr>Продолжите высказывание Шопенгауэра: «Сигара  даёт возможность ограниченному  человеку возместить недостаток  в нём …»</vt:lpstr>
      <vt:lpstr>Продолжите фразу профессора медицины Ричарда Оверхольда: «Я пишу вам, потому что чувствую необходимость сделать что-то для того, чтобы остановить непрерывный похоронный звон… Немногие понимают,  насколько смертоносен …» </vt:lpstr>
      <vt:lpstr>Продолжите фразу:  «Курение табака – медленное…» </vt:lpstr>
      <vt:lpstr>Существует ли положительная область применения табака? Если существует,  то какая? </vt:lpstr>
      <vt:lpstr>Если бы существовала профессия «курильщик», работники этой специальности могли бы получать бесплатное молоко  и дополнительный отпуск. Почему?</vt:lpstr>
      <vt:lpstr>Кому сигарета приносит пользу? </vt:lpstr>
      <vt:lpstr>Почему курильщик  никогда не состарится?</vt:lpstr>
      <vt:lpstr>Согласно неписанному правилу Голливуда, только эти люди могут позволить себе курить  в кадре. Какие? </vt:lpstr>
      <vt:lpstr>Широко ведется борьба  с курением в Болгарии. Какие профессии объявлены  там «профессиями некурящих?» </vt:lpstr>
      <vt:lpstr>В  школах Китая  юного курильщика  ожидает изнурительное наказание. Какое? </vt:lpstr>
      <vt:lpstr>Какое вещество, содержащееся в сигарете, вызывает  у курильщика образование раковых опухолей? </vt:lpstr>
      <vt:lpstr>Назовите дату, когда отмечается Всемирный день без табачного дыма 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49</cp:revision>
  <dcterms:created xsi:type="dcterms:W3CDTF">2015-11-13T06:26:04Z</dcterms:created>
  <dcterms:modified xsi:type="dcterms:W3CDTF">2018-01-23T20:19:26Z</dcterms:modified>
</cp:coreProperties>
</file>