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68" r:id="rId4"/>
    <p:sldId id="267" r:id="rId5"/>
    <p:sldId id="276" r:id="rId6"/>
    <p:sldId id="262" r:id="rId7"/>
    <p:sldId id="264" r:id="rId8"/>
    <p:sldId id="271" r:id="rId9"/>
    <p:sldId id="273" r:id="rId10"/>
    <p:sldId id="275" r:id="rId11"/>
    <p:sldId id="274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CC"/>
    <a:srgbClr val="9900CC"/>
    <a:srgbClr val="FFFF99"/>
    <a:srgbClr val="FFFF00"/>
    <a:srgbClr val="FF7C80"/>
    <a:srgbClr val="FFCCCC"/>
    <a:srgbClr val="FFFFCC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2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9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1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2634" y="1574014"/>
            <a:ext cx="9186635" cy="796871"/>
          </a:xfrm>
        </p:spPr>
        <p:txBody>
          <a:bodyPr>
            <a:noAutofit/>
          </a:bodyPr>
          <a:lstStyle/>
          <a:p>
            <a:r>
              <a:rPr lang="ru-RU" sz="4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АЛМАЗА ДО БРИЛЛИАНТА»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5420" y="4352486"/>
            <a:ext cx="4623707" cy="717637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проекта: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– 2023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-29028" y="186305"/>
            <a:ext cx="9173028" cy="595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                                       «Центр развития ребенка – детский сад № 94 «Радуга» г. Орска Оренбургской области»</a:t>
            </a:r>
          </a:p>
          <a:p>
            <a:endParaRPr lang="ru-RU" sz="14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16114" y="1071676"/>
            <a:ext cx="8926286" cy="468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проект «Наставничество в дошкольной организации»</a:t>
            </a:r>
            <a:endParaRPr lang="ru-RU" sz="22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16114" y="5851752"/>
            <a:ext cx="4642758" cy="7788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</a:p>
          <a:p>
            <a:pPr>
              <a:lnSpc>
                <a:spcPct val="100000"/>
              </a:lnSpc>
            </a:pP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Лемехова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 В., </a:t>
            </a: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ВКК</a:t>
            </a:r>
            <a:endParaRPr lang="ru-RU" sz="20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-210458" y="2799951"/>
            <a:ext cx="8708572" cy="7583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-29027" y="3022769"/>
            <a:ext cx="5558971" cy="16885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6116" y="2405131"/>
            <a:ext cx="5595259" cy="13948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Алмаз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самый драгоценный камень в мире.      Но настоящую красоту алмазу придает огранка, после которой каждый мастер может с гордостью назвать его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бриллиантом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405674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00115" y="2"/>
            <a:ext cx="7886700" cy="78564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ПРАКТИЧЕСКИЙ </a:t>
            </a:r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800" b="1" dirty="0">
              <a:solidFill>
                <a:srgbClr val="5A2781"/>
              </a:solidFill>
            </a:endParaRPr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2349283" y="785651"/>
            <a:ext cx="6624000" cy="2964714"/>
          </a:xfrm>
          <a:prstGeom prst="snip2DiagRect">
            <a:avLst>
              <a:gd name="adj1" fmla="val 9635"/>
              <a:gd name="adj2" fmla="val 12897"/>
            </a:avLst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Помощь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педагога-наставника в организации 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работы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(составление календарных и перспективных планов, рекомендации по использованию имеющейся в ДОУ литературы, ИКТ, других средств обучения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организации развивающей предметно-пространственной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с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возрастных и психологических особенностей детей, в соответствии с требованиями ФГОС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с двумя усеченными противолежащими углами 16"/>
          <p:cNvSpPr/>
          <p:nvPr/>
        </p:nvSpPr>
        <p:spPr>
          <a:xfrm>
            <a:off x="2362559" y="4176270"/>
            <a:ext cx="6624000" cy="2458328"/>
          </a:xfrm>
          <a:prstGeom prst="snip2DiagRect">
            <a:avLst>
              <a:gd name="adj1" fmla="val 14403"/>
              <a:gd name="adj2" fmla="val 12552"/>
            </a:avLst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Консультации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педагога-наставника и педагога-психолога по работе с родителями.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родительских собраний, с элементами психологический тренингов.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уголков и подача информации в социальных сетях.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Разрешение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конфликтных моментов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Двенадцатиугольник 9"/>
          <p:cNvSpPr/>
          <p:nvPr/>
        </p:nvSpPr>
        <p:spPr>
          <a:xfrm>
            <a:off x="80128" y="1188008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Двенадцатиугольник 11"/>
          <p:cNvSpPr/>
          <p:nvPr/>
        </p:nvSpPr>
        <p:spPr>
          <a:xfrm>
            <a:off x="86766" y="4325434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0128" y="1962242"/>
            <a:ext cx="21210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128" y="4897602"/>
            <a:ext cx="2147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взаимодействия с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408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00115" y="2"/>
            <a:ext cx="7886700" cy="78564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ПРАКТИЧЕСКИЙ </a:t>
            </a:r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800" b="1" dirty="0">
              <a:solidFill>
                <a:srgbClr val="5A2781"/>
              </a:solidFill>
            </a:endParaRPr>
          </a:p>
        </p:txBody>
      </p:sp>
      <p:sp>
        <p:nvSpPr>
          <p:cNvPr id="14" name="Прямоугольник с двумя усеченными противолежащими углами 13"/>
          <p:cNvSpPr/>
          <p:nvPr/>
        </p:nvSpPr>
        <p:spPr>
          <a:xfrm>
            <a:off x="2381544" y="692165"/>
            <a:ext cx="6624000" cy="3058199"/>
          </a:xfrm>
          <a:prstGeom prst="snip2DiagRect">
            <a:avLst>
              <a:gd name="adj1" fmla="val 9534"/>
              <a:gd name="adj2" fmla="val 9300"/>
            </a:avLst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Посещение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педагога и наблюдение за его взаимодействием с детьми.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посещения проводится детальный анализ. Конкретные предложения и рекомендации фиксируются в тетради контроля.</a:t>
            </a: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Посещение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молодым педагогом занятий с детьми, просмотр организации режимных моментов, самостоятельной деятельности детей в группе наставника.</a:t>
            </a: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Совместное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педагогом-психологом проведение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молодого педагога.</a:t>
            </a:r>
          </a:p>
        </p:txBody>
      </p:sp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2381544" y="3933076"/>
            <a:ext cx="6624000" cy="2756726"/>
          </a:xfrm>
          <a:prstGeom prst="snip2DiagRect">
            <a:avLst>
              <a:gd name="adj1" fmla="val 11537"/>
              <a:gd name="adj2" fmla="val 13302"/>
            </a:avLst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Оказание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в выявлении индивидуальных личностных качеств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и обучение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вызывает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у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педагога.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Изучение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внедрение психолого-педагогических приемов и методов работы, направленных на сохранение и улучшение психологического здоровья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Индивидуальное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по возникшим вопросам. Участие в работе круглого стола опытных педагогов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Двенадцатиугольник 7"/>
          <p:cNvSpPr/>
          <p:nvPr/>
        </p:nvSpPr>
        <p:spPr>
          <a:xfrm>
            <a:off x="96258" y="911909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Двенадцатиугольник 11"/>
          <p:cNvSpPr/>
          <p:nvPr/>
        </p:nvSpPr>
        <p:spPr>
          <a:xfrm>
            <a:off x="96258" y="4231439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8948" y="1317083"/>
            <a:ext cx="2147310" cy="1349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воспитательно-образовательного процесса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258" y="4646818"/>
            <a:ext cx="2201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психологического здоровья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11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18" name="Прямоугольник с двумя усеченными противолежащими углами 17"/>
          <p:cNvSpPr/>
          <p:nvPr/>
        </p:nvSpPr>
        <p:spPr>
          <a:xfrm>
            <a:off x="111382" y="881385"/>
            <a:ext cx="8892208" cy="4469989"/>
          </a:xfrm>
          <a:prstGeom prst="snip2DiagRect">
            <a:avLst>
              <a:gd name="adj1" fmla="val 9676"/>
              <a:gd name="adj2" fmla="val 10133"/>
            </a:avLst>
          </a:prstGeom>
          <a:solidFill>
            <a:srgbClr val="F0E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endParaRPr lang="ru-RU" dirty="0">
              <a:solidFill>
                <a:srgbClr val="5A278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00115" y="2"/>
            <a:ext cx="7886700" cy="78564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ИТОГОВЫЙ </a:t>
            </a:r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800" b="1" dirty="0">
              <a:solidFill>
                <a:srgbClr val="5A278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717" y="1562740"/>
            <a:ext cx="86855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Отслеживание динамики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роста молодого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этапе с помощью анкетирования определяется рейтинг молодого воспитателя среди родителей, их удовлетворенность его работой, отношение к нему воспитанников, насколько сам педагог удовлетворен своей деятельностью, отношениями с детьми, родителями, коллективом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indent="-185738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самоанализа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молодым педагога своей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за прошедший учебный год, который позволит увидеть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рост, и определить еще имеющиеся проблемы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5738" indent="-185738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indent="-185738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дальнейшей работы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молодым педагогом</a:t>
            </a:r>
            <a:endParaRPr lang="ru-RU" sz="1400" dirty="0"/>
          </a:p>
        </p:txBody>
      </p:sp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97361" y="5456861"/>
            <a:ext cx="8892208" cy="734801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0E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rgbClr val="5A278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717" y="5582829"/>
            <a:ext cx="8685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Подведение итогов и обобщение опыта работы наставниками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762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191" y="196967"/>
            <a:ext cx="6004496" cy="785649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263783" y="1179583"/>
            <a:ext cx="8587409" cy="4995930"/>
          </a:xfrm>
          <a:prstGeom prst="snip2DiagRect">
            <a:avLst>
              <a:gd name="adj1" fmla="val 13528"/>
              <a:gd name="adj2" fmla="val 13219"/>
            </a:avLst>
          </a:prstGeom>
          <a:gradFill flip="none" rotWithShape="1">
            <a:gsLst>
              <a:gs pos="0">
                <a:srgbClr val="B686DA">
                  <a:tint val="66000"/>
                  <a:satMod val="160000"/>
                </a:srgbClr>
              </a:gs>
              <a:gs pos="50000">
                <a:srgbClr val="B686DA">
                  <a:tint val="44500"/>
                  <a:satMod val="160000"/>
                </a:srgbClr>
              </a:gs>
              <a:gs pos="100000">
                <a:srgbClr val="B686DA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711200" algn="just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педагог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алмаз, который сам по себе ценен своими теоретическими знаниями, полученными за годы учебы, новыми идеями, положительной энергией двигаться вперед. </a:t>
            </a:r>
          </a:p>
          <a:p>
            <a:pPr marL="0" indent="711200" algn="just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опытный мастер-ювелир способен помочь молодому педагогу, используя свой потенциал, наиболее полно раскрыться в профессии.</a:t>
            </a:r>
          </a:p>
          <a:p>
            <a:pPr marL="0" indent="711200" algn="just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11200" algn="just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наставничества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оказание помощи молодым педагогам в их профессиональном становлении. Наряду с педагогическими профессиональными проблемами становятся актуальными вопросы психологического сопровождения молодых педагогов в период их адаптации к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1845682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9" name="Шестиугольник 8"/>
          <p:cNvSpPr/>
          <p:nvPr/>
        </p:nvSpPr>
        <p:spPr>
          <a:xfrm>
            <a:off x="92766" y="241338"/>
            <a:ext cx="8931964" cy="1658978"/>
          </a:xfrm>
          <a:prstGeom prst="hexagon">
            <a:avLst>
              <a:gd name="adj" fmla="val 16213"/>
              <a:gd name="vf" fmla="val 115470"/>
            </a:avLst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5400000" scaled="1"/>
            <a:tileRect/>
          </a:gradFill>
          <a:ln w="57150">
            <a:solidFill>
              <a:srgbClr val="9900CC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92766" y="2107095"/>
            <a:ext cx="8931964" cy="4638261"/>
          </a:xfrm>
          <a:prstGeom prst="hexagon">
            <a:avLst>
              <a:gd name="adj" fmla="val 6129"/>
              <a:gd name="vf" fmla="val 115470"/>
            </a:avLst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5400000" scaled="1"/>
            <a:tileRect/>
          </a:gradFill>
          <a:ln w="57150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677" y="424496"/>
            <a:ext cx="8335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и практической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в процессе профессионального становления молодого педагога.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677" y="2105588"/>
            <a:ext cx="8335618" cy="455509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5113" indent="-265113"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65113" indent="-265113"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Раскрытие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личностного потенциала молодого педагога (самостоятельно преодолевать трудности процесса профессиональной адаптации, ответственно относиться к своему становления как профессионала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65113" indent="-265113" algn="just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Оказание методической и практической помощи молодому педагогу в повышении профессиональной компетенции (овладение современными подходами и внедрении передовых педагогических технологий в образовательный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процесс)</a:t>
            </a:r>
          </a:p>
          <a:p>
            <a:pPr marL="265113" indent="-265113" algn="just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Создание благоприятных условий для профессиональной адаптации в коллективе родителей, детей, педагогов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65113" indent="-265113" algn="just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Обеспечение мониторинга профессиональной деятельности и личности молодого специалиста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51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43" y="328478"/>
            <a:ext cx="5364231" cy="74805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</a:p>
        </p:txBody>
      </p:sp>
      <p:sp>
        <p:nvSpPr>
          <p:cNvPr id="19" name="Двенадцатиугольник 18"/>
          <p:cNvSpPr/>
          <p:nvPr/>
        </p:nvSpPr>
        <p:spPr>
          <a:xfrm>
            <a:off x="1413741" y="1242234"/>
            <a:ext cx="2232000" cy="2232000"/>
          </a:xfrm>
          <a:prstGeom prst="dodecagon">
            <a:avLst/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Двенадцатиугольник 19"/>
          <p:cNvSpPr/>
          <p:nvPr/>
        </p:nvSpPr>
        <p:spPr>
          <a:xfrm>
            <a:off x="297741" y="3171923"/>
            <a:ext cx="2232000" cy="2232000"/>
          </a:xfrm>
          <a:prstGeom prst="dodecagon">
            <a:avLst/>
          </a:prstGeom>
          <a:gradFill flip="none" rotWithShape="1">
            <a:gsLst>
              <a:gs pos="0">
                <a:srgbClr val="CC00FF">
                  <a:shade val="30000"/>
                  <a:satMod val="115000"/>
                </a:srgbClr>
              </a:gs>
              <a:gs pos="50000">
                <a:srgbClr val="CC00FF">
                  <a:shade val="67500"/>
                  <a:satMod val="115000"/>
                </a:srgbClr>
              </a:gs>
              <a:gs pos="100000">
                <a:srgbClr val="CC00FF">
                  <a:shade val="100000"/>
                  <a:satMod val="115000"/>
                </a:srgbClr>
              </a:gs>
            </a:gsLst>
            <a:lin ang="8100000" scaled="1"/>
            <a:tileRect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Двенадцатиугольник 20"/>
          <p:cNvSpPr/>
          <p:nvPr/>
        </p:nvSpPr>
        <p:spPr>
          <a:xfrm>
            <a:off x="2529741" y="3171923"/>
            <a:ext cx="2232000" cy="2232000"/>
          </a:xfrm>
          <a:prstGeom prst="dodecagon">
            <a:avLst/>
          </a:prstGeom>
          <a:gradFill flip="none" rotWithShape="1">
            <a:gsLst>
              <a:gs pos="0">
                <a:srgbClr val="CC00FF">
                  <a:shade val="30000"/>
                  <a:satMod val="115000"/>
                </a:srgbClr>
              </a:gs>
              <a:gs pos="50000">
                <a:srgbClr val="CC00FF">
                  <a:shade val="67500"/>
                  <a:satMod val="115000"/>
                </a:srgbClr>
              </a:gs>
              <a:gs pos="100000">
                <a:srgbClr val="CC00FF">
                  <a:shade val="100000"/>
                  <a:satMod val="115000"/>
                </a:srgbClr>
              </a:gs>
            </a:gsLst>
            <a:lin ang="2700000" scaled="1"/>
            <a:tileRect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741" y="3886201"/>
            <a:ext cx="23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(наставник)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75741" y="3857900"/>
            <a:ext cx="23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(наставник)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13741" y="1995233"/>
            <a:ext cx="23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педагог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(наставляемый)</a:t>
            </a:r>
          </a:p>
        </p:txBody>
      </p:sp>
    </p:spTree>
    <p:extLst>
      <p:ext uri="{BB962C8B-B14F-4D97-AF65-F5344CB8AC3E}">
        <p14:creationId xmlns:p14="http://schemas.microsoft.com/office/powerpoint/2010/main" val="2713265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05" y="1127783"/>
            <a:ext cx="4235581" cy="7316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endParaRPr lang="ru-RU" sz="3200" b="1" dirty="0">
              <a:solidFill>
                <a:srgbClr val="5A278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Двенадцатиугольник 18"/>
          <p:cNvSpPr/>
          <p:nvPr/>
        </p:nvSpPr>
        <p:spPr>
          <a:xfrm>
            <a:off x="1413155" y="1919304"/>
            <a:ext cx="2232000" cy="2232000"/>
          </a:xfrm>
          <a:prstGeom prst="dodecagon">
            <a:avLst/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Двенадцатиугольник 19"/>
          <p:cNvSpPr/>
          <p:nvPr/>
        </p:nvSpPr>
        <p:spPr>
          <a:xfrm>
            <a:off x="297155" y="3848993"/>
            <a:ext cx="2232000" cy="2232000"/>
          </a:xfrm>
          <a:prstGeom prst="dodecagon">
            <a:avLst/>
          </a:prstGeom>
          <a:gradFill flip="none" rotWithShape="1">
            <a:gsLst>
              <a:gs pos="0">
                <a:srgbClr val="CC00FF">
                  <a:shade val="30000"/>
                  <a:satMod val="115000"/>
                </a:srgbClr>
              </a:gs>
              <a:gs pos="50000">
                <a:srgbClr val="CC00FF">
                  <a:shade val="67500"/>
                  <a:satMod val="115000"/>
                </a:srgbClr>
              </a:gs>
              <a:gs pos="100000">
                <a:srgbClr val="CC00FF">
                  <a:shade val="100000"/>
                  <a:satMod val="115000"/>
                </a:srgbClr>
              </a:gs>
            </a:gsLst>
            <a:lin ang="8100000" scaled="1"/>
            <a:tileRect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Двенадцатиугольник 20"/>
          <p:cNvSpPr/>
          <p:nvPr/>
        </p:nvSpPr>
        <p:spPr>
          <a:xfrm>
            <a:off x="2529155" y="3848993"/>
            <a:ext cx="2232000" cy="2232000"/>
          </a:xfrm>
          <a:prstGeom prst="dodecagon">
            <a:avLst/>
          </a:prstGeom>
          <a:gradFill flip="none" rotWithShape="1">
            <a:gsLst>
              <a:gs pos="0">
                <a:srgbClr val="CC00FF">
                  <a:shade val="30000"/>
                  <a:satMod val="115000"/>
                </a:srgbClr>
              </a:gs>
              <a:gs pos="50000">
                <a:srgbClr val="CC00FF">
                  <a:shade val="67500"/>
                  <a:satMod val="115000"/>
                </a:srgbClr>
              </a:gs>
              <a:gs pos="100000">
                <a:srgbClr val="CC00FF">
                  <a:shade val="100000"/>
                  <a:satMod val="115000"/>
                </a:srgbClr>
              </a:gs>
            </a:gsLst>
            <a:lin ang="2700000" scaled="1"/>
            <a:tileRect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155" y="4563271"/>
            <a:ext cx="23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(наставник)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75155" y="4534970"/>
            <a:ext cx="23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(наставник)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13155" y="2672303"/>
            <a:ext cx="23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Молодой педагог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(наставляемый)</a:t>
            </a: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5240319" y="856312"/>
            <a:ext cx="3557927" cy="1958906"/>
          </a:xfrm>
          <a:prstGeom prst="flowChartDecision">
            <a:avLst/>
          </a:prstGeom>
          <a:solidFill>
            <a:srgbClr val="C081FF"/>
          </a:solidFill>
          <a:ln w="28575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5240319" y="2815218"/>
            <a:ext cx="3557927" cy="1958906"/>
          </a:xfrm>
          <a:prstGeom prst="flowChartDecision">
            <a:avLst/>
          </a:prstGeom>
          <a:solidFill>
            <a:srgbClr val="9225FF"/>
          </a:solidFill>
          <a:ln w="28575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Блок-схема: решение 11"/>
          <p:cNvSpPr/>
          <p:nvPr/>
        </p:nvSpPr>
        <p:spPr>
          <a:xfrm>
            <a:off x="5319728" y="4774124"/>
            <a:ext cx="3399108" cy="1958906"/>
          </a:xfrm>
          <a:prstGeom prst="flowChartDecision">
            <a:avLst/>
          </a:prstGeom>
          <a:solidFill>
            <a:srgbClr val="6600CC"/>
          </a:solidFill>
          <a:ln w="28575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815741" y="1597497"/>
            <a:ext cx="4554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8369" y="3543368"/>
            <a:ext cx="4554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5155" y="5521857"/>
            <a:ext cx="4554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тоговый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4444157" y="217381"/>
            <a:ext cx="4699843" cy="6240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</a:t>
            </a:r>
            <a:endParaRPr lang="ru-RU" sz="2000" b="1" dirty="0">
              <a:solidFill>
                <a:srgbClr val="5A27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047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84" y="38228"/>
            <a:ext cx="7886700" cy="78564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2800" b="1" dirty="0">
              <a:solidFill>
                <a:srgbClr val="5A2781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83344" y="862100"/>
            <a:ext cx="4554917" cy="1958906"/>
          </a:xfrm>
          <a:prstGeom prst="flowChartDecision">
            <a:avLst/>
          </a:prstGeom>
          <a:solidFill>
            <a:srgbClr val="C081FF"/>
          </a:solidFill>
          <a:ln w="28575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83345" y="2821006"/>
            <a:ext cx="4554917" cy="1958906"/>
          </a:xfrm>
          <a:prstGeom prst="flowChartDecision">
            <a:avLst/>
          </a:prstGeom>
          <a:solidFill>
            <a:srgbClr val="9225FF"/>
          </a:solidFill>
          <a:ln w="28575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83344" y="4779912"/>
            <a:ext cx="4554917" cy="1958906"/>
          </a:xfrm>
          <a:prstGeom prst="flowChartDecision">
            <a:avLst/>
          </a:prstGeom>
          <a:solidFill>
            <a:srgbClr val="6600CC"/>
          </a:solidFill>
          <a:ln w="28575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344" y="1565157"/>
            <a:ext cx="4554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343" y="3577072"/>
            <a:ext cx="455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343" y="5493287"/>
            <a:ext cx="455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тоговый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777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106017" y="682967"/>
            <a:ext cx="8892208" cy="1209127"/>
          </a:xfrm>
          <a:prstGeom prst="snip2DiagRect">
            <a:avLst>
              <a:gd name="adj1" fmla="val 14248"/>
              <a:gd name="adj2" fmla="val 16667"/>
            </a:avLst>
          </a:prstGeom>
          <a:solidFill>
            <a:srgbClr val="F0E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5A278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с двумя усеченными противолежащими углами 16"/>
          <p:cNvSpPr/>
          <p:nvPr/>
        </p:nvSpPr>
        <p:spPr>
          <a:xfrm>
            <a:off x="135204" y="5655709"/>
            <a:ext cx="8892209" cy="1128172"/>
          </a:xfrm>
          <a:prstGeom prst="snip2DiagRect">
            <a:avLst>
              <a:gd name="adj1" fmla="val 15271"/>
              <a:gd name="adj2" fmla="val 16667"/>
            </a:avLst>
          </a:prstGeom>
          <a:solidFill>
            <a:srgbClr val="F0E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5A278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с двумя усеченными противолежащими углами 17"/>
          <p:cNvSpPr/>
          <p:nvPr/>
        </p:nvSpPr>
        <p:spPr>
          <a:xfrm>
            <a:off x="135203" y="2046013"/>
            <a:ext cx="8892208" cy="3510219"/>
          </a:xfrm>
          <a:prstGeom prst="snip2DiagRect">
            <a:avLst>
              <a:gd name="adj1" fmla="val 5285"/>
              <a:gd name="adj2" fmla="val 5341"/>
            </a:avLst>
          </a:prstGeom>
          <a:solidFill>
            <a:srgbClr val="F0E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endParaRPr lang="ru-RU" dirty="0">
              <a:solidFill>
                <a:srgbClr val="5A278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06017" y="2"/>
            <a:ext cx="8892208" cy="7856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ПОДГОТОВИТЕЛЬНЫЙ </a:t>
            </a:r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800" b="1" dirty="0">
              <a:solidFill>
                <a:srgbClr val="5A278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6667" y="758652"/>
            <a:ext cx="86615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темы, постановка цели и задач проекта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Прогнозирование результата и выбор формы для подведения итогов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Подбор диагностического и методического инструментария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2807" y="2181446"/>
            <a:ext cx="8489281" cy="3239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мониторинга: </a:t>
            </a:r>
          </a:p>
          <a:p>
            <a:pPr indent="357188" algn="just"/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личности молодого педагога, с целью выявления положительных и отрицательных черт характера, оценка профессиональных навыков и умений. </a:t>
            </a:r>
          </a:p>
          <a:p>
            <a:pPr indent="357188" algn="just"/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практической подготовленности педагога отслеживается в результате наблюдений, при посещении наставниками занятий, а так же присутствуя во время режимных моментов и игровой деятельности, наблюдая и анализируя. Результаты фиксируются в тетради наблюдений, а затем вносятся в Карту профессионального роста педагога.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36669" y="5835075"/>
            <a:ext cx="8489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Планирование совместной деятельности наставников и молодого педагога на основе выявленных результатов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126226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61" name="Двенадцатиугольник 60"/>
          <p:cNvSpPr/>
          <p:nvPr/>
        </p:nvSpPr>
        <p:spPr>
          <a:xfrm>
            <a:off x="4476692" y="3484239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Двенадцатиугольник 54"/>
          <p:cNvSpPr/>
          <p:nvPr/>
        </p:nvSpPr>
        <p:spPr>
          <a:xfrm>
            <a:off x="2544055" y="130030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Двенадцатиугольник 56"/>
          <p:cNvSpPr/>
          <p:nvPr/>
        </p:nvSpPr>
        <p:spPr>
          <a:xfrm>
            <a:off x="4460489" y="1261743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Двенадцатиугольник 55"/>
          <p:cNvSpPr/>
          <p:nvPr/>
        </p:nvSpPr>
        <p:spPr>
          <a:xfrm>
            <a:off x="2544055" y="4607268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Двенадцатиугольник 58"/>
          <p:cNvSpPr/>
          <p:nvPr/>
        </p:nvSpPr>
        <p:spPr>
          <a:xfrm>
            <a:off x="625400" y="3468830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Двенадцатиугольник 57"/>
          <p:cNvSpPr/>
          <p:nvPr/>
        </p:nvSpPr>
        <p:spPr>
          <a:xfrm>
            <a:off x="611418" y="1233495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4966844" y="85828"/>
            <a:ext cx="4189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0005" y="2817627"/>
            <a:ext cx="32335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молодого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4056" y="437120"/>
            <a:ext cx="216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личностного потенциала молодого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84332" y="1832827"/>
            <a:ext cx="2160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Вхождение в педагогический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84332" y="4214815"/>
            <a:ext cx="21210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0026" y="1718642"/>
            <a:ext cx="2147310" cy="1349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воспитательно-образовательного процесса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0602" y="3887111"/>
            <a:ext cx="2201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психологического здоровья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6746" y="5210550"/>
            <a:ext cx="2147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взаимодействия с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673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68" r="13176" b="5977"/>
          <a:stretch/>
        </p:blipFill>
        <p:spPr>
          <a:xfrm>
            <a:off x="-29028" y="0"/>
            <a:ext cx="9173028" cy="6872514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00115" y="2"/>
            <a:ext cx="7886700" cy="78564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ПРАКТИЧЕСКИЙ </a:t>
            </a:r>
            <a:r>
              <a:rPr lang="ru-RU" sz="4400" b="1" dirty="0">
                <a:solidFill>
                  <a:srgbClr val="5A27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800" b="1" dirty="0">
              <a:solidFill>
                <a:srgbClr val="5A2781"/>
              </a:solidFill>
            </a:endParaRPr>
          </a:p>
        </p:txBody>
      </p:sp>
      <p:sp>
        <p:nvSpPr>
          <p:cNvPr id="2" name="Прямоугольник с двумя усеченными противолежащими углами 1"/>
          <p:cNvSpPr/>
          <p:nvPr/>
        </p:nvSpPr>
        <p:spPr>
          <a:xfrm>
            <a:off x="2342343" y="1020364"/>
            <a:ext cx="6624000" cy="2808718"/>
          </a:xfrm>
          <a:prstGeom prst="snip2DiagRect">
            <a:avLst>
              <a:gd name="adj1" fmla="val 16986"/>
              <a:gd name="adj2" fmla="val 16667"/>
            </a:avLst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индивидуального консультирования: </a:t>
            </a: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негативными и позитивными переживаниями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педагога, </a:t>
            </a: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укрепление стрессоустойчивости, </a:t>
            </a: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профилактика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 «эмоционального выгорания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имиджа педагога ДОУ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с двумя усеченными противолежащими углами 13"/>
          <p:cNvSpPr/>
          <p:nvPr/>
        </p:nvSpPr>
        <p:spPr>
          <a:xfrm>
            <a:off x="2342343" y="4281291"/>
            <a:ext cx="6624000" cy="2331544"/>
          </a:xfrm>
          <a:prstGeom prst="snip2DiagRect">
            <a:avLst>
              <a:gd name="adj1" fmla="val 15346"/>
              <a:gd name="adj2" fmla="val 16667"/>
            </a:avLst>
          </a:prstGeom>
          <a:gradFill flip="none" rotWithShape="1">
            <a:gsLst>
              <a:gs pos="0">
                <a:srgbClr val="CC00FF">
                  <a:tint val="66000"/>
                  <a:satMod val="160000"/>
                </a:srgbClr>
              </a:gs>
              <a:gs pos="50000">
                <a:srgbClr val="CC00FF">
                  <a:tint val="44500"/>
                  <a:satMod val="160000"/>
                </a:srgbClr>
              </a:gs>
              <a:gs pos="100000">
                <a:srgbClr val="CC00FF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7188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Педагогом-психологом проводятся тренинги направленные на:</a:t>
            </a:r>
          </a:p>
          <a:p>
            <a:pPr indent="265113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адаптацию молодого педагога в коллективе, </a:t>
            </a:r>
          </a:p>
          <a:p>
            <a:pPr indent="265113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сплочение коллектива, </a:t>
            </a:r>
          </a:p>
          <a:p>
            <a:pPr indent="265113" algn="just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профилактику эмоционального и профессионального выгорания.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658" y="1540649"/>
            <a:ext cx="216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личностного потенциала молодого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Двенадцатиугольник 9"/>
          <p:cNvSpPr/>
          <p:nvPr/>
        </p:nvSpPr>
        <p:spPr>
          <a:xfrm>
            <a:off x="76658" y="1276257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Двенадцатиугольник 14"/>
          <p:cNvSpPr/>
          <p:nvPr/>
        </p:nvSpPr>
        <p:spPr>
          <a:xfrm>
            <a:off x="76658" y="4281291"/>
            <a:ext cx="2160000" cy="2160000"/>
          </a:xfrm>
          <a:prstGeom prst="dodecagon">
            <a:avLst/>
          </a:prstGeom>
          <a:solidFill>
            <a:srgbClr val="9900CC">
              <a:alpha val="80000"/>
            </a:srgbClr>
          </a:solidFill>
          <a:ln w="381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6658" y="1594701"/>
            <a:ext cx="216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личностного потенциала молодого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657" y="4853459"/>
            <a:ext cx="2160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Вхождение в педагогический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8620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962</TotalTime>
  <Words>835</Words>
  <Application>Microsoft Office PowerPoint</Application>
  <PresentationFormat>Экран (4:3)</PresentationFormat>
  <Paragraphs>106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«ОТ АЛМАЗА ДО БРИЛЛИАНТА»</vt:lpstr>
      <vt:lpstr>Актуальность проекта</vt:lpstr>
      <vt:lpstr>Презентация PowerPoint</vt:lpstr>
      <vt:lpstr>Участники проекта</vt:lpstr>
      <vt:lpstr>Участники проекта</vt:lpstr>
      <vt:lpstr>Этапы реализации проекта</vt:lpstr>
      <vt:lpstr>1. ПОДГОТОВИТЕЛЬНЫЙ ЭТАП</vt:lpstr>
      <vt:lpstr>Презентация PowerPoint</vt:lpstr>
      <vt:lpstr>2. ПРАКТИЧЕСКИЙ ЭТАП</vt:lpstr>
      <vt:lpstr>2. ПРАКТИЧЕСКИЙ ЭТАП</vt:lpstr>
      <vt:lpstr>2. ПРАКТИЧЕСКИЙ ЭТАП</vt:lpstr>
      <vt:lpstr>3. ИТОГОВЫЙ ЭТАП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Анастасия</cp:lastModifiedBy>
  <cp:revision>73</cp:revision>
  <dcterms:created xsi:type="dcterms:W3CDTF">2014-11-21T11:00:06Z</dcterms:created>
  <dcterms:modified xsi:type="dcterms:W3CDTF">2023-05-12T06:29:20Z</dcterms:modified>
</cp:coreProperties>
</file>