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22"/>
  </p:notesMasterIdLst>
  <p:sldIdLst>
    <p:sldId id="256" r:id="rId2"/>
    <p:sldId id="265" r:id="rId3"/>
    <p:sldId id="271" r:id="rId4"/>
    <p:sldId id="279" r:id="rId5"/>
    <p:sldId id="258" r:id="rId6"/>
    <p:sldId id="264" r:id="rId7"/>
    <p:sldId id="257" r:id="rId8"/>
    <p:sldId id="266" r:id="rId9"/>
    <p:sldId id="263" r:id="rId10"/>
    <p:sldId id="267" r:id="rId11"/>
    <p:sldId id="283" r:id="rId12"/>
    <p:sldId id="261" r:id="rId13"/>
    <p:sldId id="277" r:id="rId14"/>
    <p:sldId id="285" r:id="rId15"/>
    <p:sldId id="286" r:id="rId16"/>
    <p:sldId id="287" r:id="rId17"/>
    <p:sldId id="288" r:id="rId18"/>
    <p:sldId id="280" r:id="rId19"/>
    <p:sldId id="272" r:id="rId20"/>
    <p:sldId id="276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4601" autoAdjust="0"/>
  </p:normalViewPr>
  <p:slideViewPr>
    <p:cSldViewPr snapToGrid="0">
      <p:cViewPr>
        <p:scale>
          <a:sx n="56" d="100"/>
          <a:sy n="56" d="100"/>
        </p:scale>
        <p:origin x="-282" y="-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407A54-B52F-48E4-AE29-03388F318A86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11639E-2763-4514-B03A-1E0FB2DA51FD}">
      <dgm:prSet phldrT="[Текст]" custT="1"/>
      <dgm:spPr/>
      <dgm:t>
        <a:bodyPr/>
        <a:lstStyle/>
        <a:p>
          <a:r>
            <a:rPr lang="ru-RU" sz="2400" b="1" dirty="0" smtClean="0"/>
            <a:t>Физическая</a:t>
          </a:r>
          <a:endParaRPr lang="ru-RU" sz="2400" b="1" dirty="0"/>
        </a:p>
      </dgm:t>
    </dgm:pt>
    <dgm:pt modelId="{5E7E940A-1EBD-4E25-8451-CC8F853120A8}" type="parTrans" cxnId="{3E519147-8046-49F0-B5B0-143AC2EB96CF}">
      <dgm:prSet/>
      <dgm:spPr/>
      <dgm:t>
        <a:bodyPr/>
        <a:lstStyle/>
        <a:p>
          <a:endParaRPr lang="ru-RU"/>
        </a:p>
      </dgm:t>
    </dgm:pt>
    <dgm:pt modelId="{F334A109-BFAE-4595-B27A-5FB369087059}" type="sibTrans" cxnId="{3E519147-8046-49F0-B5B0-143AC2EB96CF}">
      <dgm:prSet/>
      <dgm:spPr/>
      <dgm:t>
        <a:bodyPr/>
        <a:lstStyle/>
        <a:p>
          <a:endParaRPr lang="ru-RU"/>
        </a:p>
      </dgm:t>
    </dgm:pt>
    <dgm:pt modelId="{DC51F39D-0DA7-4743-9B6D-5A2F5FDAC6A2}">
      <dgm:prSet phldrT="[Текст]" custT="1"/>
      <dgm:spPr/>
      <dgm:t>
        <a:bodyPr/>
        <a:lstStyle/>
        <a:p>
          <a:r>
            <a:rPr lang="ru-RU" sz="2400" b="1" dirty="0" smtClean="0"/>
            <a:t>Личностная</a:t>
          </a:r>
          <a:endParaRPr lang="ru-RU" sz="2400" b="1" dirty="0"/>
        </a:p>
      </dgm:t>
    </dgm:pt>
    <dgm:pt modelId="{DCC2E425-BBB6-435E-9FBA-ED50D64FE565}" type="parTrans" cxnId="{D21F802A-3EDC-4184-B2C8-DE79737AA4E8}">
      <dgm:prSet/>
      <dgm:spPr/>
      <dgm:t>
        <a:bodyPr/>
        <a:lstStyle/>
        <a:p>
          <a:endParaRPr lang="ru-RU"/>
        </a:p>
      </dgm:t>
    </dgm:pt>
    <dgm:pt modelId="{F3FF4123-EC9B-4820-B276-7A906179B2FA}" type="sibTrans" cxnId="{D21F802A-3EDC-4184-B2C8-DE79737AA4E8}">
      <dgm:prSet/>
      <dgm:spPr/>
      <dgm:t>
        <a:bodyPr/>
        <a:lstStyle/>
        <a:p>
          <a:endParaRPr lang="ru-RU"/>
        </a:p>
      </dgm:t>
    </dgm:pt>
    <dgm:pt modelId="{8D370354-C8D6-4E7B-879C-052BF476D747}">
      <dgm:prSet phldrT="[Текст]"/>
      <dgm:spPr/>
      <dgm:t>
        <a:bodyPr/>
        <a:lstStyle/>
        <a:p>
          <a:r>
            <a:rPr lang="ru-RU" b="1" dirty="0" smtClean="0"/>
            <a:t>Интеллектуальная</a:t>
          </a:r>
          <a:endParaRPr lang="ru-RU" b="1" dirty="0"/>
        </a:p>
      </dgm:t>
    </dgm:pt>
    <dgm:pt modelId="{04B6E034-DF6B-4CE0-9128-C05EB00E6B97}" type="parTrans" cxnId="{F233B660-B546-4A3E-821E-8E672E6262E4}">
      <dgm:prSet/>
      <dgm:spPr/>
      <dgm:t>
        <a:bodyPr/>
        <a:lstStyle/>
        <a:p>
          <a:endParaRPr lang="ru-RU"/>
        </a:p>
      </dgm:t>
    </dgm:pt>
    <dgm:pt modelId="{DC91DFA2-7270-44CF-840E-82EC9507BDEB}" type="sibTrans" cxnId="{F233B660-B546-4A3E-821E-8E672E6262E4}">
      <dgm:prSet/>
      <dgm:spPr/>
      <dgm:t>
        <a:bodyPr/>
        <a:lstStyle/>
        <a:p>
          <a:endParaRPr lang="ru-RU"/>
        </a:p>
      </dgm:t>
    </dgm:pt>
    <dgm:pt modelId="{35B9F4FB-D1DE-4555-B447-2110F10B7206}">
      <dgm:prSet phldrT="[Текст]" custT="1"/>
      <dgm:spPr/>
      <dgm:t>
        <a:bodyPr/>
        <a:lstStyle/>
        <a:p>
          <a:r>
            <a:rPr lang="ru-RU" sz="2000" b="1" dirty="0" smtClean="0"/>
            <a:t>Социальная</a:t>
          </a:r>
          <a:endParaRPr lang="ru-RU" sz="2000" b="1" dirty="0"/>
        </a:p>
      </dgm:t>
    </dgm:pt>
    <dgm:pt modelId="{E3038AE4-9FFD-4AC1-B740-03AB58207043}" type="parTrans" cxnId="{194FC66B-DA45-4A02-A6F1-5BA28167FD67}">
      <dgm:prSet/>
      <dgm:spPr/>
      <dgm:t>
        <a:bodyPr/>
        <a:lstStyle/>
        <a:p>
          <a:endParaRPr lang="ru-RU"/>
        </a:p>
      </dgm:t>
    </dgm:pt>
    <dgm:pt modelId="{9C61B18F-CD32-40B1-92C2-FA2DAAAF3876}" type="sibTrans" cxnId="{194FC66B-DA45-4A02-A6F1-5BA28167FD67}">
      <dgm:prSet/>
      <dgm:spPr/>
      <dgm:t>
        <a:bodyPr/>
        <a:lstStyle/>
        <a:p>
          <a:endParaRPr lang="ru-RU"/>
        </a:p>
      </dgm:t>
    </dgm:pt>
    <dgm:pt modelId="{B416E1F8-982F-4CD7-83F1-559C9F6CD451}">
      <dgm:prSet phldrT="[Текст]" custT="1"/>
      <dgm:spPr/>
      <dgm:t>
        <a:bodyPr/>
        <a:lstStyle/>
        <a:p>
          <a:r>
            <a:rPr lang="ru-RU" sz="2400" b="1" dirty="0" smtClean="0"/>
            <a:t>Речевая</a:t>
          </a:r>
          <a:endParaRPr lang="ru-RU" sz="2400" b="1" dirty="0"/>
        </a:p>
      </dgm:t>
    </dgm:pt>
    <dgm:pt modelId="{B1E635FA-43E8-409E-8E99-B25F9655466B}" type="parTrans" cxnId="{A0BB9FA9-6F82-4DE0-992D-A008E82CC2A5}">
      <dgm:prSet/>
      <dgm:spPr/>
      <dgm:t>
        <a:bodyPr/>
        <a:lstStyle/>
        <a:p>
          <a:endParaRPr lang="ru-RU"/>
        </a:p>
      </dgm:t>
    </dgm:pt>
    <dgm:pt modelId="{C2A83B64-0997-4101-84D3-13660520EF52}" type="sibTrans" cxnId="{A0BB9FA9-6F82-4DE0-992D-A008E82CC2A5}">
      <dgm:prSet/>
      <dgm:spPr/>
      <dgm:t>
        <a:bodyPr/>
        <a:lstStyle/>
        <a:p>
          <a:endParaRPr lang="ru-RU"/>
        </a:p>
      </dgm:t>
    </dgm:pt>
    <dgm:pt modelId="{3430D812-DCF9-44A3-AAAD-88835280B7E5}">
      <dgm:prSet phldrT="[Текст]" custT="1"/>
      <dgm:spPr/>
      <dgm:t>
        <a:bodyPr/>
        <a:lstStyle/>
        <a:p>
          <a:r>
            <a:rPr lang="ru-RU" sz="2400" b="1" dirty="0" smtClean="0"/>
            <a:t>Эмоционально-волевая</a:t>
          </a:r>
          <a:endParaRPr lang="ru-RU" sz="2400" b="1" dirty="0"/>
        </a:p>
      </dgm:t>
    </dgm:pt>
    <dgm:pt modelId="{73AD13FA-BB3F-4BDE-A7EF-5D7FF7069978}" type="parTrans" cxnId="{ABF55907-1715-4BCA-BAF5-6F0BFC5532DD}">
      <dgm:prSet/>
      <dgm:spPr/>
      <dgm:t>
        <a:bodyPr/>
        <a:lstStyle/>
        <a:p>
          <a:endParaRPr lang="ru-RU"/>
        </a:p>
      </dgm:t>
    </dgm:pt>
    <dgm:pt modelId="{5B17F3CE-80A5-4819-B329-EA9FA50A5F29}" type="sibTrans" cxnId="{ABF55907-1715-4BCA-BAF5-6F0BFC5532DD}">
      <dgm:prSet/>
      <dgm:spPr/>
      <dgm:t>
        <a:bodyPr/>
        <a:lstStyle/>
        <a:p>
          <a:endParaRPr lang="ru-RU"/>
        </a:p>
      </dgm:t>
    </dgm:pt>
    <dgm:pt modelId="{2C13079A-83AA-48AC-BFDE-B204C336477F}" type="pres">
      <dgm:prSet presAssocID="{B9407A54-B52F-48E4-AE29-03388F318A8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F29F99-C315-459E-B381-B023D3289677}" type="pres">
      <dgm:prSet presAssocID="{B9407A54-B52F-48E4-AE29-03388F318A86}" presName="cycle" presStyleCnt="0"/>
      <dgm:spPr/>
    </dgm:pt>
    <dgm:pt modelId="{C19BE7FB-1974-4FF3-B232-14CEFEED92C8}" type="pres">
      <dgm:prSet presAssocID="{3511639E-2763-4514-B03A-1E0FB2DA51FD}" presName="nodeFirstNode" presStyleLbl="node1" presStyleIdx="0" presStyleCnt="6" custScaleX="1189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598208-159F-453A-A5FB-3B4F080DB157}" type="pres">
      <dgm:prSet presAssocID="{F334A109-BFAE-4595-B27A-5FB369087059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9BC3ED91-F641-451D-BE53-255B076826DE}" type="pres">
      <dgm:prSet presAssocID="{DC51F39D-0DA7-4743-9B6D-5A2F5FDAC6A2}" presName="nodeFollowingNodes" presStyleLbl="node1" presStyleIdx="1" presStyleCnt="6" custScaleX="1251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9A09E0-112C-48C9-8950-F7D917878001}" type="pres">
      <dgm:prSet presAssocID="{8D370354-C8D6-4E7B-879C-052BF476D747}" presName="nodeFollowingNodes" presStyleLbl="node1" presStyleIdx="2" presStyleCnt="6" custScaleX="129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243854-CDCE-4C39-9888-814CB4151F39}" type="pres">
      <dgm:prSet presAssocID="{35B9F4FB-D1DE-4555-B447-2110F10B7206}" presName="nodeFollowingNodes" presStyleLbl="node1" presStyleIdx="3" presStyleCnt="6" custScaleX="1128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237EC7-EB12-4839-A5FE-18152C4844C1}" type="pres">
      <dgm:prSet presAssocID="{B416E1F8-982F-4CD7-83F1-559C9F6CD451}" presName="nodeFollowingNodes" presStyleLbl="node1" presStyleIdx="4" presStyleCnt="6" custScaleX="133251" custRadScaleRad="99714" custRadScaleInc="16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DB102B-B0FD-4CF3-B20E-32B8B7F59AF9}" type="pres">
      <dgm:prSet presAssocID="{3430D812-DCF9-44A3-AAAD-88835280B7E5}" presName="nodeFollowingNodes" presStyleLbl="node1" presStyleIdx="5" presStyleCnt="6" custScaleX="1332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F55907-1715-4BCA-BAF5-6F0BFC5532DD}" srcId="{B9407A54-B52F-48E4-AE29-03388F318A86}" destId="{3430D812-DCF9-44A3-AAAD-88835280B7E5}" srcOrd="5" destOrd="0" parTransId="{73AD13FA-BB3F-4BDE-A7EF-5D7FF7069978}" sibTransId="{5B17F3CE-80A5-4819-B329-EA9FA50A5F29}"/>
    <dgm:cxn modelId="{F8905BD7-643B-4791-BA37-472B2ECF609D}" type="presOf" srcId="{B416E1F8-982F-4CD7-83F1-559C9F6CD451}" destId="{C8237EC7-EB12-4839-A5FE-18152C4844C1}" srcOrd="0" destOrd="0" presId="urn:microsoft.com/office/officeart/2005/8/layout/cycle3"/>
    <dgm:cxn modelId="{A0BB9FA9-6F82-4DE0-992D-A008E82CC2A5}" srcId="{B9407A54-B52F-48E4-AE29-03388F318A86}" destId="{B416E1F8-982F-4CD7-83F1-559C9F6CD451}" srcOrd="4" destOrd="0" parTransId="{B1E635FA-43E8-409E-8E99-B25F9655466B}" sibTransId="{C2A83B64-0997-4101-84D3-13660520EF52}"/>
    <dgm:cxn modelId="{95F7E3C4-9F22-48C4-BC57-48D8DDD371BD}" type="presOf" srcId="{DC51F39D-0DA7-4743-9B6D-5A2F5FDAC6A2}" destId="{9BC3ED91-F641-451D-BE53-255B076826DE}" srcOrd="0" destOrd="0" presId="urn:microsoft.com/office/officeart/2005/8/layout/cycle3"/>
    <dgm:cxn modelId="{14989CB3-99E9-4EFC-944A-421883E74C8F}" type="presOf" srcId="{8D370354-C8D6-4E7B-879C-052BF476D747}" destId="{4D9A09E0-112C-48C9-8950-F7D917878001}" srcOrd="0" destOrd="0" presId="urn:microsoft.com/office/officeart/2005/8/layout/cycle3"/>
    <dgm:cxn modelId="{C4DE20F9-7BE7-4420-BE20-73EA212CB746}" type="presOf" srcId="{35B9F4FB-D1DE-4555-B447-2110F10B7206}" destId="{72243854-CDCE-4C39-9888-814CB4151F39}" srcOrd="0" destOrd="0" presId="urn:microsoft.com/office/officeart/2005/8/layout/cycle3"/>
    <dgm:cxn modelId="{F233B660-B546-4A3E-821E-8E672E6262E4}" srcId="{B9407A54-B52F-48E4-AE29-03388F318A86}" destId="{8D370354-C8D6-4E7B-879C-052BF476D747}" srcOrd="2" destOrd="0" parTransId="{04B6E034-DF6B-4CE0-9128-C05EB00E6B97}" sibTransId="{DC91DFA2-7270-44CF-840E-82EC9507BDEB}"/>
    <dgm:cxn modelId="{26C2E05E-D4AD-4EEF-B8E7-A7CA2DA2EFC5}" type="presOf" srcId="{3511639E-2763-4514-B03A-1E0FB2DA51FD}" destId="{C19BE7FB-1974-4FF3-B232-14CEFEED92C8}" srcOrd="0" destOrd="0" presId="urn:microsoft.com/office/officeart/2005/8/layout/cycle3"/>
    <dgm:cxn modelId="{12C0B040-8447-47DB-B273-F5D306A12AEB}" type="presOf" srcId="{F334A109-BFAE-4595-B27A-5FB369087059}" destId="{CE598208-159F-453A-A5FB-3B4F080DB157}" srcOrd="0" destOrd="0" presId="urn:microsoft.com/office/officeart/2005/8/layout/cycle3"/>
    <dgm:cxn modelId="{D21F802A-3EDC-4184-B2C8-DE79737AA4E8}" srcId="{B9407A54-B52F-48E4-AE29-03388F318A86}" destId="{DC51F39D-0DA7-4743-9B6D-5A2F5FDAC6A2}" srcOrd="1" destOrd="0" parTransId="{DCC2E425-BBB6-435E-9FBA-ED50D64FE565}" sibTransId="{F3FF4123-EC9B-4820-B276-7A906179B2FA}"/>
    <dgm:cxn modelId="{4F5A2B89-9C17-40FC-878D-D2EC1E9A5133}" type="presOf" srcId="{3430D812-DCF9-44A3-AAAD-88835280B7E5}" destId="{F3DB102B-B0FD-4CF3-B20E-32B8B7F59AF9}" srcOrd="0" destOrd="0" presId="urn:microsoft.com/office/officeart/2005/8/layout/cycle3"/>
    <dgm:cxn modelId="{3E519147-8046-49F0-B5B0-143AC2EB96CF}" srcId="{B9407A54-B52F-48E4-AE29-03388F318A86}" destId="{3511639E-2763-4514-B03A-1E0FB2DA51FD}" srcOrd="0" destOrd="0" parTransId="{5E7E940A-1EBD-4E25-8451-CC8F853120A8}" sibTransId="{F334A109-BFAE-4595-B27A-5FB369087059}"/>
    <dgm:cxn modelId="{E051771A-08EC-4BFB-B572-01E093B95518}" type="presOf" srcId="{B9407A54-B52F-48E4-AE29-03388F318A86}" destId="{2C13079A-83AA-48AC-BFDE-B204C336477F}" srcOrd="0" destOrd="0" presId="urn:microsoft.com/office/officeart/2005/8/layout/cycle3"/>
    <dgm:cxn modelId="{194FC66B-DA45-4A02-A6F1-5BA28167FD67}" srcId="{B9407A54-B52F-48E4-AE29-03388F318A86}" destId="{35B9F4FB-D1DE-4555-B447-2110F10B7206}" srcOrd="3" destOrd="0" parTransId="{E3038AE4-9FFD-4AC1-B740-03AB58207043}" sibTransId="{9C61B18F-CD32-40B1-92C2-FA2DAAAF3876}"/>
    <dgm:cxn modelId="{CAF1653B-DB29-4E28-A91B-4B5CBDA4EC7B}" type="presParOf" srcId="{2C13079A-83AA-48AC-BFDE-B204C336477F}" destId="{DFF29F99-C315-459E-B381-B023D3289677}" srcOrd="0" destOrd="0" presId="urn:microsoft.com/office/officeart/2005/8/layout/cycle3"/>
    <dgm:cxn modelId="{F2F5437A-9B93-4246-82D6-369D68D8791F}" type="presParOf" srcId="{DFF29F99-C315-459E-B381-B023D3289677}" destId="{C19BE7FB-1974-4FF3-B232-14CEFEED92C8}" srcOrd="0" destOrd="0" presId="urn:microsoft.com/office/officeart/2005/8/layout/cycle3"/>
    <dgm:cxn modelId="{4AF5F92E-51B1-471C-9D33-F44BBB6DFA14}" type="presParOf" srcId="{DFF29F99-C315-459E-B381-B023D3289677}" destId="{CE598208-159F-453A-A5FB-3B4F080DB157}" srcOrd="1" destOrd="0" presId="urn:microsoft.com/office/officeart/2005/8/layout/cycle3"/>
    <dgm:cxn modelId="{4747164C-E0E9-4226-9ABA-A720976AB44B}" type="presParOf" srcId="{DFF29F99-C315-459E-B381-B023D3289677}" destId="{9BC3ED91-F641-451D-BE53-255B076826DE}" srcOrd="2" destOrd="0" presId="urn:microsoft.com/office/officeart/2005/8/layout/cycle3"/>
    <dgm:cxn modelId="{3643A44A-71CB-4779-A612-A4E447474892}" type="presParOf" srcId="{DFF29F99-C315-459E-B381-B023D3289677}" destId="{4D9A09E0-112C-48C9-8950-F7D917878001}" srcOrd="3" destOrd="0" presId="urn:microsoft.com/office/officeart/2005/8/layout/cycle3"/>
    <dgm:cxn modelId="{3D882EA9-4016-41E2-9739-460D429D2B1E}" type="presParOf" srcId="{DFF29F99-C315-459E-B381-B023D3289677}" destId="{72243854-CDCE-4C39-9888-814CB4151F39}" srcOrd="4" destOrd="0" presId="urn:microsoft.com/office/officeart/2005/8/layout/cycle3"/>
    <dgm:cxn modelId="{119E08E3-90FC-4122-AC4F-4CB2B787030F}" type="presParOf" srcId="{DFF29F99-C315-459E-B381-B023D3289677}" destId="{C8237EC7-EB12-4839-A5FE-18152C4844C1}" srcOrd="5" destOrd="0" presId="urn:microsoft.com/office/officeart/2005/8/layout/cycle3"/>
    <dgm:cxn modelId="{6F7E5FEA-E7E9-4C8F-8120-B667C3B8D0FE}" type="presParOf" srcId="{DFF29F99-C315-459E-B381-B023D3289677}" destId="{F3DB102B-B0FD-4CF3-B20E-32B8B7F59AF9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598208-159F-453A-A5FB-3B4F080DB157}">
      <dsp:nvSpPr>
        <dsp:cNvPr id="0" name=""/>
        <dsp:cNvSpPr/>
      </dsp:nvSpPr>
      <dsp:spPr>
        <a:xfrm>
          <a:off x="377334" y="-112125"/>
          <a:ext cx="5805715" cy="5805715"/>
        </a:xfrm>
        <a:prstGeom prst="circularArrow">
          <a:avLst>
            <a:gd name="adj1" fmla="val 5274"/>
            <a:gd name="adj2" fmla="val 312630"/>
            <a:gd name="adj3" fmla="val 13921453"/>
            <a:gd name="adj4" fmla="val 17308860"/>
            <a:gd name="adj5" fmla="val 547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9BE7FB-1974-4FF3-B232-14CEFEED92C8}">
      <dsp:nvSpPr>
        <dsp:cNvPr id="0" name=""/>
        <dsp:cNvSpPr/>
      </dsp:nvSpPr>
      <dsp:spPr>
        <a:xfrm>
          <a:off x="1988387" y="1760"/>
          <a:ext cx="2583610" cy="10864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Физическая</a:t>
          </a:r>
          <a:endParaRPr lang="ru-RU" sz="2400" b="1" kern="1200" dirty="0"/>
        </a:p>
      </dsp:txBody>
      <dsp:txXfrm>
        <a:off x="2041422" y="54795"/>
        <a:ext cx="2477540" cy="980366"/>
      </dsp:txXfrm>
    </dsp:sp>
    <dsp:sp modelId="{9BC3ED91-F641-451D-BE53-255B076826DE}">
      <dsp:nvSpPr>
        <dsp:cNvPr id="0" name=""/>
        <dsp:cNvSpPr/>
      </dsp:nvSpPr>
      <dsp:spPr>
        <a:xfrm>
          <a:off x="3960123" y="1179389"/>
          <a:ext cx="2719566" cy="10864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Личностная</a:t>
          </a:r>
          <a:endParaRPr lang="ru-RU" sz="2400" b="1" kern="1200" dirty="0"/>
        </a:p>
      </dsp:txBody>
      <dsp:txXfrm>
        <a:off x="4013158" y="1232424"/>
        <a:ext cx="2613496" cy="980366"/>
      </dsp:txXfrm>
    </dsp:sp>
    <dsp:sp modelId="{4D9A09E0-112C-48C9-8950-F7D917878001}">
      <dsp:nvSpPr>
        <dsp:cNvPr id="0" name=""/>
        <dsp:cNvSpPr/>
      </dsp:nvSpPr>
      <dsp:spPr>
        <a:xfrm>
          <a:off x="3907616" y="3534649"/>
          <a:ext cx="2824581" cy="10864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Интеллектуальная</a:t>
          </a:r>
          <a:endParaRPr lang="ru-RU" sz="2100" b="1" kern="1200" dirty="0"/>
        </a:p>
      </dsp:txBody>
      <dsp:txXfrm>
        <a:off x="3960651" y="3587684"/>
        <a:ext cx="2718511" cy="980366"/>
      </dsp:txXfrm>
    </dsp:sp>
    <dsp:sp modelId="{72243854-CDCE-4C39-9888-814CB4151F39}">
      <dsp:nvSpPr>
        <dsp:cNvPr id="0" name=""/>
        <dsp:cNvSpPr/>
      </dsp:nvSpPr>
      <dsp:spPr>
        <a:xfrm>
          <a:off x="2054366" y="4712279"/>
          <a:ext cx="2451651" cy="10864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Социальная</a:t>
          </a:r>
          <a:endParaRPr lang="ru-RU" sz="2000" b="1" kern="1200" dirty="0"/>
        </a:p>
      </dsp:txBody>
      <dsp:txXfrm>
        <a:off x="2107401" y="4765314"/>
        <a:ext cx="2345581" cy="980366"/>
      </dsp:txXfrm>
    </dsp:sp>
    <dsp:sp modelId="{C8237EC7-EB12-4839-A5FE-18152C4844C1}">
      <dsp:nvSpPr>
        <dsp:cNvPr id="0" name=""/>
        <dsp:cNvSpPr/>
      </dsp:nvSpPr>
      <dsp:spPr>
        <a:xfrm>
          <a:off x="-207209" y="3501620"/>
          <a:ext cx="2895374" cy="10864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Речевая</a:t>
          </a:r>
          <a:endParaRPr lang="ru-RU" sz="2400" b="1" kern="1200" dirty="0"/>
        </a:p>
      </dsp:txBody>
      <dsp:txXfrm>
        <a:off x="-154174" y="3554655"/>
        <a:ext cx="2789304" cy="980366"/>
      </dsp:txXfrm>
    </dsp:sp>
    <dsp:sp modelId="{F3DB102B-B0FD-4CF3-B20E-32B8B7F59AF9}">
      <dsp:nvSpPr>
        <dsp:cNvPr id="0" name=""/>
        <dsp:cNvSpPr/>
      </dsp:nvSpPr>
      <dsp:spPr>
        <a:xfrm>
          <a:off x="-207122" y="1179389"/>
          <a:ext cx="2895200" cy="10864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Эмоционально-волевая</a:t>
          </a:r>
          <a:endParaRPr lang="ru-RU" sz="2400" b="1" kern="1200" dirty="0"/>
        </a:p>
      </dsp:txBody>
      <dsp:txXfrm>
        <a:off x="-154087" y="1232424"/>
        <a:ext cx="2789130" cy="9803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6FD3F4-3B97-40AA-A944-CBD5D067B593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05C10-E573-42F0-BB0F-A44FACDBCE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222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05C10-E573-42F0-BB0F-A44FACDBCE44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939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5531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7821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6061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845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30916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41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7734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4575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4551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0707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972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2908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7475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787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8991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657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6FB6A-B773-4FD9-86EC-FF4B598345F9}" type="datetimeFigureOut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576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46351" y="1714501"/>
            <a:ext cx="5683249" cy="218598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Профилактика  школьных трудностей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786314"/>
            <a:ext cx="8915399" cy="1300161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400" b="1" i="1" dirty="0" smtClean="0"/>
              <a:t> педагог-психолог </a:t>
            </a:r>
          </a:p>
          <a:p>
            <a:pPr algn="r"/>
            <a:r>
              <a:rPr lang="ru-RU" sz="2400" b="1" i="1" dirty="0" smtClean="0"/>
              <a:t>МАДОУ  ЦРР д/с № 87</a:t>
            </a:r>
          </a:p>
          <a:p>
            <a:pPr algn="r"/>
            <a:r>
              <a:rPr lang="ru-RU" sz="2800" b="1" i="1" smtClean="0"/>
              <a:t>Ложкина </a:t>
            </a:r>
            <a:r>
              <a:rPr lang="ru-RU" sz="2800" b="1" i="1" dirty="0" smtClean="0"/>
              <a:t>В.С.</a:t>
            </a:r>
            <a:endParaRPr lang="ru-RU" sz="2800" b="1" i="1" dirty="0"/>
          </a:p>
        </p:txBody>
      </p:sp>
      <p:pic>
        <p:nvPicPr>
          <p:cNvPr id="2050" name="Picture 2" descr="C:\Users\1\Desktop\картинки для презентаций\ученик и ученица первоклассник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29613" y="528638"/>
            <a:ext cx="3529012" cy="3286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608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4  группа</a:t>
            </a:r>
            <a:endParaRPr lang="ru-RU" sz="32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8713" y="2666999"/>
            <a:ext cx="5334001" cy="3194049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 smtClean="0"/>
              <a:t>Несформированность  и  нарушения </a:t>
            </a:r>
            <a:r>
              <a:rPr lang="ru-RU" sz="3200" b="1" dirty="0" smtClean="0"/>
              <a:t>деятельности.</a:t>
            </a:r>
            <a:endParaRPr lang="ru-RU" sz="3200" b="1" dirty="0"/>
          </a:p>
        </p:txBody>
      </p:sp>
      <p:pic>
        <p:nvPicPr>
          <p:cNvPr id="26626" name="Picture 2" descr="E:\Семинар апрель 2015 Картинки\картинки для презентаций\1377_html_c037b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5139" y="1339624"/>
            <a:ext cx="4646612" cy="390797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9987" y="446088"/>
            <a:ext cx="3481330" cy="97631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Факторами риска являются:</a:t>
            </a:r>
            <a:endParaRPr lang="ru-RU" sz="28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35587" y="1884218"/>
            <a:ext cx="5058826" cy="3976831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smtClean="0"/>
              <a:t>Чрезмерная  жёсткость  требований,  раздражительность  и  нетерпимость   РОДИТЕЛЕЙ.</a:t>
            </a:r>
          </a:p>
          <a:p>
            <a:endParaRPr lang="ru-RU" sz="2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smtClean="0"/>
              <a:t>Это  может  осложнить  период  подготовки  ребенка  к  школе  и  вызвать  комплекс  проблем  ещё  до  начала  обучения.</a:t>
            </a:r>
            <a:endParaRPr lang="ru-RU" sz="2400" b="1" dirty="0"/>
          </a:p>
        </p:txBody>
      </p:sp>
      <p:pic>
        <p:nvPicPr>
          <p:cNvPr id="1027" name="Picture 3" descr="C:\Users\дс87\Desktop\2.jpe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013" y="1303867"/>
            <a:ext cx="5181600" cy="4402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7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5013" y="1739153"/>
            <a:ext cx="9496516" cy="2510118"/>
          </a:xfr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1"/>
                </a:solidFill>
              </a:rPr>
              <a:t>Методика  раннего  прогнозирования  школьных  трудностей </a:t>
            </a:r>
            <a:endParaRPr lang="ru-RU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34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/>
              <a:t>Диагностика  включает  в  себя  два  взаимосвязанных  этапа.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3847447" cy="377762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Первый  этап  -  групповое  обследование.</a:t>
            </a:r>
          </a:p>
          <a:p>
            <a:pPr>
              <a:buNone/>
            </a:pPr>
            <a:endParaRPr lang="ru-RU" sz="32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409528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Второй  этап  -  индивидуальное  обследование.</a:t>
            </a:r>
          </a:p>
          <a:p>
            <a:r>
              <a:rPr lang="ru-RU" sz="2400" b="1" dirty="0" smtClean="0"/>
              <a:t>Включает в себя задания, предлагаемые детям, допустившим ошибки в ходе группового обследования.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24110"/>
            <a:ext cx="9675811" cy="630949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Личностно-мотивационный уровень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9200" y="1399309"/>
            <a:ext cx="4946073" cy="4875985"/>
          </a:xfrm>
          <a:ln>
            <a:solidFill>
              <a:schemeClr val="accent4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dirty="0" smtClean="0"/>
              <a:t>Компоненты:</a:t>
            </a:r>
          </a:p>
          <a:p>
            <a:pPr>
              <a:buFont typeface="+mj-lt"/>
              <a:buAutoNum type="arabicPeriod"/>
            </a:pPr>
            <a:r>
              <a:rPr lang="ru-RU" sz="2000" b="1" dirty="0" smtClean="0"/>
              <a:t>Знания о </a:t>
            </a:r>
            <a:r>
              <a:rPr lang="ru-RU" sz="2000" b="1" dirty="0" smtClean="0"/>
              <a:t>школе.</a:t>
            </a:r>
            <a:endParaRPr lang="ru-RU" sz="2000" b="1" dirty="0" smtClean="0"/>
          </a:p>
          <a:p>
            <a:pPr>
              <a:buFont typeface="+mj-lt"/>
              <a:buAutoNum type="arabicPeriod"/>
            </a:pPr>
            <a:r>
              <a:rPr lang="ru-RU" sz="2000" b="1" dirty="0" smtClean="0"/>
              <a:t>Отношение к школе, </a:t>
            </a:r>
            <a:r>
              <a:rPr lang="ru-RU" sz="2000" b="1" dirty="0" smtClean="0"/>
              <a:t>учению.</a:t>
            </a:r>
            <a:endParaRPr lang="ru-RU" sz="2000" b="1" dirty="0" smtClean="0"/>
          </a:p>
          <a:p>
            <a:pPr>
              <a:buFont typeface="+mj-lt"/>
              <a:buAutoNum type="arabicPeriod"/>
            </a:pPr>
            <a:r>
              <a:rPr lang="ru-RU" sz="2000" b="1" dirty="0" smtClean="0"/>
              <a:t>Наличие познавательных мотивов, интереса, активности.</a:t>
            </a:r>
          </a:p>
          <a:p>
            <a:pPr>
              <a:buFont typeface="+mj-lt"/>
              <a:buAutoNum type="arabicPeriod"/>
            </a:pPr>
            <a:r>
              <a:rPr lang="ru-RU" sz="2000" b="1" dirty="0" smtClean="0"/>
              <a:t>Умение строить свои отношения со взрослыми и сверстниками.</a:t>
            </a:r>
          </a:p>
          <a:p>
            <a:pPr>
              <a:buFont typeface="+mj-lt"/>
              <a:buAutoNum type="arabicPeriod"/>
            </a:pPr>
            <a:r>
              <a:rPr lang="ru-RU" sz="2000" b="1" dirty="0" smtClean="0"/>
              <a:t>Уровень </a:t>
            </a:r>
            <a:r>
              <a:rPr lang="ru-RU" sz="2000" b="1" dirty="0" err="1" smtClean="0"/>
              <a:t>самопринятия</a:t>
            </a:r>
            <a:r>
              <a:rPr lang="ru-RU" sz="2000" b="1" dirty="0" smtClean="0"/>
              <a:t> </a:t>
            </a:r>
            <a:r>
              <a:rPr lang="ru-RU" sz="2000" b="1" dirty="0" smtClean="0"/>
              <a:t>и самооценки ребенка.</a:t>
            </a:r>
          </a:p>
          <a:p>
            <a:pPr>
              <a:buFont typeface="+mj-lt"/>
              <a:buAutoNum type="arabicPeriod"/>
            </a:pPr>
            <a:r>
              <a:rPr lang="ru-RU" sz="2000" b="1" dirty="0" smtClean="0"/>
              <a:t>Статус ребенка в коллективе.</a:t>
            </a:r>
            <a:endParaRPr lang="ru-RU" sz="20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25491" y="1399309"/>
            <a:ext cx="4979120" cy="4875985"/>
          </a:xfrm>
          <a:ln>
            <a:solidFill>
              <a:schemeClr val="accent4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dirty="0" smtClean="0"/>
              <a:t>Методики: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b="1" dirty="0" smtClean="0"/>
              <a:t>Методика </a:t>
            </a:r>
            <a:r>
              <a:rPr lang="ru-RU" sz="2000" b="1" dirty="0" err="1" smtClean="0"/>
              <a:t>М.Р.Гинзбурга</a:t>
            </a:r>
            <a:r>
              <a:rPr lang="ru-RU" sz="2000" b="1" dirty="0" smtClean="0"/>
              <a:t>.</a:t>
            </a:r>
            <a:endParaRPr lang="ru-RU" sz="20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000" b="1" dirty="0" smtClean="0"/>
              <a:t>Методика «Хочу ли я в школу</a:t>
            </a:r>
            <a:r>
              <a:rPr lang="ru-RU" sz="2000" b="1" dirty="0" smtClean="0"/>
              <a:t>?».</a:t>
            </a:r>
            <a:endParaRPr lang="ru-RU" sz="20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000" b="1" dirty="0" smtClean="0"/>
              <a:t>Вербальный тест </a:t>
            </a:r>
            <a:r>
              <a:rPr lang="ru-RU" sz="2000" b="1" dirty="0" err="1" smtClean="0"/>
              <a:t>А.Л.Венгера</a:t>
            </a:r>
            <a:r>
              <a:rPr lang="ru-RU" sz="2000" b="1" dirty="0" smtClean="0"/>
              <a:t> «Мотивационная готовность</a:t>
            </a:r>
            <a:r>
              <a:rPr lang="ru-RU" sz="2000" b="1" dirty="0" smtClean="0"/>
              <a:t>».</a:t>
            </a:r>
            <a:endParaRPr lang="ru-RU" sz="20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000" b="1" dirty="0" smtClean="0"/>
              <a:t>Методика «Рисунок школы» </a:t>
            </a:r>
            <a:r>
              <a:rPr lang="ru-RU" sz="2000" b="1" dirty="0" err="1" smtClean="0"/>
              <a:t>А.И.Баркан</a:t>
            </a:r>
            <a:r>
              <a:rPr lang="ru-RU" sz="2000" b="1" dirty="0" smtClean="0"/>
              <a:t>.</a:t>
            </a:r>
            <a:endParaRPr lang="ru-RU" sz="20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000" b="1" dirty="0" smtClean="0"/>
              <a:t>Методика изучения типа общения ребёнка со взрослым </a:t>
            </a:r>
            <a:r>
              <a:rPr lang="ru-RU" sz="2000" b="1" dirty="0" err="1" smtClean="0"/>
              <a:t>М.И.Лисиной</a:t>
            </a:r>
            <a:r>
              <a:rPr lang="ru-RU" sz="2000" b="1" dirty="0" smtClean="0"/>
              <a:t>.</a:t>
            </a:r>
            <a:endParaRPr lang="ru-RU" sz="20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000" b="1" dirty="0" smtClean="0"/>
              <a:t>Методика для изучения самооценки «Лесенка» </a:t>
            </a:r>
            <a:r>
              <a:rPr lang="ru-RU" sz="2000" b="1" dirty="0" err="1" smtClean="0"/>
              <a:t>В.Г.Щур</a:t>
            </a:r>
            <a:r>
              <a:rPr lang="ru-RU" sz="2000" b="1" dirty="0" smtClean="0"/>
              <a:t>.</a:t>
            </a:r>
            <a:endParaRPr lang="ru-RU" sz="20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000" b="1" dirty="0" smtClean="0"/>
              <a:t>«Секрет» </a:t>
            </a:r>
            <a:r>
              <a:rPr lang="ru-RU" sz="2000" b="1" dirty="0" err="1" smtClean="0"/>
              <a:t>М.И.Лисиной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35349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702666"/>
          </a:xfrm>
        </p:spPr>
        <p:txBody>
          <a:bodyPr/>
          <a:lstStyle/>
          <a:p>
            <a:pPr algn="r"/>
            <a:r>
              <a:rPr lang="ru-RU" b="1" dirty="0" smtClean="0"/>
              <a:t>Интеллектуальный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856510" y="1541928"/>
            <a:ext cx="4516582" cy="436929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600" b="1" dirty="0" smtClean="0"/>
              <a:t>Компоненты:</a:t>
            </a:r>
          </a:p>
          <a:p>
            <a:pPr>
              <a:buFont typeface="+mj-lt"/>
              <a:buAutoNum type="arabicPeriod"/>
            </a:pPr>
            <a:r>
              <a:rPr lang="ru-RU" sz="2200" b="1" dirty="0" smtClean="0"/>
              <a:t>Знания об окружающем.</a:t>
            </a:r>
          </a:p>
          <a:p>
            <a:pPr>
              <a:buFont typeface="+mj-lt"/>
              <a:buAutoNum type="arabicPeriod"/>
            </a:pPr>
            <a:r>
              <a:rPr lang="ru-RU" sz="2200" b="1" u="sng" dirty="0" smtClean="0"/>
              <a:t>Уровень развития познавательных психических </a:t>
            </a:r>
            <a:r>
              <a:rPr lang="ru-RU" sz="2200" b="1" dirty="0" smtClean="0"/>
              <a:t>процессов.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 smtClean="0"/>
              <a:t>Восприятие.</a:t>
            </a:r>
            <a:endParaRPr lang="ru-RU" sz="2200" b="1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 smtClean="0"/>
              <a:t>Мышление.</a:t>
            </a:r>
            <a:endParaRPr lang="ru-RU" sz="2200" b="1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 smtClean="0"/>
              <a:t>Внимание.</a:t>
            </a:r>
            <a:endParaRPr lang="ru-RU" sz="2200" b="1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 smtClean="0"/>
              <a:t>Память.</a:t>
            </a:r>
            <a:endParaRPr lang="ru-RU" sz="2200" b="1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 smtClean="0"/>
              <a:t>Развитие </a:t>
            </a:r>
            <a:r>
              <a:rPr lang="ru-RU" sz="2200" b="1" dirty="0" smtClean="0"/>
              <a:t>речи.</a:t>
            </a:r>
            <a:endParaRPr lang="ru-RU" sz="2200" b="1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 smtClean="0"/>
              <a:t>Предпосылки учебной </a:t>
            </a:r>
            <a:r>
              <a:rPr lang="ru-RU" sz="2200" b="1" dirty="0" smtClean="0"/>
              <a:t>деятельности.</a:t>
            </a:r>
            <a:endParaRPr lang="ru-RU" sz="2200" b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61018" y="1488140"/>
            <a:ext cx="4743593" cy="478715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600" b="1" dirty="0" smtClean="0"/>
              <a:t>Методики:</a:t>
            </a:r>
          </a:p>
          <a:p>
            <a:pPr>
              <a:buFont typeface="Wingdings" pitchFamily="2" charset="2"/>
              <a:buChar char="Ø"/>
            </a:pPr>
            <a:r>
              <a:rPr lang="ru-RU" sz="1900" b="1" dirty="0" smtClean="0"/>
              <a:t>Ориентировочный </a:t>
            </a:r>
            <a:r>
              <a:rPr lang="ru-RU" sz="1900" b="1" dirty="0" err="1" smtClean="0"/>
              <a:t>опросник</a:t>
            </a:r>
            <a:r>
              <a:rPr lang="ru-RU" sz="1900" b="1" dirty="0" smtClean="0"/>
              <a:t> школьной зрелости </a:t>
            </a:r>
            <a:r>
              <a:rPr lang="ru-RU" sz="1900" b="1" dirty="0" err="1" smtClean="0"/>
              <a:t>Я.Йерасека</a:t>
            </a:r>
            <a:r>
              <a:rPr lang="ru-RU" sz="1900" b="1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1900" b="1" dirty="0" smtClean="0"/>
              <a:t>Тестовая беседа </a:t>
            </a:r>
            <a:r>
              <a:rPr lang="ru-RU" sz="1900" b="1" dirty="0" err="1" smtClean="0"/>
              <a:t>С.А.Банкова</a:t>
            </a:r>
            <a:r>
              <a:rPr lang="ru-RU" sz="1900" b="1" dirty="0" smtClean="0"/>
              <a:t>.</a:t>
            </a:r>
            <a:endParaRPr lang="ru-RU" sz="1900" b="1" dirty="0" smtClean="0"/>
          </a:p>
          <a:p>
            <a:pPr>
              <a:buFont typeface="Wingdings" pitchFamily="2" charset="2"/>
              <a:buChar char="Ø"/>
            </a:pPr>
            <a:r>
              <a:rPr lang="ru-RU" sz="1900" b="1" dirty="0" smtClean="0"/>
              <a:t>Методика «Разрезные картинки</a:t>
            </a:r>
            <a:r>
              <a:rPr lang="ru-RU" sz="1900" b="1" dirty="0" smtClean="0"/>
              <a:t>».</a:t>
            </a:r>
            <a:endParaRPr lang="ru-RU" sz="1900" b="1" dirty="0" smtClean="0"/>
          </a:p>
          <a:p>
            <a:pPr>
              <a:buFont typeface="Wingdings" pitchFamily="2" charset="2"/>
              <a:buChar char="Ø"/>
            </a:pPr>
            <a:r>
              <a:rPr lang="ru-RU" sz="1900" b="1" dirty="0" smtClean="0"/>
              <a:t>Методика «Лабиринт» </a:t>
            </a:r>
            <a:r>
              <a:rPr lang="ru-RU" sz="1900" b="1" dirty="0" err="1" smtClean="0"/>
              <a:t>А.Л.Венгера</a:t>
            </a:r>
            <a:r>
              <a:rPr lang="ru-RU" sz="1900" b="1" dirty="0" smtClean="0"/>
              <a:t>.</a:t>
            </a:r>
            <a:endParaRPr lang="ru-RU" sz="1900" b="1" dirty="0" smtClean="0"/>
          </a:p>
          <a:p>
            <a:pPr>
              <a:buFont typeface="Wingdings" pitchFamily="2" charset="2"/>
              <a:buChar char="Ø"/>
            </a:pPr>
            <a:r>
              <a:rPr lang="ru-RU" sz="1900" b="1" dirty="0" smtClean="0"/>
              <a:t>Тест «Кодирование» </a:t>
            </a:r>
            <a:r>
              <a:rPr lang="ru-RU" sz="1900" b="1" dirty="0" err="1" smtClean="0"/>
              <a:t>Д.Векслера</a:t>
            </a:r>
            <a:r>
              <a:rPr lang="ru-RU" sz="1900" b="1" dirty="0" smtClean="0"/>
              <a:t>.</a:t>
            </a:r>
            <a:endParaRPr lang="ru-RU" sz="1900" b="1" dirty="0" smtClean="0"/>
          </a:p>
          <a:p>
            <a:pPr>
              <a:buFont typeface="Wingdings" pitchFamily="2" charset="2"/>
              <a:buChar char="Ø"/>
            </a:pPr>
            <a:r>
              <a:rPr lang="ru-RU" sz="1900" b="1" dirty="0" smtClean="0"/>
              <a:t>«Корректурные пробы</a:t>
            </a:r>
            <a:r>
              <a:rPr lang="ru-RU" sz="1900" b="1" dirty="0" smtClean="0"/>
              <a:t>».</a:t>
            </a:r>
            <a:endParaRPr lang="ru-RU" sz="1900" b="1" dirty="0" smtClean="0"/>
          </a:p>
          <a:p>
            <a:pPr>
              <a:buFont typeface="Wingdings" pitchFamily="2" charset="2"/>
              <a:buChar char="Ø"/>
            </a:pPr>
            <a:r>
              <a:rPr lang="ru-RU" sz="1900" b="1" dirty="0" smtClean="0"/>
              <a:t>«Домик»  </a:t>
            </a:r>
            <a:r>
              <a:rPr lang="ru-RU" sz="1900" b="1" dirty="0" err="1" smtClean="0"/>
              <a:t>Н.И.Гуткиной</a:t>
            </a:r>
            <a:r>
              <a:rPr lang="ru-RU" sz="1900" b="1" dirty="0" smtClean="0"/>
              <a:t>.</a:t>
            </a:r>
            <a:endParaRPr lang="ru-RU" sz="1900" b="1" dirty="0" smtClean="0"/>
          </a:p>
          <a:p>
            <a:pPr>
              <a:buFont typeface="Wingdings" pitchFamily="2" charset="2"/>
              <a:buChar char="Ø"/>
            </a:pPr>
            <a:r>
              <a:rPr lang="ru-RU" sz="1900" b="1" dirty="0" smtClean="0"/>
              <a:t>Методика «10 слов» </a:t>
            </a:r>
            <a:r>
              <a:rPr lang="ru-RU" sz="1900" b="1" dirty="0" err="1" smtClean="0"/>
              <a:t>А.Р.Лурия</a:t>
            </a:r>
            <a:r>
              <a:rPr lang="ru-RU" sz="1900" b="1" dirty="0" smtClean="0"/>
              <a:t>.</a:t>
            </a:r>
            <a:endParaRPr lang="ru-RU" sz="1900" b="1" dirty="0" smtClean="0"/>
          </a:p>
          <a:p>
            <a:pPr>
              <a:buFont typeface="Wingdings" pitchFamily="2" charset="2"/>
              <a:buChar char="Ø"/>
            </a:pPr>
            <a:r>
              <a:rPr lang="ru-RU" sz="1900" b="1" dirty="0" smtClean="0"/>
              <a:t>«Запомни фигуры и нарисуй</a:t>
            </a:r>
            <a:r>
              <a:rPr lang="ru-RU" sz="1900" b="1" dirty="0" smtClean="0"/>
              <a:t>».</a:t>
            </a:r>
            <a:endParaRPr lang="ru-RU" sz="1900" b="1" dirty="0" smtClean="0"/>
          </a:p>
          <a:p>
            <a:pPr>
              <a:buFont typeface="Wingdings" pitchFamily="2" charset="2"/>
              <a:buChar char="Ø"/>
            </a:pPr>
            <a:r>
              <a:rPr lang="ru-RU" sz="1900" b="1" dirty="0" smtClean="0"/>
              <a:t>«Последовательные картинки</a:t>
            </a:r>
            <a:r>
              <a:rPr lang="ru-RU" sz="1900" b="1" dirty="0" smtClean="0"/>
              <a:t>».</a:t>
            </a:r>
            <a:endParaRPr lang="ru-RU" sz="1900" b="1" dirty="0"/>
          </a:p>
        </p:txBody>
      </p:sp>
    </p:spTree>
    <p:extLst>
      <p:ext uri="{BB962C8B-B14F-4D97-AF65-F5344CB8AC3E}">
        <p14:creationId xmlns:p14="http://schemas.microsoft.com/office/powerpoint/2010/main" val="184232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774384"/>
          </a:xfrm>
        </p:spPr>
        <p:txBody>
          <a:bodyPr/>
          <a:lstStyle/>
          <a:p>
            <a:pPr algn="r"/>
            <a:r>
              <a:rPr lang="ru-RU" b="1" dirty="0" smtClean="0"/>
              <a:t>Эмоционально - волевой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59859" y="1470212"/>
            <a:ext cx="5343217" cy="444101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 smtClean="0"/>
              <a:t>Компоненты:</a:t>
            </a:r>
          </a:p>
          <a:p>
            <a:pPr>
              <a:buFont typeface="+mj-lt"/>
              <a:buAutoNum type="arabicPeriod"/>
            </a:pPr>
            <a:r>
              <a:rPr lang="ru-RU" sz="2400" b="1" u="sng" dirty="0" smtClean="0"/>
              <a:t>Волевая готовность 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/>
              <a:t>произвольность действий и поведения; 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/>
              <a:t>формирование основных элементов;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/>
              <a:t>Уровень развития дисциплинированности, организованности, самоконтроля.</a:t>
            </a:r>
          </a:p>
          <a:p>
            <a:pPr>
              <a:buNone/>
            </a:pPr>
            <a:r>
              <a:rPr lang="ru-RU" sz="2000" b="1" dirty="0" smtClean="0"/>
              <a:t>2. </a:t>
            </a:r>
            <a:r>
              <a:rPr lang="ru-RU" sz="2000" b="1" u="sng" dirty="0" smtClean="0"/>
              <a:t>Эмоционально-чувственная сфера.</a:t>
            </a:r>
          </a:p>
          <a:p>
            <a:pPr>
              <a:buFont typeface="+mj-lt"/>
              <a:buAutoNum type="arabicPeriod"/>
            </a:pPr>
            <a:endParaRPr lang="ru-RU" dirty="0" smtClean="0"/>
          </a:p>
          <a:p>
            <a:pPr>
              <a:buFont typeface="+mj-lt"/>
              <a:buAutoNum type="arabicPeriod"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190747" y="1577788"/>
            <a:ext cx="4313864" cy="4326056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/>
              <a:t>Методики:</a:t>
            </a:r>
          </a:p>
          <a:p>
            <a:pPr>
              <a:buNone/>
            </a:pPr>
            <a:endParaRPr lang="ru-RU" sz="2400" b="1" dirty="0" smtClean="0"/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Наблюдения за детьми и индивидуальные беседы.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/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Методика «Нарисуй себя» </a:t>
            </a:r>
            <a:r>
              <a:rPr lang="ru-RU" sz="2000" b="1" dirty="0" err="1" smtClean="0"/>
              <a:t>А.М.Прихожан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1866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864031"/>
          </a:xfrm>
        </p:spPr>
        <p:txBody>
          <a:bodyPr/>
          <a:lstStyle/>
          <a:p>
            <a:r>
              <a:rPr lang="ru-RU" b="1" dirty="0" smtClean="0"/>
              <a:t>Психомоторный (функциональный)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89212" y="1488141"/>
            <a:ext cx="4313864" cy="442308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b="1" dirty="0" smtClean="0"/>
              <a:t>Компоненты:</a:t>
            </a:r>
          </a:p>
          <a:p>
            <a:pPr>
              <a:buFont typeface="+mj-lt"/>
              <a:buAutoNum type="arabicPeriod"/>
            </a:pPr>
            <a:r>
              <a:rPr lang="ru-RU" sz="2000" b="1" dirty="0" smtClean="0"/>
              <a:t>Развитие тонкой моторики руки и зрительно-двигательной координации: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/>
              <a:t>точность движений, подготовка руки к письму;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err="1"/>
              <a:t>с</a:t>
            </a:r>
            <a:r>
              <a:rPr lang="ru-RU" sz="2000" b="1" dirty="0" err="1" smtClean="0"/>
              <a:t>формированность</a:t>
            </a:r>
            <a:r>
              <a:rPr lang="ru-RU" sz="2000" b="1" dirty="0" smtClean="0"/>
              <a:t> </a:t>
            </a:r>
            <a:r>
              <a:rPr lang="ru-RU" sz="2000" b="1" dirty="0" smtClean="0"/>
              <a:t>внимания и контроля за собственными действиями.</a:t>
            </a:r>
          </a:p>
          <a:p>
            <a:pPr>
              <a:buNone/>
            </a:pPr>
            <a:r>
              <a:rPr lang="ru-RU" sz="2000" b="1" dirty="0" smtClean="0"/>
              <a:t>2. Умение подражать образцу.</a:t>
            </a:r>
          </a:p>
          <a:p>
            <a:pPr>
              <a:buNone/>
            </a:pPr>
            <a:r>
              <a:rPr lang="ru-RU" sz="2000" b="1" dirty="0" smtClean="0"/>
              <a:t>3. Определение общего психического развития.</a:t>
            </a:r>
            <a:endParaRPr lang="ru-RU" sz="20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190747" y="1506071"/>
            <a:ext cx="4313864" cy="439777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b="1" dirty="0" smtClean="0"/>
              <a:t>Методики: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Ориентационный тест школьной зрелости </a:t>
            </a:r>
            <a:r>
              <a:rPr lang="ru-RU" sz="2000" b="1" dirty="0" err="1" smtClean="0"/>
              <a:t>А.Керна</a:t>
            </a:r>
            <a:r>
              <a:rPr lang="ru-RU" sz="2000" b="1" dirty="0" smtClean="0"/>
              <a:t>- </a:t>
            </a:r>
            <a:r>
              <a:rPr lang="ru-RU" sz="2000" b="1" dirty="0" err="1" smtClean="0"/>
              <a:t>Я.Йерасека</a:t>
            </a:r>
            <a:r>
              <a:rPr lang="ru-RU" sz="2000" b="1" dirty="0" smtClean="0"/>
              <a:t>.</a:t>
            </a:r>
            <a:endParaRPr lang="ru-RU" sz="2000" b="1" dirty="0" smtClean="0"/>
          </a:p>
          <a:p>
            <a:pPr>
              <a:buFont typeface="Wingdings" pitchFamily="2" charset="2"/>
              <a:buChar char="Ø"/>
            </a:pPr>
            <a:endParaRPr lang="ru-RU" sz="2000" b="1" dirty="0" smtClean="0"/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Методика «Дорожки» </a:t>
            </a:r>
            <a:r>
              <a:rPr lang="ru-RU" sz="2000" b="1" dirty="0" err="1" smtClean="0"/>
              <a:t>Л.А.Венгера</a:t>
            </a:r>
            <a:r>
              <a:rPr lang="ru-RU" sz="2000" b="1" dirty="0" smtClean="0"/>
              <a:t>.</a:t>
            </a:r>
            <a:endParaRPr lang="ru-RU" sz="2000" b="1" dirty="0" smtClean="0"/>
          </a:p>
          <a:p>
            <a:pPr>
              <a:buFont typeface="Wingdings" pitchFamily="2" charset="2"/>
              <a:buChar char="Ø"/>
            </a:pPr>
            <a:endParaRPr lang="ru-RU" sz="2000" b="1" dirty="0" smtClean="0"/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Пространственно-арифметический диктант.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53098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027104" y="446088"/>
            <a:ext cx="4067307" cy="97631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Тесты  школьной  зрелости</a:t>
            </a:r>
            <a:endParaRPr lang="ru-RU" sz="2800" b="1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1488141" y="1598613"/>
            <a:ext cx="4606271" cy="4262436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800" b="1" dirty="0" smtClean="0">
                <a:solidFill>
                  <a:schemeClr val="tx1"/>
                </a:solidFill>
              </a:rPr>
              <a:t>Ориентировочный тест школьной зрелости </a:t>
            </a:r>
            <a:r>
              <a:rPr lang="ru-RU" sz="1800" b="1" dirty="0" smtClean="0">
                <a:solidFill>
                  <a:schemeClr val="tx1"/>
                </a:solidFill>
              </a:rPr>
              <a:t>Керна-</a:t>
            </a:r>
            <a:r>
              <a:rPr lang="ru-RU" sz="1800" b="1" dirty="0" err="1" smtClean="0">
                <a:solidFill>
                  <a:schemeClr val="tx1"/>
                </a:solidFill>
              </a:rPr>
              <a:t>Йерасека</a:t>
            </a:r>
            <a:r>
              <a:rPr lang="ru-RU" sz="1800" b="1" dirty="0" smtClean="0">
                <a:solidFill>
                  <a:schemeClr val="tx1"/>
                </a:solidFill>
              </a:rPr>
              <a:t>.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800" b="1" dirty="0" smtClean="0">
                <a:solidFill>
                  <a:schemeClr val="tx1"/>
                </a:solidFill>
              </a:rPr>
              <a:t>Тест школьной зрелости  (</a:t>
            </a:r>
            <a:r>
              <a:rPr lang="ru-RU" sz="1800" b="1" dirty="0" err="1" smtClean="0">
                <a:solidFill>
                  <a:schemeClr val="tx1"/>
                </a:solidFill>
              </a:rPr>
              <a:t>П.Я.Кеэс</a:t>
            </a:r>
            <a:r>
              <a:rPr lang="ru-RU" sz="1800" b="1" dirty="0" smtClean="0">
                <a:solidFill>
                  <a:schemeClr val="tx1"/>
                </a:solidFill>
              </a:rPr>
              <a:t>).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9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224" y="1362634"/>
            <a:ext cx="5540188" cy="3818965"/>
          </a:xfr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</p:pic>
      <p:sp>
        <p:nvSpPr>
          <p:cNvPr id="10" name="Прямоугольник 9"/>
          <p:cNvSpPr/>
          <p:nvPr/>
        </p:nvSpPr>
        <p:spPr>
          <a:xfrm>
            <a:off x="1488140" y="2904565"/>
            <a:ext cx="437477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dirty="0" smtClean="0"/>
              <a:t>Методика по определению мотивов учения (</a:t>
            </a:r>
            <a:r>
              <a:rPr lang="ru-RU" b="1" dirty="0" err="1" smtClean="0"/>
              <a:t>М.Р.Гинзбург</a:t>
            </a:r>
            <a:r>
              <a:rPr lang="ru-RU" b="1" dirty="0" smtClean="0"/>
              <a:t>).</a:t>
            </a:r>
            <a:endParaRPr lang="ru-RU" b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b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dirty="0" smtClean="0"/>
              <a:t>Методика «Мотивационные предпочтения»  (</a:t>
            </a:r>
            <a:r>
              <a:rPr lang="ru-RU" b="1" dirty="0" err="1" smtClean="0"/>
              <a:t>Д.В.Солдатов</a:t>
            </a:r>
            <a:r>
              <a:rPr lang="ru-RU" b="1" dirty="0" smtClean="0"/>
              <a:t>).</a:t>
            </a:r>
            <a:endParaRPr lang="ru-RU" b="1" dirty="0" smtClean="0"/>
          </a:p>
          <a:p>
            <a:pPr marL="285750" indent="-285750"/>
            <a:endParaRPr lang="ru-RU" b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dirty="0" smtClean="0"/>
              <a:t>Диагностическая программа по определению психологической готовности детей 6-7 лет к школьному обучению (</a:t>
            </a:r>
            <a:r>
              <a:rPr lang="ru-RU" b="1" dirty="0" err="1" smtClean="0"/>
              <a:t>Н.И.Гуткина</a:t>
            </a:r>
            <a:r>
              <a:rPr lang="ru-RU" b="1" dirty="0" smtClean="0"/>
              <a:t>).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1737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Пожелания  всем  присутствующим: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2050" name="Picture 2" descr="C:\Users\1\Desktop\картинки для презентаций\11303811_3b6726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0475" y="1541929"/>
            <a:ext cx="6170545" cy="4844583"/>
          </a:xfrm>
          <a:prstGeom prst="rect">
            <a:avLst/>
          </a:prstGeom>
          <a:noFill/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89213" y="1251858"/>
            <a:ext cx="8915400" cy="3341913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>Да, может быть, это звучит парадоксом, но это так: неуспеваемость возникает не в ходе занятий, но она уже существует с первого дня этих занятий. Больше того... бывает даже второгодничество до школы.</a:t>
            </a:r>
            <a:endParaRPr lang="ru-RU" sz="32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200" b="1" i="1" dirty="0" err="1" smtClean="0"/>
              <a:t>П.П.Блонский</a:t>
            </a: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1225" y="624109"/>
            <a:ext cx="9783388" cy="2262525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>Спасибо  за  внимание!</a:t>
            </a:r>
            <a:endParaRPr lang="ru-RU" sz="6000" b="1" dirty="0"/>
          </a:p>
        </p:txBody>
      </p:sp>
      <p:pic>
        <p:nvPicPr>
          <p:cNvPr id="4101" name="Picture 5" descr="C:\Users\1\Desktop\картинки для презентаций\ytrytrytryy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08055" y="3274079"/>
            <a:ext cx="3252228" cy="32522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00225" y="400050"/>
            <a:ext cx="9704387" cy="1185863"/>
          </a:xfrm>
        </p:spPr>
        <p:txBody>
          <a:bodyPr>
            <a:normAutofit/>
          </a:bodyPr>
          <a:lstStyle/>
          <a:p>
            <a:pPr algn="r"/>
            <a:r>
              <a:rPr lang="ru-RU" sz="6000" b="1" dirty="0" smtClean="0">
                <a:solidFill>
                  <a:schemeClr val="accent1"/>
                </a:solidFill>
                <a:latin typeface="Monotype Corsiva" pitchFamily="66" charset="0"/>
              </a:rPr>
              <a:t>Здравствуй,  школа!</a:t>
            </a:r>
            <a:endParaRPr lang="ru-RU" sz="6000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F:\Семинар апрель 2015 Картинки\Новые картинки для школьной презентации\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4589" y="1657351"/>
            <a:ext cx="7808912" cy="48434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4228" y="1090670"/>
            <a:ext cx="3536413" cy="1200838"/>
          </a:xfrm>
        </p:spPr>
        <p:txBody>
          <a:bodyPr>
            <a:noAutofit/>
          </a:bodyPr>
          <a:lstStyle/>
          <a:p>
            <a:r>
              <a:rPr lang="ru-RU" sz="2400" b="1" dirty="0"/>
              <a:t>Готовность </a:t>
            </a:r>
            <a:r>
              <a:rPr lang="ru-RU" sz="2400" b="1" dirty="0" smtClean="0"/>
              <a:t>ребенка </a:t>
            </a:r>
            <a:br>
              <a:rPr lang="ru-RU" sz="2400" b="1" dirty="0" smtClean="0"/>
            </a:br>
            <a:r>
              <a:rPr lang="ru-RU" sz="2400" b="1" dirty="0" smtClean="0"/>
              <a:t>к </a:t>
            </a:r>
            <a:r>
              <a:rPr lang="ru-RU" sz="2400" b="1" dirty="0"/>
              <a:t>обучению в школе предполагает:</a:t>
            </a:r>
          </a:p>
        </p:txBody>
      </p:sp>
      <p:graphicFrame>
        <p:nvGraphicFramePr>
          <p:cNvPr id="15" name="Объект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2638052"/>
              </p:ext>
            </p:extLst>
          </p:nvPr>
        </p:nvGraphicFramePr>
        <p:xfrm>
          <a:off x="4979624" y="446088"/>
          <a:ext cx="6524989" cy="58004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345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1577788"/>
            <a:ext cx="8094125" cy="2940424"/>
          </a:xfr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1"/>
                </a:solidFill>
              </a:rPr>
              <a:t>Прогноз  школьных  трудностей  на  основе  выделения  факторов  риска</a:t>
            </a:r>
            <a:endParaRPr lang="ru-RU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05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1 группа</a:t>
            </a:r>
            <a:endParaRPr lang="ru-RU" sz="32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16629" y="2536371"/>
            <a:ext cx="3233057" cy="3368220"/>
          </a:xfrm>
        </p:spPr>
        <p:txBody>
          <a:bodyPr/>
          <a:lstStyle/>
          <a:p>
            <a:endParaRPr lang="ru-RU" b="1" dirty="0" smtClean="0"/>
          </a:p>
          <a:p>
            <a:r>
              <a:rPr lang="ru-RU" sz="3200" b="1" dirty="0" smtClean="0"/>
              <a:t>Отклонения  </a:t>
            </a:r>
          </a:p>
          <a:p>
            <a:r>
              <a:rPr lang="ru-RU" sz="3200" b="1" dirty="0" smtClean="0"/>
              <a:t>в состоянии </a:t>
            </a:r>
            <a:r>
              <a:rPr lang="ru-RU" sz="3200" b="1" dirty="0" smtClean="0"/>
              <a:t>здоровья.</a:t>
            </a:r>
            <a:endParaRPr lang="ru-RU" sz="3200" b="1" dirty="0" smtClean="0"/>
          </a:p>
          <a:p>
            <a:endParaRPr lang="ru-RU" dirty="0"/>
          </a:p>
        </p:txBody>
      </p:sp>
      <p:pic>
        <p:nvPicPr>
          <p:cNvPr id="11" name="Содержимое 10" descr="Week-in-Pictures18-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29388" y="1314450"/>
            <a:ext cx="5143499" cy="4571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3022" y="903513"/>
            <a:ext cx="2682636" cy="132805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2  группа</a:t>
            </a:r>
            <a:endParaRPr lang="ru-RU" sz="32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342" y="1202266"/>
            <a:ext cx="5054345" cy="42333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08315" y="3037114"/>
            <a:ext cx="5203372" cy="2951256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/>
              <a:t>Нарушения поведения и здоровья, связанные с отклонениями в состоянии психоневрологического статуса.</a:t>
            </a:r>
          </a:p>
        </p:txBody>
      </p:sp>
    </p:spTree>
    <p:extLst>
      <p:ext uri="{BB962C8B-B14F-4D97-AF65-F5344CB8AC3E}">
        <p14:creationId xmlns:p14="http://schemas.microsoft.com/office/powerpoint/2010/main" val="20528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4114" y="1349828"/>
            <a:ext cx="4200297" cy="772885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3  группа</a:t>
            </a:r>
            <a:endParaRPr lang="ru-RU" sz="32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3744" y="3058885"/>
            <a:ext cx="4450668" cy="2802163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Нарушения  в  функциональном  развитии до </a:t>
            </a:r>
            <a:r>
              <a:rPr lang="ru-RU" sz="3200" b="1" dirty="0" smtClean="0"/>
              <a:t>школы.</a:t>
            </a:r>
            <a:endParaRPr lang="ru-RU" sz="3200" b="1" dirty="0"/>
          </a:p>
        </p:txBody>
      </p:sp>
      <p:pic>
        <p:nvPicPr>
          <p:cNvPr id="25602" name="Picture 2" descr="E:\Семинар апрель 2015 Картинки\картинки для презентаций\shkola-17-doneck1355149194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3013" y="1425505"/>
            <a:ext cx="5181600" cy="34561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311150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Нарушения</a:t>
            </a:r>
            <a:endParaRPr lang="ru-RU" sz="2800" b="1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00175" y="928688"/>
            <a:ext cx="5214937" cy="5443537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/>
              <a:t>Несформированность процессов  мышления. Недостаточный запас сведений и знаний.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/>
              <a:t>Задержка или нарушения речевого развития.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/>
              <a:t> Несформированность моторных функций.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/>
              <a:t>Несформированность или недостатки зрительного восприятия, зрительно-моторных координаций.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/>
              <a:t>Несформированность  или недостатки  сенсомоторной и </a:t>
            </a:r>
            <a:r>
              <a:rPr lang="ru-RU" sz="2000" b="1" dirty="0" err="1" smtClean="0"/>
              <a:t>слухомоторной</a:t>
            </a:r>
            <a:r>
              <a:rPr lang="ru-RU" sz="2000" b="1" dirty="0" smtClean="0"/>
              <a:t>  интеграции.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/>
          </a:p>
          <a:p>
            <a:endParaRPr lang="ru-RU" dirty="0"/>
          </a:p>
        </p:txBody>
      </p:sp>
      <p:pic>
        <p:nvPicPr>
          <p:cNvPr id="3073" name="Picture 1" descr="E:\Семинар апрель 2015 Картинки\картинки для презентаций\151594-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7113" y="1676399"/>
            <a:ext cx="4657499" cy="39116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438</TotalTime>
  <Words>539</Words>
  <Application>Microsoft Office PowerPoint</Application>
  <PresentationFormat>Произвольный</PresentationFormat>
  <Paragraphs>116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Легкий дым</vt:lpstr>
      <vt:lpstr>Профилактика  школьных трудностей</vt:lpstr>
      <vt:lpstr>Да, может быть, это звучит парадоксом, но это так: неуспеваемость возникает не в ходе занятий, но она уже существует с первого дня этих занятий. Больше того... бывает даже второгодничество до школы.</vt:lpstr>
      <vt:lpstr>Здравствуй,  школа!</vt:lpstr>
      <vt:lpstr>Готовность ребенка  к обучению в школе предполагает:</vt:lpstr>
      <vt:lpstr> Прогноз  школьных  трудностей  на  основе  выделения  факторов  риска</vt:lpstr>
      <vt:lpstr>1 группа</vt:lpstr>
      <vt:lpstr>2  группа</vt:lpstr>
      <vt:lpstr>3  группа</vt:lpstr>
      <vt:lpstr>Нарушения</vt:lpstr>
      <vt:lpstr>4  группа</vt:lpstr>
      <vt:lpstr>Факторами риска являются:</vt:lpstr>
      <vt:lpstr> Методика  раннего  прогнозирования  школьных  трудностей </vt:lpstr>
      <vt:lpstr>Диагностика  включает  в  себя  два  взаимосвязанных  этапа.</vt:lpstr>
      <vt:lpstr>Личностно-мотивационный уровень</vt:lpstr>
      <vt:lpstr>Интеллектуальный</vt:lpstr>
      <vt:lpstr>Эмоционально - волевой</vt:lpstr>
      <vt:lpstr>Психомоторный (функциональный)</vt:lpstr>
      <vt:lpstr>Тесты  школьной  зрелости</vt:lpstr>
      <vt:lpstr>Пожелания  всем  присутствующим:</vt:lpstr>
      <vt:lpstr> Спасибо  за  внимание!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 школьных трудностей</dc:title>
  <dc:creator>1</dc:creator>
  <cp:lastModifiedBy>дс87</cp:lastModifiedBy>
  <cp:revision>70</cp:revision>
  <dcterms:created xsi:type="dcterms:W3CDTF">2015-04-23T11:06:48Z</dcterms:created>
  <dcterms:modified xsi:type="dcterms:W3CDTF">2023-05-12T06:08:41Z</dcterms:modified>
</cp:coreProperties>
</file>