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83" r:id="rId3"/>
    <p:sldId id="287" r:id="rId4"/>
    <p:sldId id="257" r:id="rId5"/>
  </p:sldIdLst>
  <p:sldSz cx="11522075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63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31" autoAdjust="0"/>
    <p:restoredTop sz="98413" autoAdjust="0"/>
  </p:normalViewPr>
  <p:slideViewPr>
    <p:cSldViewPr>
      <p:cViewPr>
        <p:scale>
          <a:sx n="60" d="100"/>
          <a:sy n="60" d="100"/>
        </p:scale>
        <p:origin x="-1026" y="-372"/>
      </p:cViewPr>
      <p:guideLst>
        <p:guide orient="horz" pos="2160"/>
        <p:guide pos="363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CC6E0-5185-4985-9A48-1C3591679989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547688" y="685800"/>
            <a:ext cx="57626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FAAE0C-1827-4BAF-9977-D704C8AC7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548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https://papik.pro/uploads/posts/2021-12/1639197550_9-papik-pro-p-karandash-klipart-11.png</a:t>
            </a:r>
            <a:r>
              <a:rPr lang="ru-RU" dirty="0" smtClean="0"/>
              <a:t> карандаш</a:t>
            </a:r>
          </a:p>
          <a:p>
            <a:r>
              <a:rPr lang="en-US" dirty="0" smtClean="0"/>
              <a:t>http://kvestodel.ru/generator-rebusov</a:t>
            </a:r>
            <a:r>
              <a:rPr lang="ru-RU" dirty="0" smtClean="0"/>
              <a:t> генератор ребусов</a:t>
            </a:r>
          </a:p>
          <a:p>
            <a:r>
              <a:rPr lang="en-US" dirty="0" smtClean="0"/>
              <a:t>https://tobemum.ru/deti/kak-nauchit/generator-propisi/</a:t>
            </a:r>
            <a:r>
              <a:rPr lang="ru-RU" dirty="0" smtClean="0"/>
              <a:t> генератор прописей</a:t>
            </a:r>
          </a:p>
          <a:p>
            <a:r>
              <a:rPr lang="en-US" dirty="0" smtClean="0"/>
              <a:t>https://slova.textologia.ru/definit/karandash/?q=657&amp;n=1777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AAE0C-1827-4BAF-9977-D704C8AC76B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8900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http://kvestodel.ru/generator-rebusov</a:t>
            </a:r>
            <a:r>
              <a:rPr lang="ru-RU" dirty="0" smtClean="0"/>
              <a:t> генератор</a:t>
            </a:r>
            <a:r>
              <a:rPr lang="ru-RU" baseline="0" dirty="0" smtClean="0"/>
              <a:t> ребусов</a:t>
            </a:r>
          </a:p>
          <a:p>
            <a:r>
              <a:rPr lang="en-US" dirty="0" smtClean="0"/>
              <a:t>http://www.myshared.ru/slide/632754/</a:t>
            </a:r>
            <a:r>
              <a:rPr lang="ru-RU" dirty="0" smtClean="0"/>
              <a:t> стишок</a:t>
            </a:r>
          </a:p>
          <a:p>
            <a:r>
              <a:rPr lang="en-US" dirty="0" smtClean="0"/>
              <a:t>https://mir-s3-cdn-cf.behance.net/project_modules/1400/fcf1d434194991.56c73c9037df5.jpg</a:t>
            </a:r>
            <a:r>
              <a:rPr lang="ru-RU" dirty="0" smtClean="0"/>
              <a:t> раскраска</a:t>
            </a:r>
          </a:p>
          <a:p>
            <a:r>
              <a:rPr lang="en-US" dirty="0" smtClean="0"/>
              <a:t>https://papik.pro/uploads/posts/2023-01/1674109286_papik-pro-p-penal-risunok-36.jpg</a:t>
            </a:r>
            <a:r>
              <a:rPr lang="ru-RU" dirty="0" smtClean="0"/>
              <a:t> пенал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AAE0C-1827-4BAF-9977-D704C8AC76B1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890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4164" y="2130793"/>
            <a:ext cx="9793764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8311" y="3886200"/>
            <a:ext cx="8065453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29237" y="0"/>
            <a:ext cx="2878167" cy="2420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4198" y="3471359"/>
            <a:ext cx="5226497" cy="308363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6254" y="3276302"/>
            <a:ext cx="2532769" cy="114818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" y="-64555"/>
            <a:ext cx="3111605" cy="353591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577472">
            <a:off x="3704235" y="6326750"/>
            <a:ext cx="393193" cy="45720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48035" y="5214462"/>
            <a:ext cx="2812334" cy="1518661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2868" y="6188987"/>
            <a:ext cx="5969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353506" y="274640"/>
            <a:ext cx="2592466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76109" y="274640"/>
            <a:ext cx="7585366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1795" y="5497048"/>
            <a:ext cx="2520280" cy="136095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32102"/>
            <a:ext cx="1190624" cy="19002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0164" y="4407268"/>
            <a:ext cx="9793764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0164" y="2906713"/>
            <a:ext cx="9793764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" y="5199277"/>
            <a:ext cx="1828649" cy="164578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9291648" y="-1"/>
            <a:ext cx="2230430" cy="12672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6105" y="1600204"/>
            <a:ext cx="508891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857056" y="1600204"/>
            <a:ext cx="508891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0828" y="-60158"/>
            <a:ext cx="2381250" cy="2000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6279" y="1535113"/>
            <a:ext cx="5090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6279" y="2174875"/>
            <a:ext cx="5090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853066" y="1535113"/>
            <a:ext cx="5092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853066" y="2174875"/>
            <a:ext cx="5092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7" y="5805264"/>
            <a:ext cx="1828649" cy="8289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6280" y="273050"/>
            <a:ext cx="379068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4813" y="273052"/>
            <a:ext cx="644116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6280" y="1435102"/>
            <a:ext cx="379068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8416" y="4800600"/>
            <a:ext cx="691324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58416" y="612775"/>
            <a:ext cx="691324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58416" y="5367338"/>
            <a:ext cx="691324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">
              <a:srgbClr val="E9C5AC"/>
            </a:gs>
            <a:gs pos="69600">
              <a:schemeClr val="accent6">
                <a:lumMod val="60000"/>
                <a:lumOff val="40000"/>
              </a:schemeClr>
            </a:gs>
            <a:gs pos="0">
              <a:schemeClr val="accent6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065" y="-12488"/>
            <a:ext cx="3017522" cy="3429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" y="182178"/>
            <a:ext cx="11161637" cy="658536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6104" y="274638"/>
            <a:ext cx="1036986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6104" y="1600204"/>
            <a:ext cx="1036986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76107" y="6356718"/>
            <a:ext cx="26884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936710" y="6356718"/>
            <a:ext cx="36486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57488" y="6356718"/>
            <a:ext cx="26884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663105" y="469065"/>
            <a:ext cx="2894395" cy="1312127"/>
          </a:xfrm>
          <a:prstGeom prst="rect">
            <a:avLst/>
          </a:prstGeom>
        </p:spPr>
      </p:pic>
      <p:sp>
        <p:nvSpPr>
          <p:cNvPr id="11" name="Прямоугольник 10"/>
          <p:cNvSpPr/>
          <p:nvPr userDrawn="1"/>
        </p:nvSpPr>
        <p:spPr>
          <a:xfrm>
            <a:off x="-505" y="-12488"/>
            <a:ext cx="11505419" cy="685800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351560" y="-2684834"/>
            <a:ext cx="6891333" cy="12169351"/>
          </a:xfrm>
          <a:prstGeom prst="rect">
            <a:avLst/>
          </a:prstGeom>
        </p:spPr>
      </p:pic>
      <p:sp>
        <p:nvSpPr>
          <p:cNvPr id="15" name="Рамка 14"/>
          <p:cNvSpPr/>
          <p:nvPr userDrawn="1"/>
        </p:nvSpPr>
        <p:spPr>
          <a:xfrm>
            <a:off x="174" y="-45826"/>
            <a:ext cx="11522075" cy="6903826"/>
          </a:xfrm>
          <a:prstGeom prst="frame">
            <a:avLst>
              <a:gd name="adj1" fmla="val 1346"/>
            </a:avLst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microsoft.com/office/2007/relationships/hdphoto" Target="../media/hdphoto1.wdp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7.png"/><Relationship Id="rId7" Type="http://schemas.openxmlformats.org/officeDocument/2006/relationships/image" Target="../media/image29.png"/><Relationship Id="rId12" Type="http://schemas.microsoft.com/office/2007/relationships/hdphoto" Target="../media/hdphoto2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11" Type="http://schemas.openxmlformats.org/officeDocument/2006/relationships/image" Target="../media/image33.png"/><Relationship Id="rId5" Type="http://schemas.openxmlformats.org/officeDocument/2006/relationships/image" Target="../media/image19.png"/><Relationship Id="rId10" Type="http://schemas.openxmlformats.org/officeDocument/2006/relationships/image" Target="../media/image32.png"/><Relationship Id="rId4" Type="http://schemas.openxmlformats.org/officeDocument/2006/relationships/image" Target="../media/image28.png"/><Relationship Id="rId9" Type="http://schemas.openxmlformats.org/officeDocument/2006/relationships/image" Target="../media/image3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s4.pic4you.ru/y2016/05-25/24687/5618352-thumb.png" TargetMode="External"/><Relationship Id="rId3" Type="http://schemas.openxmlformats.org/officeDocument/2006/relationships/hyperlink" Target="http://s4.pic4you.ru/y2015/01-05/24687/4825005-thumb.png" TargetMode="External"/><Relationship Id="rId7" Type="http://schemas.openxmlformats.org/officeDocument/2006/relationships/hyperlink" Target="http://kira-scrap.ru/KATALOG/EDA/1/0_120fcb_15400128_M.png" TargetMode="External"/><Relationship Id="rId12" Type="http://schemas.openxmlformats.org/officeDocument/2006/relationships/hyperlink" Target="https://yandex.ru/search/?text=&#1043;&#1074;&#1080;&#1085;&#1076;&#1078;&#1080;&#1083;&#1080;&#1103;+&#1054;.+&#1042;.+&#1057;&#1083;&#1086;&#1074;&#1072;&#1088;&#1085;&#1099;&#1077;+&#1089;&#1083;&#1086;&#1074;&#1072;:+&#1088;&#1072;&#1073;&#1086;&#1095;&#1072;&#1103;+&#1090;&#1077;&#1090;&#1088;&#1072;&#1076;:+2+&#1082;&#1083;&#1072;&#1089;&#1089;:+&#1082;+&#1091;&#1095;&#1077;&#1073;&#1085;&#1080;&#1082;&#1091;+&#1047;&#1077;&#1083;&#1077;&#1085;&#1080;&#1085;&#1083;&#1081;+&#1051;.+&#1052;.,+&#1061;+&#1095;&#1080;&#1090;&#1072;&#1090;&#1100;+&#1086;&#1085;&#1083;&#1072;&#1081;&#1085;&#1086;&#1093;&#1083;&#1086;&#1074;&#1086;&#1081;+&#1058;.+&#1045;.+&#171;&#1056;&#1091;&#1089;&#1089;&#1082;&#1080;&#1081;+&#1103;&#1079;&#1099;&#1082;.+2+&#1082;&#1083;&#1072;&#1089;&#1089;&#187;&amp;lr=67&amp;clid=2270455&amp;win=474" TargetMode="External"/><Relationship Id="rId2" Type="http://schemas.openxmlformats.org/officeDocument/2006/relationships/hyperlink" Target="http://img-fotki.yandex.ru/get/6421/16969765.98/0_6a816_fad6561e_L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mg-fotki.yandex.ru/get/198860/200418627.1ab/0_18dd74_6c48c4d0_L.png" TargetMode="External"/><Relationship Id="rId11" Type="http://schemas.openxmlformats.org/officeDocument/2006/relationships/hyperlink" Target="https://tobemum.ru/deti/kak-nauchit/generator-propisi/" TargetMode="External"/><Relationship Id="rId5" Type="http://schemas.openxmlformats.org/officeDocument/2006/relationships/hyperlink" Target="http://img-fotki.yandex.ru/get/9751/16969765.218/0_8e35f_4774737c_M.png" TargetMode="External"/><Relationship Id="rId10" Type="http://schemas.openxmlformats.org/officeDocument/2006/relationships/hyperlink" Target="http://kvestodel.ru/generator-rebusov" TargetMode="External"/><Relationship Id="rId4" Type="http://schemas.openxmlformats.org/officeDocument/2006/relationships/hyperlink" Target="https://img-fotki.yandex.ru/get/227342/200418627.1d6/0_1a0682_51aee6fb_M.png" TargetMode="External"/><Relationship Id="rId9" Type="http://schemas.openxmlformats.org/officeDocument/2006/relationships/hyperlink" Target="https://rebuskids.ru/create-rebu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53248" y="4091398"/>
            <a:ext cx="2281303" cy="2143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8509" y="6825353"/>
            <a:ext cx="9793764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48669" y="570096"/>
            <a:ext cx="6944785" cy="286232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>
                <a:ln/>
                <a:solidFill>
                  <a:schemeClr val="accent3">
                    <a:lumMod val="50000"/>
                  </a:schemeClr>
                </a:solidFill>
              </a:rPr>
              <a:t>Дидактический материал к уроку</a:t>
            </a:r>
          </a:p>
          <a:p>
            <a:pPr algn="ctr"/>
            <a:r>
              <a:rPr lang="ru-RU" sz="36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Словарные слова. </a:t>
            </a:r>
          </a:p>
          <a:p>
            <a:pPr algn="ctr"/>
            <a:r>
              <a:rPr lang="ru-RU" sz="36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Карандаш</a:t>
            </a:r>
            <a:r>
              <a:rPr lang="ru-RU" sz="3600" b="1" smtClean="0">
                <a:ln/>
                <a:solidFill>
                  <a:schemeClr val="accent3">
                    <a:lumMod val="50000"/>
                  </a:schemeClr>
                </a:solidFill>
              </a:rPr>
              <a:t>, пенал. </a:t>
            </a:r>
            <a:endParaRPr lang="ru-RU" sz="3600" b="1" dirty="0">
              <a:ln/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ru-RU" sz="3600" b="1" dirty="0">
                <a:ln/>
                <a:solidFill>
                  <a:schemeClr val="accent3">
                    <a:lumMod val="50000"/>
                  </a:schemeClr>
                </a:solidFill>
              </a:rPr>
              <a:t>1 класс</a:t>
            </a:r>
          </a:p>
          <a:p>
            <a:pPr algn="ctr"/>
            <a:r>
              <a:rPr lang="ru-RU" sz="3600" b="1" dirty="0">
                <a:ln/>
                <a:solidFill>
                  <a:schemeClr val="accent3">
                    <a:lumMod val="50000"/>
                  </a:schemeClr>
                </a:solidFill>
              </a:rPr>
              <a:t>УМК «Школа России»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09396" y="5219555"/>
            <a:ext cx="5903283" cy="101566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Автор-составитель </a:t>
            </a:r>
            <a:r>
              <a:rPr lang="ru-RU" sz="2000" b="1" dirty="0">
                <a:ln/>
                <a:solidFill>
                  <a:schemeClr val="accent3">
                    <a:lumMod val="50000"/>
                  </a:schemeClr>
                </a:solidFill>
              </a:rPr>
              <a:t>: </a:t>
            </a:r>
            <a:r>
              <a:rPr lang="ru-RU" sz="2000" b="1" dirty="0" err="1" smtClean="0">
                <a:ln/>
                <a:solidFill>
                  <a:schemeClr val="accent3">
                    <a:lumMod val="50000"/>
                  </a:schemeClr>
                </a:solidFill>
              </a:rPr>
              <a:t>Слиткова</a:t>
            </a:r>
            <a:r>
              <a:rPr lang="ru-RU" sz="20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 Галина Анатольевна, </a:t>
            </a:r>
            <a:endParaRPr lang="ru-RU" sz="2000" b="1" dirty="0">
              <a:ln/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ru-RU" sz="2000" b="1" dirty="0">
                <a:ln/>
                <a:solidFill>
                  <a:schemeClr val="accent3">
                    <a:lumMod val="50000"/>
                  </a:schemeClr>
                </a:solidFill>
              </a:rPr>
              <a:t>учитель начальных классов </a:t>
            </a:r>
            <a:r>
              <a:rPr lang="ru-RU" sz="20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МАОУ СОШ № 35</a:t>
            </a:r>
            <a:endParaRPr lang="ru-RU" sz="2000" b="1" dirty="0">
              <a:ln/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ru-RU" sz="2000" b="1" dirty="0">
                <a:ln/>
                <a:solidFill>
                  <a:schemeClr val="accent3">
                    <a:lumMod val="50000"/>
                  </a:schemeClr>
                </a:solidFill>
              </a:rPr>
              <a:t>г</a:t>
            </a:r>
            <a:r>
              <a:rPr lang="ru-RU" sz="20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орода Томска</a:t>
            </a:r>
            <a:endParaRPr lang="ru-RU" sz="2000" b="1" dirty="0">
              <a:ln/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742247">
            <a:off x="10078202" y="5321554"/>
            <a:ext cx="1149566" cy="166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972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" name="Picture 20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2629" y="643614"/>
            <a:ext cx="3353632" cy="1328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56494" y="692696"/>
            <a:ext cx="3838357" cy="898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248653" y="759202"/>
            <a:ext cx="3224794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к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а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р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а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ндаш</a:t>
            </a:r>
            <a:endParaRPr lang="ru-RU" sz="54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>
            <a:off x="6697141" y="813794"/>
            <a:ext cx="144016" cy="228798"/>
          </a:xfrm>
          <a:prstGeom prst="line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1338063" y="4776899"/>
            <a:ext cx="8408520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Пл</a:t>
            </a:r>
            <a:r>
              <a:rPr lang="en-US" sz="36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oxo</a:t>
            </a: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й к</a:t>
            </a:r>
            <a:r>
              <a:rPr lang="en-US" sz="36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apa</a:t>
            </a:r>
            <a:r>
              <a:rPr lang="ru-RU" sz="36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нд</a:t>
            </a:r>
            <a:r>
              <a:rPr lang="en-US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</a:t>
            </a: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ш л</a:t>
            </a:r>
            <a:r>
              <a:rPr lang="en-US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y</a:t>
            </a:r>
            <a:r>
              <a:rPr lang="ru-RU" sz="36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чш</a:t>
            </a:r>
            <a:r>
              <a:rPr lang="en-US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 </a:t>
            </a:r>
            <a:r>
              <a:rPr lang="ru-RU" sz="36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пл</a:t>
            </a:r>
            <a:r>
              <a:rPr lang="en-US" sz="36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oxo</a:t>
            </a: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й п</a:t>
            </a:r>
            <a:r>
              <a:rPr lang="en-US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</a:t>
            </a:r>
            <a:r>
              <a:rPr lang="ru-RU" sz="3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мяти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59490" y="1296151"/>
            <a:ext cx="849319" cy="177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31549" y="1286930"/>
            <a:ext cx="1043549" cy="220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16107" y="1307654"/>
            <a:ext cx="1006301" cy="219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Прямая соединительная линия 9"/>
          <p:cNvCxnSpPr/>
          <p:nvPr/>
        </p:nvCxnSpPr>
        <p:spPr>
          <a:xfrm flipH="1">
            <a:off x="9969303" y="759202"/>
            <a:ext cx="103810" cy="168991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632938" y="928193"/>
            <a:ext cx="16112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6" name="Picture 12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23521" y="2564904"/>
            <a:ext cx="4785288" cy="1736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9052" y="868386"/>
            <a:ext cx="902494" cy="1303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23713" y="874929"/>
            <a:ext cx="901700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4591" y="1566960"/>
            <a:ext cx="165100" cy="23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0018" y="691322"/>
            <a:ext cx="7962038" cy="495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7473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4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38647" y="747030"/>
            <a:ext cx="3284874" cy="983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87836" y="747030"/>
            <a:ext cx="2018772" cy="941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464827" y="764704"/>
            <a:ext cx="1986442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п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е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нал</a:t>
            </a:r>
            <a:endParaRPr lang="ru-RU" sz="54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79498" y="1427045"/>
            <a:ext cx="713340" cy="149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1577" y="1447823"/>
            <a:ext cx="878748" cy="185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Прямая соединительная линия 9"/>
          <p:cNvCxnSpPr/>
          <p:nvPr/>
        </p:nvCxnSpPr>
        <p:spPr>
          <a:xfrm flipH="1">
            <a:off x="9030445" y="888187"/>
            <a:ext cx="63603" cy="109184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3045" y="811811"/>
            <a:ext cx="195263" cy="261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 rotWithShape="1">
          <a:blip r:embed="rId8"/>
          <a:srcRect/>
          <a:stretch/>
        </p:blipFill>
        <p:spPr bwMode="auto">
          <a:xfrm>
            <a:off x="9962866" y="3616777"/>
            <a:ext cx="39728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00889" y="2951436"/>
            <a:ext cx="5216043" cy="1938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rgbClr val="002060"/>
                </a:solidFill>
                <a:effectLst/>
              </a:rPr>
              <a:t>В слове «П</a:t>
            </a:r>
            <a:r>
              <a:rPr lang="ru-RU" sz="4000" b="1" cap="none" spc="0" dirty="0" smtClean="0">
                <a:ln/>
                <a:solidFill>
                  <a:srgbClr val="FF0000"/>
                </a:solidFill>
                <a:effectLst/>
              </a:rPr>
              <a:t>Е</a:t>
            </a:r>
            <a:r>
              <a:rPr lang="ru-RU" sz="4000" b="1" cap="none" spc="0" dirty="0" smtClean="0">
                <a:ln/>
                <a:solidFill>
                  <a:srgbClr val="002060"/>
                </a:solidFill>
                <a:effectLst/>
              </a:rPr>
              <a:t>НАЛ»</a:t>
            </a:r>
          </a:p>
          <a:p>
            <a:pPr algn="ctr"/>
            <a:r>
              <a:rPr lang="ru-RU" sz="4000" b="1" dirty="0" smtClean="0">
                <a:ln/>
                <a:solidFill>
                  <a:srgbClr val="002060"/>
                </a:solidFill>
              </a:rPr>
              <a:t>П</a:t>
            </a:r>
            <a:r>
              <a:rPr lang="ru-RU" sz="4000" b="1" dirty="0" smtClean="0">
                <a:ln/>
                <a:solidFill>
                  <a:srgbClr val="FF0000"/>
                </a:solidFill>
              </a:rPr>
              <a:t>Е</a:t>
            </a:r>
            <a:r>
              <a:rPr lang="ru-RU" sz="4000" b="1" dirty="0" smtClean="0">
                <a:ln/>
                <a:solidFill>
                  <a:srgbClr val="002060"/>
                </a:solidFill>
              </a:rPr>
              <a:t>НА читается.</a:t>
            </a:r>
          </a:p>
          <a:p>
            <a:pPr algn="ctr"/>
            <a:r>
              <a:rPr lang="ru-RU" sz="4000" b="1" cap="none" spc="0" dirty="0" smtClean="0">
                <a:ln/>
                <a:solidFill>
                  <a:srgbClr val="002060"/>
                </a:solidFill>
                <a:effectLst/>
              </a:rPr>
              <a:t>Буква </a:t>
            </a:r>
            <a:r>
              <a:rPr lang="ru-RU" sz="4000" b="1" cap="none" spc="0" dirty="0" smtClean="0">
                <a:ln/>
                <a:solidFill>
                  <a:srgbClr val="FF0000"/>
                </a:solidFill>
                <a:effectLst/>
              </a:rPr>
              <a:t>Е</a:t>
            </a:r>
            <a:r>
              <a:rPr lang="ru-RU" sz="4000" b="1" cap="none" spc="0" dirty="0" smtClean="0">
                <a:ln/>
                <a:solidFill>
                  <a:srgbClr val="002060"/>
                </a:solidFill>
                <a:effectLst/>
              </a:rPr>
              <a:t> запоминается.</a:t>
            </a:r>
            <a:endParaRPr lang="ru-RU" sz="4000" b="1" cap="none" spc="0" dirty="0">
              <a:ln/>
              <a:solidFill>
                <a:srgbClr val="002060"/>
              </a:solidFill>
              <a:effectLst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6509" y="1247007"/>
            <a:ext cx="331463" cy="45719"/>
          </a:xfrm>
          <a:prstGeom prst="rect">
            <a:avLst/>
          </a:prstGeom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6409057" y="2132856"/>
            <a:ext cx="3951094" cy="3710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6625373" y="3959404"/>
            <a:ext cx="874584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15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</a:t>
            </a:r>
            <a:endParaRPr lang="ru-RU" sz="115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7593" y="747030"/>
            <a:ext cx="4966889" cy="4718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906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источники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6461" y="1052736"/>
            <a:ext cx="10369868" cy="4525963"/>
          </a:xfrm>
        </p:spPr>
        <p:txBody>
          <a:bodyPr>
            <a:normAutofit/>
          </a:bodyPr>
          <a:lstStyle/>
          <a:p>
            <a:r>
              <a:rPr lang="en-US" sz="1400" dirty="0">
                <a:hlinkClick r:id="rId2"/>
              </a:rPr>
              <a:t>http://</a:t>
            </a:r>
            <a:r>
              <a:rPr lang="en-US" sz="1400" dirty="0" smtClean="0">
                <a:hlinkClick r:id="rId2"/>
              </a:rPr>
              <a:t>img-fotki.yandex.ru/get/6421/16969765.98/0_6a816_fad6561e_L.png</a:t>
            </a:r>
            <a:r>
              <a:rPr lang="ru-RU" sz="1400" dirty="0" smtClean="0"/>
              <a:t> рамка</a:t>
            </a:r>
          </a:p>
          <a:p>
            <a:r>
              <a:rPr lang="en-US" sz="1400" dirty="0">
                <a:hlinkClick r:id="rId3"/>
              </a:rPr>
              <a:t>http://</a:t>
            </a:r>
            <a:r>
              <a:rPr lang="en-US" sz="1400" dirty="0" smtClean="0">
                <a:hlinkClick r:id="rId3"/>
              </a:rPr>
              <a:t>s4.pic4you.ru/y2015/01-05/24687/4825005-thumb.png</a:t>
            </a:r>
            <a:r>
              <a:rPr lang="ru-RU" sz="1400" dirty="0" smtClean="0"/>
              <a:t> воробей на ветке</a:t>
            </a:r>
          </a:p>
          <a:p>
            <a:r>
              <a:rPr lang="en-US" sz="1400" dirty="0">
                <a:hlinkClick r:id="rId4"/>
              </a:rPr>
              <a:t>https://</a:t>
            </a:r>
            <a:r>
              <a:rPr lang="en-US" sz="1400" dirty="0" smtClean="0">
                <a:hlinkClick r:id="rId4"/>
              </a:rPr>
              <a:t>img-fotki.yandex.ru/get/227342/200418627.1d6/0_1a0682_51aee6fb_M.png</a:t>
            </a:r>
            <a:r>
              <a:rPr lang="ru-RU" sz="1400" dirty="0" smtClean="0"/>
              <a:t> сорока</a:t>
            </a:r>
          </a:p>
          <a:p>
            <a:r>
              <a:rPr lang="en-US" sz="1400" dirty="0">
                <a:hlinkClick r:id="rId5"/>
              </a:rPr>
              <a:t>http://</a:t>
            </a:r>
            <a:r>
              <a:rPr lang="en-US" sz="1400" dirty="0" smtClean="0">
                <a:hlinkClick r:id="rId5"/>
              </a:rPr>
              <a:t>img-fotki.yandex.ru/get/9751/16969765.218/0_8e35f_4774737c_M.png</a:t>
            </a:r>
            <a:r>
              <a:rPr lang="ru-RU" sz="1400" dirty="0" smtClean="0"/>
              <a:t> клубника</a:t>
            </a:r>
          </a:p>
          <a:p>
            <a:r>
              <a:rPr lang="en-US" sz="1400" dirty="0">
                <a:hlinkClick r:id="rId6"/>
              </a:rPr>
              <a:t>https://</a:t>
            </a:r>
            <a:r>
              <a:rPr lang="en-US" sz="1400" dirty="0" smtClean="0">
                <a:hlinkClick r:id="rId6"/>
              </a:rPr>
              <a:t>img-fotki.yandex.ru/get/198860/200418627.1ab/0_18dd74_6c48c4d0_L.png</a:t>
            </a:r>
            <a:r>
              <a:rPr lang="ru-RU" sz="1400" dirty="0" smtClean="0"/>
              <a:t> коллаж</a:t>
            </a:r>
          </a:p>
          <a:p>
            <a:r>
              <a:rPr lang="en-US" sz="1400" dirty="0">
                <a:hlinkClick r:id="rId7"/>
              </a:rPr>
              <a:t>http://</a:t>
            </a:r>
            <a:r>
              <a:rPr lang="en-US" sz="1400" dirty="0" smtClean="0">
                <a:hlinkClick r:id="rId7"/>
              </a:rPr>
              <a:t>kira-scrap.ru/KATALOG/EDA/1/0_120fcb_15400128_M.png</a:t>
            </a:r>
            <a:r>
              <a:rPr lang="ru-RU" sz="1400" dirty="0" smtClean="0"/>
              <a:t> горох с цыпленком</a:t>
            </a:r>
          </a:p>
          <a:p>
            <a:r>
              <a:rPr lang="en-US" sz="1400" dirty="0">
                <a:hlinkClick r:id="rId8"/>
              </a:rPr>
              <a:t>http://</a:t>
            </a:r>
            <a:r>
              <a:rPr lang="en-US" sz="1400" dirty="0" smtClean="0">
                <a:hlinkClick r:id="rId8"/>
              </a:rPr>
              <a:t>s4.pic4you.ru/y2016/05-25/24687/5618352-thumb.png</a:t>
            </a:r>
            <a:r>
              <a:rPr lang="ru-RU" sz="1400" dirty="0" smtClean="0"/>
              <a:t> клубника на ленте</a:t>
            </a:r>
          </a:p>
          <a:p>
            <a:r>
              <a:rPr lang="en-US" sz="1400" dirty="0">
                <a:hlinkClick r:id="rId9"/>
              </a:rPr>
              <a:t>https://</a:t>
            </a:r>
            <a:r>
              <a:rPr lang="en-US" sz="1400" dirty="0" smtClean="0">
                <a:hlinkClick r:id="rId9"/>
              </a:rPr>
              <a:t>rebuskids.ru/create-rebus</a:t>
            </a:r>
            <a:r>
              <a:rPr lang="ru-RU" sz="1400" dirty="0" smtClean="0"/>
              <a:t> генератор ребусов</a:t>
            </a:r>
          </a:p>
          <a:p>
            <a:r>
              <a:rPr lang="en-US" sz="1400" dirty="0">
                <a:hlinkClick r:id="rId10"/>
              </a:rPr>
              <a:t>http://</a:t>
            </a:r>
            <a:r>
              <a:rPr lang="en-US" sz="1400" dirty="0" smtClean="0">
                <a:hlinkClick r:id="rId10"/>
              </a:rPr>
              <a:t>kvestodel.ru/generator-rebusov</a:t>
            </a:r>
            <a:r>
              <a:rPr lang="ru-RU" sz="1400" dirty="0" smtClean="0"/>
              <a:t> генератор ребусов</a:t>
            </a:r>
          </a:p>
          <a:p>
            <a:r>
              <a:rPr lang="en-US" sz="1400" dirty="0">
                <a:hlinkClick r:id="rId11"/>
              </a:rPr>
              <a:t>https://tobemum.ru/deti/kak-nauchit/generator-propisi</a:t>
            </a:r>
            <a:r>
              <a:rPr lang="en-US" sz="1400" dirty="0" smtClean="0">
                <a:hlinkClick r:id="rId11"/>
              </a:rPr>
              <a:t>/</a:t>
            </a:r>
            <a:r>
              <a:rPr lang="ru-RU" sz="1400" dirty="0" smtClean="0"/>
              <a:t> генератор прописей</a:t>
            </a:r>
          </a:p>
          <a:p>
            <a:r>
              <a:rPr lang="en-US" sz="1400" dirty="0">
                <a:hlinkClick r:id="rId12"/>
              </a:rPr>
              <a:t>https://yandex.ru/search/?text=</a:t>
            </a:r>
            <a:r>
              <a:rPr lang="ru-RU" sz="1400" dirty="0">
                <a:hlinkClick r:id="rId12"/>
              </a:rPr>
              <a:t>Гвинджилия+О.+В.+Словарные+слова%3</a:t>
            </a:r>
            <a:r>
              <a:rPr lang="en-US" sz="1400" dirty="0">
                <a:hlinkClick r:id="rId12"/>
              </a:rPr>
              <a:t>A+</a:t>
            </a:r>
            <a:r>
              <a:rPr lang="ru-RU" sz="1400" dirty="0">
                <a:hlinkClick r:id="rId12"/>
              </a:rPr>
              <a:t>рабочая+тетрад%3</a:t>
            </a:r>
            <a:r>
              <a:rPr lang="en-US" sz="1400" dirty="0">
                <a:hlinkClick r:id="rId12"/>
              </a:rPr>
              <a:t>A+2+</a:t>
            </a:r>
            <a:r>
              <a:rPr lang="ru-RU" sz="1400" dirty="0">
                <a:hlinkClick r:id="rId12"/>
              </a:rPr>
              <a:t>класс%3</a:t>
            </a:r>
            <a:r>
              <a:rPr lang="en-US" sz="1400" dirty="0">
                <a:hlinkClick r:id="rId12"/>
              </a:rPr>
              <a:t>A+</a:t>
            </a:r>
            <a:r>
              <a:rPr lang="ru-RU" sz="1400" dirty="0">
                <a:hlinkClick r:id="rId12"/>
              </a:rPr>
              <a:t>к+учебнику+Зеленинлй+Л.+М.%2</a:t>
            </a:r>
            <a:r>
              <a:rPr lang="en-US" sz="1400" dirty="0">
                <a:hlinkClick r:id="rId12"/>
              </a:rPr>
              <a:t>C+</a:t>
            </a:r>
            <a:r>
              <a:rPr lang="ru-RU" sz="1400" dirty="0">
                <a:hlinkClick r:id="rId12"/>
              </a:rPr>
              <a:t>Х+читать+онлайнохловой+Т.+Е.+«Русский+язык.+2+класс»&amp;</a:t>
            </a:r>
            <a:r>
              <a:rPr lang="en-US" sz="1400" dirty="0" err="1" smtClean="0">
                <a:hlinkClick r:id="rId12"/>
              </a:rPr>
              <a:t>lr</a:t>
            </a:r>
            <a:r>
              <a:rPr lang="en-US" sz="1400" dirty="0" smtClean="0">
                <a:hlinkClick r:id="rId12"/>
              </a:rPr>
              <a:t>=67&amp;clid=2270455&amp;win=474</a:t>
            </a:r>
            <a:r>
              <a:rPr lang="ru-RU" sz="1400" dirty="0" smtClean="0"/>
              <a:t> </a:t>
            </a:r>
            <a:r>
              <a:rPr lang="ru-RU" sz="1400" dirty="0" err="1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Гвинджилия</a:t>
            </a:r>
            <a:r>
              <a:rPr lang="ru-RU" sz="1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О. В. Словарные слова: рабочая 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тетрадь: </a:t>
            </a:r>
            <a:r>
              <a:rPr lang="ru-RU" sz="1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2 класс: к учебнику 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Зелениной </a:t>
            </a:r>
            <a:r>
              <a:rPr lang="ru-RU" sz="1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Л. М., Хохловой Т. Е. «Русский язык. 2 класс»</a:t>
            </a:r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989382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895</TotalTime>
  <Words>221</Words>
  <Application>Microsoft Office PowerPoint</Application>
  <PresentationFormat>Произвольный</PresentationFormat>
  <Paragraphs>40</Paragraphs>
  <Slides>4</Slides>
  <Notes>2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Павел</dc:creator>
  <cp:lastModifiedBy>2021</cp:lastModifiedBy>
  <cp:revision>90</cp:revision>
  <dcterms:created xsi:type="dcterms:W3CDTF">2017-06-26T09:07:16Z</dcterms:created>
  <dcterms:modified xsi:type="dcterms:W3CDTF">2023-05-12T11:26:12Z</dcterms:modified>
</cp:coreProperties>
</file>