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69" r:id="rId4"/>
    <p:sldId id="262" r:id="rId5"/>
    <p:sldId id="263" r:id="rId6"/>
    <p:sldId id="265" r:id="rId7"/>
    <p:sldId id="259" r:id="rId8"/>
    <p:sldId id="258" r:id="rId9"/>
    <p:sldId id="257" r:id="rId10"/>
    <p:sldId id="264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40" d="100"/>
          <a:sy n="40" d="100"/>
        </p:scale>
        <p:origin x="86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5/13/2023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5/13/2023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5/13/2023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5/13/2023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5/13/2023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63714" y="165265"/>
            <a:ext cx="8825658" cy="3329581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«Конструирование </a:t>
            </a:r>
            <a:r>
              <a:rPr lang="ru-RU" sz="4000" dirty="0">
                <a:solidFill>
                  <a:srgbClr val="FF0000"/>
                </a:solidFill>
              </a:rPr>
              <a:t>с использованием опорных </a:t>
            </a:r>
            <a:r>
              <a:rPr lang="ru-RU" sz="4000" dirty="0" smtClean="0">
                <a:solidFill>
                  <a:srgbClr val="FF0000"/>
                </a:solidFill>
              </a:rPr>
              <a:t>схем» </a:t>
            </a:r>
            <a:r>
              <a:rPr lang="ru-RU" sz="4000" dirty="0">
                <a:solidFill>
                  <a:srgbClr val="FF0000"/>
                </a:solidFill>
              </a:rPr>
              <a:t>в средней </a:t>
            </a:r>
            <a:r>
              <a:rPr lang="ru-RU" sz="4000" dirty="0" smtClean="0">
                <a:solidFill>
                  <a:srgbClr val="FF0000"/>
                </a:solidFill>
              </a:rPr>
              <a:t>группе ДОУ</a:t>
            </a:r>
            <a:r>
              <a:rPr lang="en-US" sz="4000" smtClean="0">
                <a:solidFill>
                  <a:srgbClr val="FF0000"/>
                </a:solidFill>
              </a:rPr>
              <a:t>.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53308" y="5758278"/>
            <a:ext cx="2993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Выполнила: воспитатель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 err="1" smtClean="0"/>
              <a:t>Сукомел</a:t>
            </a:r>
            <a:r>
              <a:rPr lang="ru-RU" dirty="0" smtClean="0"/>
              <a:t> Е</a:t>
            </a:r>
            <a:r>
              <a:rPr lang="en-US" dirty="0" smtClean="0"/>
              <a:t>. </a:t>
            </a:r>
            <a:r>
              <a:rPr lang="ru-RU" dirty="0" smtClean="0"/>
              <a:t>М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8486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66410" y="6020790"/>
            <a:ext cx="6459247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solidFill>
                <a:srgbClr val="FF0000"/>
              </a:solidFill>
            </a:endParaRPr>
          </a:p>
          <a:p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968568" y="233548"/>
            <a:ext cx="17956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Выводы;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2403" y="1004256"/>
            <a:ext cx="1172490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 Конструирование — один из любимых детьми видов </a:t>
            </a:r>
            <a:r>
              <a:rPr lang="ru-RU" dirty="0" smtClean="0"/>
              <a:t> игровой деятельности.  </a:t>
            </a:r>
            <a:r>
              <a:rPr lang="ru-RU" dirty="0"/>
              <a:t>Дети в игровой </a:t>
            </a:r>
            <a:r>
              <a:rPr lang="ru-RU" dirty="0" smtClean="0"/>
              <a:t>форме </a:t>
            </a:r>
            <a:r>
              <a:rPr lang="ru-RU" dirty="0"/>
              <a:t>лучше усваивают даже сложный материал, что отвечает требованиям ФГОС.</a:t>
            </a:r>
          </a:p>
          <a:p>
            <a:r>
              <a:rPr lang="ru-RU" dirty="0"/>
              <a:t>2 Занятия по опорным схемам имеет </a:t>
            </a:r>
            <a:r>
              <a:rPr lang="ru-RU" dirty="0" smtClean="0"/>
              <a:t>огромный обучающий</a:t>
            </a:r>
            <a:r>
              <a:rPr lang="en-US" dirty="0" smtClean="0"/>
              <a:t>,</a:t>
            </a:r>
            <a:r>
              <a:rPr lang="ru-RU" dirty="0" smtClean="0"/>
              <a:t> развивающий </a:t>
            </a:r>
            <a:r>
              <a:rPr lang="ru-RU" dirty="0"/>
              <a:t>и воспитательный потенциал, а также </a:t>
            </a:r>
            <a:r>
              <a:rPr lang="ru-RU" dirty="0" smtClean="0"/>
              <a:t>знакомит </a:t>
            </a:r>
            <a:r>
              <a:rPr lang="ru-RU" dirty="0"/>
              <a:t>детей с техническими профессиями, учит </a:t>
            </a:r>
            <a:r>
              <a:rPr lang="ru-RU" dirty="0" smtClean="0"/>
              <a:t>создавать постройки по схемам</a:t>
            </a:r>
            <a:r>
              <a:rPr lang="en-US" dirty="0" smtClean="0"/>
              <a:t>,</a:t>
            </a:r>
            <a:r>
              <a:rPr lang="ru-RU" dirty="0" smtClean="0"/>
              <a:t> а потом и  творческие работы которые дети будут придумывать сами</a:t>
            </a:r>
            <a:r>
              <a:rPr lang="en-US" dirty="0"/>
              <a:t>.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 smtClean="0"/>
              <a:t>3 Способствует </a:t>
            </a:r>
            <a:r>
              <a:rPr lang="ru-RU" dirty="0"/>
              <a:t>развитию памяти, внимания, логического и пространственного мышления и творческих способностей.</a:t>
            </a:r>
          </a:p>
          <a:p>
            <a:r>
              <a:rPr lang="ru-RU" dirty="0"/>
              <a:t>Развивает речевые, коммуникативных навыки и </a:t>
            </a:r>
          </a:p>
          <a:p>
            <a:r>
              <a:rPr lang="ru-RU" dirty="0"/>
              <a:t>познавательное развитие детей.</a:t>
            </a:r>
          </a:p>
          <a:p>
            <a:r>
              <a:rPr lang="ru-RU" dirty="0"/>
              <a:t>Развивает мелкую моторику</a:t>
            </a:r>
          </a:p>
          <a:p>
            <a:r>
              <a:rPr lang="ru-RU" dirty="0" smtClean="0"/>
              <a:t>4 </a:t>
            </a:r>
            <a:r>
              <a:rPr lang="ru-RU" dirty="0"/>
              <a:t>Начинать эту работу надо от простого и постепенно ее усложнять и после того как дети хорошо усвоят пройденный материал приступать к новому. Обязательно нужно учитывать индивидуальные возможности ребенка. Если ребенок быстро выполняет работу и очень хорошо ориентируется в схемах ему можно предложить помочь ребятам или предложить дополнить  свою работу это поможет ребенку не потерять интерес к конструированию</a:t>
            </a:r>
            <a:r>
              <a:rPr lang="ru-RU" dirty="0" smtClean="0"/>
              <a:t>.</a:t>
            </a:r>
          </a:p>
          <a:p>
            <a:r>
              <a:rPr lang="ru-RU" dirty="0"/>
              <a:t>4</a:t>
            </a:r>
            <a:r>
              <a:rPr lang="ru-RU" dirty="0" smtClean="0"/>
              <a:t> Конструирование можно использовать как на плановых занятиях так и в других видах деятельности</a:t>
            </a:r>
            <a:r>
              <a:rPr lang="en-US" dirty="0" smtClean="0"/>
              <a:t>.</a:t>
            </a:r>
            <a:endParaRPr lang="ru-RU" dirty="0"/>
          </a:p>
          <a:p>
            <a:r>
              <a:rPr lang="ru-RU" dirty="0"/>
              <a:t>5 В средней группе занятиям по конструированию уделяется большое внимание. От </a:t>
            </a:r>
            <a:r>
              <a:rPr lang="ru-RU" dirty="0" smtClean="0"/>
              <a:t>воспитателя  </a:t>
            </a:r>
            <a:r>
              <a:rPr lang="ru-RU" dirty="0"/>
              <a:t>зависит, полюбят ли дети эту деятельность и смогут ли самостоятельно создавать свои шедевры.</a:t>
            </a:r>
          </a:p>
        </p:txBody>
      </p:sp>
    </p:spTree>
    <p:extLst>
      <p:ext uri="{BB962C8B-B14F-4D97-AF65-F5344CB8AC3E}">
        <p14:creationId xmlns:p14="http://schemas.microsoft.com/office/powerpoint/2010/main" val="1771555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347" y="3549704"/>
            <a:ext cx="5881415" cy="330829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75764" y="473692"/>
            <a:ext cx="49984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Спасибо за внимание</a:t>
            </a:r>
            <a:r>
              <a:rPr lang="en-US" sz="3200" dirty="0">
                <a:solidFill>
                  <a:srgbClr val="FF0000"/>
                </a:solidFill>
              </a:rPr>
              <a:t>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10" y="1314286"/>
            <a:ext cx="5791381" cy="3804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109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1613" y="59308"/>
            <a:ext cx="9452345" cy="827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Использование разных видов конструкторов с использованием опорных схем помогают реализовать разные образовательные задачи поскольку в процессе увлекательной и творческой </a:t>
            </a:r>
            <a:r>
              <a:rPr lang="ru-RU" dirty="0" smtClean="0"/>
              <a:t>игры </a:t>
            </a:r>
            <a:r>
              <a:rPr lang="ru-RU" dirty="0"/>
              <a:t>создаются благоприятные условия  для развития у детей всестороннего развития в соответствие с требованиями ФГОС</a:t>
            </a:r>
            <a:r>
              <a:rPr lang="en-US" dirty="0"/>
              <a:t>.</a:t>
            </a:r>
            <a:r>
              <a:rPr lang="ru-RU" dirty="0"/>
              <a:t> </a:t>
            </a:r>
            <a:endParaRPr lang="en-US" dirty="0"/>
          </a:p>
          <a:p>
            <a:r>
              <a:rPr lang="ru-RU" dirty="0"/>
              <a:t>Комплексный подход</a:t>
            </a:r>
            <a:r>
              <a:rPr lang="en-US" dirty="0"/>
              <a:t>,</a:t>
            </a:r>
            <a:r>
              <a:rPr lang="ru-RU" dirty="0"/>
              <a:t> который предусматривает синтез обучающей</a:t>
            </a:r>
            <a:r>
              <a:rPr lang="en-US" dirty="0"/>
              <a:t>,</a:t>
            </a:r>
            <a:r>
              <a:rPr lang="ru-RU" dirty="0"/>
              <a:t> игровой и развивающей деятельности</a:t>
            </a:r>
            <a:r>
              <a:rPr lang="en-US" dirty="0"/>
              <a:t>.</a:t>
            </a:r>
          </a:p>
          <a:p>
            <a:r>
              <a:rPr lang="ru-RU" dirty="0" smtClean="0"/>
              <a:t>Занятия по  конструированию являются любимым для детей видом  </a:t>
            </a:r>
          </a:p>
          <a:p>
            <a:r>
              <a:rPr lang="ru-RU" dirty="0" smtClean="0"/>
              <a:t>деятельности  в которой интересно и увлекательно для ребят можно решить следующие образовательные задачи</a:t>
            </a:r>
            <a:r>
              <a:rPr lang="en-US" dirty="0" smtClean="0"/>
              <a:t>.</a:t>
            </a:r>
            <a:endParaRPr lang="en-US" dirty="0"/>
          </a:p>
          <a:p>
            <a:endParaRPr lang="ru-RU" dirty="0"/>
          </a:p>
          <a:p>
            <a:r>
              <a:rPr lang="ru-RU" sz="2800" dirty="0" smtClean="0">
                <a:solidFill>
                  <a:srgbClr val="FF0000"/>
                </a:solidFill>
              </a:rPr>
              <a:t>Задачи конструирования по опорным схемам:</a:t>
            </a:r>
            <a:endParaRPr lang="en-US" dirty="0"/>
          </a:p>
          <a:p>
            <a:r>
              <a:rPr lang="ru-RU" dirty="0" smtClean="0"/>
              <a:t>1 </a:t>
            </a:r>
            <a:r>
              <a:rPr lang="ru-RU" dirty="0"/>
              <a:t>Развитие у детей памяти</a:t>
            </a:r>
            <a:r>
              <a:rPr lang="en-US" dirty="0"/>
              <a:t>,</a:t>
            </a:r>
            <a:r>
              <a:rPr lang="ru-RU" dirty="0"/>
              <a:t> внимания</a:t>
            </a:r>
            <a:r>
              <a:rPr lang="en-US" dirty="0"/>
              <a:t>,</a:t>
            </a:r>
            <a:r>
              <a:rPr lang="ru-RU" dirty="0"/>
              <a:t> мелкой моторики </a:t>
            </a:r>
            <a:r>
              <a:rPr lang="ru-RU" dirty="0" smtClean="0"/>
              <a:t>рук</a:t>
            </a:r>
            <a:r>
              <a:rPr lang="en-US" dirty="0" smtClean="0"/>
              <a:t>,</a:t>
            </a:r>
            <a:endParaRPr lang="ru-RU" dirty="0"/>
          </a:p>
          <a:p>
            <a:r>
              <a:rPr lang="ru-RU" dirty="0"/>
              <a:t>разные виды мышления ( логическое</a:t>
            </a:r>
            <a:r>
              <a:rPr lang="en-US" dirty="0"/>
              <a:t>, </a:t>
            </a:r>
            <a:r>
              <a:rPr lang="ru-RU" dirty="0"/>
              <a:t>пространственное</a:t>
            </a:r>
            <a:r>
              <a:rPr lang="en-US" dirty="0"/>
              <a:t>,</a:t>
            </a:r>
            <a:r>
              <a:rPr lang="ru-RU" dirty="0"/>
              <a:t> образное</a:t>
            </a:r>
            <a:r>
              <a:rPr lang="en-US" dirty="0"/>
              <a:t>,</a:t>
            </a:r>
            <a:r>
              <a:rPr lang="ru-RU" dirty="0"/>
              <a:t> конструктивное)</a:t>
            </a:r>
            <a:r>
              <a:rPr lang="en-US" dirty="0"/>
              <a:t>, </a:t>
            </a:r>
            <a:r>
              <a:rPr lang="ru-RU" dirty="0"/>
              <a:t>сообразительность</a:t>
            </a:r>
            <a:r>
              <a:rPr lang="en-US" dirty="0"/>
              <a:t>,</a:t>
            </a:r>
            <a:r>
              <a:rPr lang="ru-RU" dirty="0"/>
              <a:t> воображение;</a:t>
            </a:r>
          </a:p>
          <a:p>
            <a:r>
              <a:rPr lang="ru-RU" dirty="0"/>
              <a:t>2 Формируется восприятие цвета и формы;</a:t>
            </a:r>
            <a:endParaRPr lang="en-US" dirty="0"/>
          </a:p>
          <a:p>
            <a:r>
              <a:rPr lang="ru-RU" dirty="0"/>
              <a:t>3 Дети учатся выполнять задания по схемам</a:t>
            </a:r>
            <a:r>
              <a:rPr lang="ru-RU" dirty="0" smtClean="0"/>
              <a:t>;</a:t>
            </a:r>
          </a:p>
          <a:p>
            <a:r>
              <a:rPr lang="ru-RU" dirty="0" smtClean="0"/>
              <a:t>4 Формируется у ребенка элементарные математические способности;</a:t>
            </a:r>
            <a:endParaRPr lang="ru-RU" dirty="0"/>
          </a:p>
          <a:p>
            <a:r>
              <a:rPr lang="ru-RU" dirty="0" smtClean="0"/>
              <a:t>5 Формируется </a:t>
            </a:r>
            <a:r>
              <a:rPr lang="ru-RU" dirty="0"/>
              <a:t>усидчивость терпение так необходимое качество   для будущих  школьников;</a:t>
            </a:r>
          </a:p>
          <a:p>
            <a:r>
              <a:rPr lang="ru-RU" dirty="0"/>
              <a:t>6</a:t>
            </a:r>
            <a:r>
              <a:rPr lang="ru-RU" dirty="0" smtClean="0"/>
              <a:t> </a:t>
            </a:r>
            <a:r>
              <a:rPr lang="ru-RU" dirty="0"/>
              <a:t>Воспитывается ответственность серьезное отношение к выполнению  поставленной задачи;</a:t>
            </a:r>
          </a:p>
          <a:p>
            <a:r>
              <a:rPr lang="ru-RU" dirty="0"/>
              <a:t>7</a:t>
            </a:r>
            <a:r>
              <a:rPr lang="ru-RU" dirty="0" smtClean="0"/>
              <a:t> </a:t>
            </a:r>
            <a:r>
              <a:rPr lang="ru-RU" dirty="0"/>
              <a:t>Способствует всестороннему развитию ребенка и успешному обучению в школе  будущих школьников</a:t>
            </a:r>
            <a:r>
              <a:rPr lang="en-US" dirty="0"/>
              <a:t>.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682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8140" y="248852"/>
            <a:ext cx="1129343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Способы обучения дошкольников конструированию: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по образцу;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по модели;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по условиям;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по карточкам- схемам;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по свободному замыслу;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тематическое конструирование</a:t>
            </a:r>
            <a:r>
              <a:rPr lang="en-US" dirty="0"/>
              <a:t>.</a:t>
            </a:r>
            <a:endParaRPr lang="ru-RU" dirty="0"/>
          </a:p>
          <a:p>
            <a:endParaRPr lang="ru-RU" dirty="0"/>
          </a:p>
          <a:p>
            <a:r>
              <a:rPr lang="ru-RU" dirty="0"/>
              <a:t>Работа  всегда  начинается от простых заданий  к сложному с учетом возрастных  и индивидуальных особенностей детей</a:t>
            </a:r>
            <a:r>
              <a:rPr lang="en-US" dirty="0"/>
              <a:t>.</a:t>
            </a:r>
            <a:r>
              <a:rPr lang="ru-RU" dirty="0"/>
              <a:t> В средней группе используются цветные фото и картинки с изображением моделей</a:t>
            </a:r>
            <a:r>
              <a:rPr lang="en-US" dirty="0"/>
              <a:t>,</a:t>
            </a:r>
            <a:r>
              <a:rPr lang="ru-RU" dirty="0"/>
              <a:t> по которым дети выполняют постройку</a:t>
            </a:r>
            <a:r>
              <a:rPr lang="en-US" dirty="0"/>
              <a:t>.</a:t>
            </a:r>
            <a:r>
              <a:rPr lang="ru-RU" dirty="0"/>
              <a:t> Деятельность детей осуществляется по теме</a:t>
            </a:r>
            <a:r>
              <a:rPr lang="en-US" dirty="0"/>
              <a:t>, </a:t>
            </a:r>
            <a:r>
              <a:rPr lang="ru-RU" dirty="0"/>
              <a:t>образцу и замыслу и опорным схемам</a:t>
            </a:r>
            <a:r>
              <a:rPr lang="en-US" dirty="0"/>
              <a:t>.</a:t>
            </a:r>
          </a:p>
          <a:p>
            <a:r>
              <a:rPr lang="ru-RU" dirty="0"/>
              <a:t>Схемы можно  использовать как в плановых занятиях так и в индивидуальной работе с детьми</a:t>
            </a:r>
            <a:r>
              <a:rPr lang="en-US" dirty="0"/>
              <a:t>.</a:t>
            </a:r>
            <a:r>
              <a:rPr lang="ru-RU" dirty="0"/>
              <a:t> А также в долгосрочных и краткосрочных проектах и конечно же в повседневной самостоятельной консруктивной деятельности детей в играх</a:t>
            </a:r>
            <a:r>
              <a:rPr lang="en-US" dirty="0"/>
              <a:t>,</a:t>
            </a:r>
            <a:r>
              <a:rPr lang="ru-RU" dirty="0"/>
              <a:t> в свободное время и  в развлечениях</a:t>
            </a:r>
            <a:r>
              <a:rPr lang="en-US" dirty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3813" y="4597988"/>
            <a:ext cx="4017798" cy="226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007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629" y="136721"/>
            <a:ext cx="11788791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Занятия </a:t>
            </a:r>
            <a:r>
              <a:rPr lang="en-US" sz="2000" dirty="0" smtClean="0"/>
              <a:t> </a:t>
            </a:r>
            <a:r>
              <a:rPr lang="ru-RU" sz="2000" dirty="0" smtClean="0"/>
              <a:t>с разными видами конструктора  </a:t>
            </a:r>
            <a:r>
              <a:rPr lang="ru-RU" sz="2000" dirty="0"/>
              <a:t>по </a:t>
            </a:r>
            <a:r>
              <a:rPr lang="ru-RU" sz="2000" dirty="0" smtClean="0"/>
              <a:t>опорным схемам это  основа  развития у детей  технических способностей и моделирования</a:t>
            </a:r>
            <a:r>
              <a:rPr lang="en-US" sz="2000" dirty="0" smtClean="0"/>
              <a:t>.</a:t>
            </a:r>
            <a:r>
              <a:rPr lang="ru-RU" sz="2000" dirty="0" smtClean="0"/>
              <a:t> </a:t>
            </a:r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en-US" sz="3200" dirty="0" smtClean="0"/>
              <a:t> </a:t>
            </a:r>
            <a:r>
              <a:rPr lang="ru-RU" sz="2000" dirty="0"/>
              <a:t>Сначала ребята создают самые простые конструкции( лодки</a:t>
            </a:r>
            <a:r>
              <a:rPr lang="en-US" sz="2000" dirty="0"/>
              <a:t>,</a:t>
            </a:r>
            <a:r>
              <a:rPr lang="ru-RU" sz="2000" dirty="0"/>
              <a:t> мосты</a:t>
            </a:r>
            <a:r>
              <a:rPr lang="en-US" sz="2000" dirty="0"/>
              <a:t>,</a:t>
            </a:r>
            <a:r>
              <a:rPr lang="ru-RU" sz="2000" dirty="0"/>
              <a:t>самолеты</a:t>
            </a:r>
            <a:r>
              <a:rPr lang="en-US" sz="2000" dirty="0"/>
              <a:t>,</a:t>
            </a:r>
            <a:r>
              <a:rPr lang="ru-RU" sz="2000" dirty="0"/>
              <a:t> машинки</a:t>
            </a:r>
            <a:r>
              <a:rPr lang="en-US" sz="2000" dirty="0"/>
              <a:t>,</a:t>
            </a:r>
            <a:r>
              <a:rPr lang="ru-RU" sz="2000" dirty="0"/>
              <a:t> человечки)</a:t>
            </a:r>
            <a:r>
              <a:rPr lang="en-US" sz="2000" dirty="0"/>
              <a:t>.</a:t>
            </a:r>
            <a:r>
              <a:rPr lang="ru-RU" sz="2000" dirty="0"/>
              <a:t> А затем начинают изобретать </a:t>
            </a:r>
            <a:r>
              <a:rPr lang="ru-RU" sz="2000" dirty="0" smtClean="0"/>
              <a:t> и моделировать поделки которые придумывают самостоятельно</a:t>
            </a:r>
            <a:r>
              <a:rPr lang="en-US" sz="2000" dirty="0" smtClean="0"/>
              <a:t>.</a:t>
            </a:r>
            <a:endParaRPr lang="ru-RU" sz="3200" dirty="0">
              <a:solidFill>
                <a:srgbClr val="FF0000"/>
              </a:solidFill>
            </a:endParaRPr>
          </a:p>
          <a:p>
            <a:r>
              <a:rPr lang="ru-RU" sz="3200" dirty="0" smtClean="0">
                <a:solidFill>
                  <a:srgbClr val="FF0000"/>
                </a:solidFill>
              </a:rPr>
              <a:t>Алгоритм </a:t>
            </a:r>
            <a:r>
              <a:rPr lang="ru-RU" sz="3200" dirty="0">
                <a:solidFill>
                  <a:srgbClr val="FF0000"/>
                </a:solidFill>
              </a:rPr>
              <a:t>действий  конструирования  по опорным схемам:</a:t>
            </a:r>
          </a:p>
          <a:p>
            <a:r>
              <a:rPr lang="ru-RU" dirty="0"/>
              <a:t> </a:t>
            </a:r>
            <a:r>
              <a:rPr lang="ru-RU" sz="2000" dirty="0" smtClean="0"/>
              <a:t>1 </a:t>
            </a:r>
            <a:r>
              <a:rPr lang="ru-RU" sz="2000" dirty="0"/>
              <a:t>Сначала детям необходимо </a:t>
            </a:r>
            <a:r>
              <a:rPr lang="ru-RU" sz="2000" dirty="0" smtClean="0"/>
              <a:t>внимательно рассмотреть </a:t>
            </a:r>
            <a:r>
              <a:rPr lang="ru-RU" sz="2000" dirty="0"/>
              <a:t>схему по которой они будут </a:t>
            </a:r>
            <a:r>
              <a:rPr lang="ru-RU" sz="2000" dirty="0" smtClean="0"/>
              <a:t>строить;</a:t>
            </a:r>
            <a:endParaRPr lang="ru-RU" sz="2000" dirty="0"/>
          </a:p>
          <a:p>
            <a:r>
              <a:rPr lang="ru-RU" sz="2000" dirty="0"/>
              <a:t>2 Определить  </a:t>
            </a:r>
            <a:r>
              <a:rPr lang="ru-RU" sz="2000" dirty="0" smtClean="0"/>
              <a:t>сколько и каких  деталей необходимо будет для выполнения работы;</a:t>
            </a:r>
            <a:endParaRPr lang="ru-RU" sz="2000" dirty="0"/>
          </a:p>
          <a:p>
            <a:r>
              <a:rPr lang="ru-RU" sz="2000" dirty="0"/>
              <a:t>3 </a:t>
            </a:r>
            <a:r>
              <a:rPr lang="ru-RU" sz="2000" dirty="0" smtClean="0"/>
              <a:t>Определить где </a:t>
            </a:r>
            <a:r>
              <a:rPr lang="ru-RU" sz="2000" dirty="0"/>
              <a:t>находятся детали по отношению друг к </a:t>
            </a:r>
            <a:r>
              <a:rPr lang="ru-RU" sz="2000" dirty="0" smtClean="0"/>
              <a:t>другу;</a:t>
            </a:r>
            <a:endParaRPr lang="ru-RU" sz="2000" dirty="0"/>
          </a:p>
          <a:p>
            <a:r>
              <a:rPr lang="ru-RU" sz="2000" dirty="0"/>
              <a:t>4 Начинать </a:t>
            </a:r>
            <a:r>
              <a:rPr lang="ru-RU" sz="2000" dirty="0" smtClean="0"/>
              <a:t>строить необходимо </a:t>
            </a:r>
            <a:r>
              <a:rPr lang="ru-RU" sz="2000" dirty="0"/>
              <a:t>только  с </a:t>
            </a:r>
            <a:r>
              <a:rPr lang="ru-RU" sz="2000" dirty="0" smtClean="0"/>
              <a:t>нижнего ряда и подыматься постепенно вверх ряд за рядом;</a:t>
            </a:r>
            <a:endParaRPr lang="ru-RU" sz="2000" dirty="0"/>
          </a:p>
          <a:p>
            <a:r>
              <a:rPr lang="ru-RU" sz="2000" dirty="0"/>
              <a:t>5 Соединять </a:t>
            </a:r>
            <a:r>
              <a:rPr lang="ru-RU" sz="2000" dirty="0" smtClean="0"/>
              <a:t>детали необходимо очень прочно</a:t>
            </a:r>
            <a:r>
              <a:rPr lang="en-US" sz="2000" dirty="0" smtClean="0"/>
              <a:t>,</a:t>
            </a:r>
            <a:r>
              <a:rPr lang="ru-RU" sz="2000" dirty="0" smtClean="0"/>
              <a:t> чтобы постройка не рассыпалась</a:t>
            </a:r>
            <a:r>
              <a:rPr lang="en-US" sz="2000" dirty="0" smtClean="0"/>
              <a:t>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387" y="5003029"/>
            <a:ext cx="3297725" cy="18549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7740" y="5008774"/>
            <a:ext cx="3287512" cy="184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70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9723" y="0"/>
            <a:ext cx="976151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Дидактическая игра: «Занимательные </a:t>
            </a:r>
            <a:r>
              <a:rPr lang="ru-RU" sz="3200" dirty="0" err="1" smtClean="0">
                <a:solidFill>
                  <a:srgbClr val="FF0000"/>
                </a:solidFill>
              </a:rPr>
              <a:t>фрутокрышки</a:t>
            </a:r>
            <a:r>
              <a:rPr lang="ru-RU" sz="3200" dirty="0">
                <a:solidFill>
                  <a:srgbClr val="FF0000"/>
                </a:solidFill>
              </a:rPr>
              <a:t>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757" y="4002657"/>
            <a:ext cx="3807124" cy="28553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5950" y="1199728"/>
            <a:ext cx="3011698" cy="40155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7717" y="4002657"/>
            <a:ext cx="3807123" cy="285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48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97896" y="572386"/>
            <a:ext cx="33704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anose="020B0604020202020204" pitchFamily="34" charset="0"/>
              </a:rPr>
              <a:t>Игры с кубиками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5428" y="3356264"/>
            <a:ext cx="5486400" cy="30861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104" y="2531373"/>
            <a:ext cx="4419600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759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6431" y="552640"/>
            <a:ext cx="88708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Дидактическая игра: «Геометрическое превращение»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422" y="3508486"/>
            <a:ext cx="5490233" cy="30882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2650" y="3382481"/>
            <a:ext cx="5576419" cy="313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989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430" y="3747386"/>
            <a:ext cx="5529981" cy="31106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5590" y="3744150"/>
            <a:ext cx="5535732" cy="31138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13028" y="1034321"/>
            <a:ext cx="74755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Лего</a:t>
            </a:r>
            <a:r>
              <a:rPr lang="ru-RU" dirty="0" smtClean="0"/>
              <a:t> -конструирование очень хорошо подготавливает основу для развития технических навыков у </a:t>
            </a:r>
            <a:r>
              <a:rPr lang="ru-RU" u="sng" dirty="0" smtClean="0"/>
              <a:t>ребят дошкольного возраста активизирует мыслительную речевую деятельность развивает воображение</a:t>
            </a:r>
            <a:r>
              <a:rPr lang="en-US" u="sng" dirty="0" smtClean="0"/>
              <a:t>,</a:t>
            </a:r>
            <a:r>
              <a:rPr lang="ru-RU" u="sng" dirty="0" smtClean="0"/>
              <a:t> помогает самовыражению</a:t>
            </a:r>
            <a:r>
              <a:rPr lang="en-US" u="sng" smtClean="0"/>
              <a:t>, </a:t>
            </a:r>
            <a:r>
              <a:rPr lang="ru-RU" u="sng" smtClean="0"/>
              <a:t>расширяет </a:t>
            </a:r>
            <a:r>
              <a:rPr lang="ru-RU" u="sng" dirty="0" smtClean="0"/>
              <a:t>кругозор малышей </a:t>
            </a:r>
            <a:r>
              <a:rPr lang="en-US" u="sng" dirty="0" smtClean="0"/>
              <a:t>.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3868142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36671" y="237283"/>
            <a:ext cx="10119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Игры с палочками </a:t>
            </a:r>
            <a:r>
              <a:rPr lang="ru-RU" sz="3200" dirty="0" err="1" smtClean="0">
                <a:solidFill>
                  <a:srgbClr val="FF0000"/>
                </a:solidFill>
              </a:rPr>
              <a:t>кейзера</a:t>
            </a:r>
            <a:r>
              <a:rPr lang="en-US" sz="3200" dirty="0" smtClean="0">
                <a:solidFill>
                  <a:srgbClr val="FF0000"/>
                </a:solidFill>
              </a:rPr>
              <a:t>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057" y="4601788"/>
            <a:ext cx="4011044" cy="22562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4762" y="4492925"/>
            <a:ext cx="4204577" cy="2365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7016" y="1379377"/>
            <a:ext cx="3976628" cy="286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2576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221</TotalTime>
  <Words>670</Words>
  <Application>Microsoft Office PowerPoint</Application>
  <PresentationFormat>Широкоэкранный</PresentationFormat>
  <Paragraphs>55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Ион</vt:lpstr>
      <vt:lpstr>«Конструирование с использованием опорных схем» в средней группе ДОУ.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your tachanka</dc:creator>
  <cp:lastModifiedBy>your tachanka</cp:lastModifiedBy>
  <cp:revision>31</cp:revision>
  <dcterms:created xsi:type="dcterms:W3CDTF">2022-03-26T15:05:45Z</dcterms:created>
  <dcterms:modified xsi:type="dcterms:W3CDTF">2023-05-13T18:03:06Z</dcterms:modified>
</cp:coreProperties>
</file>