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7" r:id="rId6"/>
    <p:sldId id="260" r:id="rId7"/>
    <p:sldId id="261" r:id="rId8"/>
    <p:sldId id="262" r:id="rId9"/>
    <p:sldId id="263" r:id="rId10"/>
    <p:sldId id="264" r:id="rId11"/>
    <p:sldId id="265" r:id="rId12"/>
    <p:sldId id="268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26" autoAdjust="0"/>
    <p:restoredTop sz="94660"/>
  </p:normalViewPr>
  <p:slideViewPr>
    <p:cSldViewPr>
      <p:cViewPr varScale="1">
        <p:scale>
          <a:sx n="86" d="100"/>
          <a:sy n="86" d="100"/>
        </p:scale>
        <p:origin x="-82" y="-37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332" y="681540"/>
            <a:ext cx="85940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FF0066"/>
                </a:solidFill>
                <a:latin typeface="Algerian" pitchFamily="82" charset="0"/>
              </a:rPr>
              <a:t>Who is the best in English?</a:t>
            </a:r>
            <a:endParaRPr lang="ru-RU" sz="4800" dirty="0">
              <a:solidFill>
                <a:srgbClr val="FF0066"/>
              </a:solidFill>
            </a:endParaRPr>
          </a:p>
        </p:txBody>
      </p:sp>
      <p:pic>
        <p:nvPicPr>
          <p:cNvPr id="2050" name="Picture 2" descr="E:\Новая папка\флаг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99642"/>
            <a:ext cx="7848872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1122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2826" y="411510"/>
            <a:ext cx="89289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4800" b="1" dirty="0" err="1" smtClean="0">
                <a:latin typeface="Times New Roman"/>
                <a:ea typeface="Times New Roman"/>
              </a:rPr>
              <a:t>Piter</a:t>
            </a:r>
            <a:r>
              <a:rPr lang="en-GB" sz="4800" b="1" dirty="0" smtClean="0">
                <a:latin typeface="Times New Roman"/>
                <a:ea typeface="Times New Roman"/>
              </a:rPr>
              <a:t> </a:t>
            </a:r>
            <a:r>
              <a:rPr lang="en-GB" sz="4800" b="1" dirty="0">
                <a:latin typeface="Times New Roman"/>
                <a:ea typeface="Times New Roman"/>
              </a:rPr>
              <a:t>Piper picked a peck </a:t>
            </a:r>
            <a:endParaRPr lang="en-GB" sz="48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800" b="1" dirty="0" smtClean="0">
                <a:latin typeface="Times New Roman"/>
                <a:ea typeface="Times New Roman"/>
              </a:rPr>
              <a:t>of </a:t>
            </a:r>
            <a:r>
              <a:rPr lang="en-GB" sz="4800" b="1" dirty="0">
                <a:latin typeface="Times New Roman"/>
                <a:ea typeface="Times New Roman"/>
              </a:rPr>
              <a:t>pickled peppers,</a:t>
            </a:r>
            <a:endParaRPr lang="ru-RU" sz="48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800" b="1" dirty="0">
                <a:latin typeface="Times New Roman"/>
                <a:ea typeface="Times New Roman"/>
              </a:rPr>
              <a:t>If Peter Piper picked a peck </a:t>
            </a:r>
            <a:endParaRPr lang="en-GB" sz="48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800" b="1" dirty="0" smtClean="0">
                <a:latin typeface="Times New Roman"/>
                <a:ea typeface="Times New Roman"/>
              </a:rPr>
              <a:t>of </a:t>
            </a:r>
            <a:r>
              <a:rPr lang="en-GB" sz="4800" b="1" dirty="0">
                <a:latin typeface="Times New Roman"/>
                <a:ea typeface="Times New Roman"/>
              </a:rPr>
              <a:t>pickled peppers</a:t>
            </a:r>
            <a:endParaRPr lang="ru-RU" sz="48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800" b="1" dirty="0" smtClean="0">
                <a:latin typeface="Times New Roman"/>
                <a:ea typeface="Times New Roman"/>
              </a:rPr>
              <a:t>Where’s </a:t>
            </a:r>
            <a:r>
              <a:rPr lang="en-GB" sz="4800" b="1" dirty="0">
                <a:latin typeface="Times New Roman"/>
                <a:ea typeface="Times New Roman"/>
              </a:rPr>
              <a:t>the peck of </a:t>
            </a:r>
            <a:r>
              <a:rPr lang="en-GB" sz="4800" b="1" dirty="0" smtClean="0">
                <a:latin typeface="Times New Roman"/>
                <a:ea typeface="Times New Roman"/>
              </a:rPr>
              <a:t>pickled peppers </a:t>
            </a:r>
            <a:r>
              <a:rPr lang="en-GB" sz="4800" b="1" dirty="0" err="1" smtClean="0">
                <a:latin typeface="Times New Roman"/>
                <a:ea typeface="Times New Roman"/>
              </a:rPr>
              <a:t>Piter</a:t>
            </a:r>
            <a:r>
              <a:rPr lang="en-GB" sz="4800" b="1" dirty="0" smtClean="0">
                <a:latin typeface="Times New Roman"/>
                <a:ea typeface="Times New Roman"/>
              </a:rPr>
              <a:t> </a:t>
            </a:r>
            <a:r>
              <a:rPr lang="en-GB" sz="4800" b="1" dirty="0">
                <a:latin typeface="Times New Roman"/>
                <a:ea typeface="Times New Roman"/>
              </a:rPr>
              <a:t>Piper picked?</a:t>
            </a:r>
            <a:endParaRPr lang="ru-RU" sz="4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1528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65187"/>
            <a:ext cx="856895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en-GB" sz="4000" b="1" dirty="0">
                <a:latin typeface="Times New Roman"/>
                <a:ea typeface="Times New Roman"/>
              </a:rPr>
              <a:t>If you understand, </a:t>
            </a:r>
            <a:endParaRPr lang="en-GB" sz="40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000" b="1" dirty="0" smtClean="0">
                <a:latin typeface="Times New Roman"/>
                <a:ea typeface="Times New Roman"/>
              </a:rPr>
              <a:t>say </a:t>
            </a:r>
            <a:r>
              <a:rPr lang="en-GB" sz="4000" b="1" dirty="0">
                <a:latin typeface="Times New Roman"/>
                <a:ea typeface="Times New Roman"/>
              </a:rPr>
              <a:t>“understand”.</a:t>
            </a:r>
            <a:endParaRPr lang="ru-RU" sz="40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000" b="1" dirty="0">
                <a:latin typeface="Times New Roman"/>
                <a:ea typeface="Times New Roman"/>
              </a:rPr>
              <a:t>If you do not understand, </a:t>
            </a:r>
            <a:endParaRPr lang="en-GB" sz="40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000" b="1" dirty="0" smtClean="0">
                <a:latin typeface="Times New Roman"/>
                <a:ea typeface="Times New Roman"/>
              </a:rPr>
              <a:t>say </a:t>
            </a:r>
            <a:r>
              <a:rPr lang="en-GB" sz="4000" b="1" dirty="0">
                <a:latin typeface="Times New Roman"/>
                <a:ea typeface="Times New Roman"/>
              </a:rPr>
              <a:t>“do not understand”.</a:t>
            </a:r>
            <a:endParaRPr lang="ru-RU" sz="40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000" b="1" dirty="0">
                <a:latin typeface="Times New Roman"/>
                <a:ea typeface="Times New Roman"/>
              </a:rPr>
              <a:t>But if you understand </a:t>
            </a:r>
            <a:endParaRPr lang="en-GB" sz="40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000" b="1" dirty="0" smtClean="0">
                <a:latin typeface="Times New Roman"/>
                <a:ea typeface="Times New Roman"/>
              </a:rPr>
              <a:t>and </a:t>
            </a:r>
            <a:r>
              <a:rPr lang="en-GB" sz="4000" b="1" dirty="0">
                <a:latin typeface="Times New Roman"/>
                <a:ea typeface="Times New Roman"/>
              </a:rPr>
              <a:t>say “do not understand”,</a:t>
            </a:r>
            <a:endParaRPr lang="ru-RU" sz="4000" b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000" b="1" dirty="0">
                <a:latin typeface="Times New Roman"/>
                <a:ea typeface="Times New Roman"/>
              </a:rPr>
              <a:t>How do I understand </a:t>
            </a:r>
            <a:endParaRPr lang="en-GB" sz="4000" b="1" dirty="0" smtClean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en-GB" sz="4000" b="1" dirty="0" smtClean="0">
                <a:latin typeface="Times New Roman"/>
                <a:ea typeface="Times New Roman"/>
              </a:rPr>
              <a:t>that </a:t>
            </a:r>
            <a:r>
              <a:rPr lang="en-GB" sz="4000" b="1" dirty="0">
                <a:latin typeface="Times New Roman"/>
                <a:ea typeface="Times New Roman"/>
              </a:rPr>
              <a:t>you understand? Understand</a:t>
            </a:r>
            <a:r>
              <a:rPr lang="en-GB" sz="4400" b="1" dirty="0">
                <a:latin typeface="Times New Roman"/>
                <a:ea typeface="Times New Roman"/>
              </a:rPr>
              <a:t>?</a:t>
            </a:r>
            <a:endParaRPr lang="ru-RU" sz="44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2109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2344" y="681540"/>
            <a:ext cx="56711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6000" dirty="0" smtClean="0">
                <a:latin typeface="Arial Black" pitchFamily="34" charset="0"/>
              </a:rPr>
              <a:t>Thank  you </a:t>
            </a:r>
          </a:p>
          <a:p>
            <a:pPr algn="ctr"/>
            <a:r>
              <a:rPr lang="en-US" sz="6000" dirty="0" smtClean="0">
                <a:latin typeface="Arial Black" pitchFamily="34" charset="0"/>
              </a:rPr>
              <a:t>for attention!</a:t>
            </a:r>
            <a:endParaRPr lang="ru-RU" sz="6000" dirty="0"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409732"/>
            <a:ext cx="7898060" cy="2556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075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ripple dir="l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1421007"/>
              </p:ext>
            </p:extLst>
          </p:nvPr>
        </p:nvGraphicFramePr>
        <p:xfrm>
          <a:off x="251520" y="357505"/>
          <a:ext cx="8568950" cy="4104457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  <a:gridCol w="856895"/>
              </a:tblGrid>
              <a:tr h="586351"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17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11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3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</a:tr>
              <a:tr h="586351"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12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5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19</a:t>
                      </a:r>
                      <a:endParaRPr lang="ru-RU" sz="2700" b="1" dirty="0"/>
                    </a:p>
                  </a:txBody>
                  <a:tcPr marT="34290" marB="34290"/>
                </a:tc>
              </a:tr>
              <a:tr h="586351"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16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2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7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</a:tr>
              <a:tr h="586351"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4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8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22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</a:tr>
              <a:tr h="586351"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21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10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18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13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</a:tr>
              <a:tr h="586351"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15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24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6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 dirty="0"/>
                    </a:p>
                  </a:txBody>
                  <a:tcPr marT="34290" marB="34290"/>
                </a:tc>
              </a:tr>
              <a:tr h="586351"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9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20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14</a:t>
                      </a:r>
                      <a:endParaRPr lang="ru-RU" sz="27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7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700" b="1" dirty="0" smtClean="0"/>
                        <a:t>25</a:t>
                      </a:r>
                      <a:endParaRPr lang="ru-RU" sz="2700" b="1" dirty="0"/>
                    </a:p>
                  </a:txBody>
                  <a:tcPr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2887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707420"/>
              </p:ext>
            </p:extLst>
          </p:nvPr>
        </p:nvGraphicFramePr>
        <p:xfrm>
          <a:off x="467544" y="411510"/>
          <a:ext cx="8064890" cy="3996447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806489"/>
                <a:gridCol w="806489"/>
                <a:gridCol w="806489"/>
                <a:gridCol w="806489"/>
                <a:gridCol w="806489"/>
                <a:gridCol w="806489"/>
                <a:gridCol w="806489"/>
                <a:gridCol w="806489"/>
                <a:gridCol w="806489"/>
                <a:gridCol w="806489"/>
              </a:tblGrid>
              <a:tr h="570921">
                <a:tc>
                  <a:txBody>
                    <a:bodyPr/>
                    <a:lstStyle/>
                    <a:p>
                      <a:endParaRPr lang="ru-RU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18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5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22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11</a:t>
                      </a:r>
                      <a:endParaRPr lang="ru-RU" sz="2400" b="1" dirty="0"/>
                    </a:p>
                  </a:txBody>
                  <a:tcPr marT="34290" marB="34290"/>
                </a:tc>
              </a:tr>
              <a:tr h="570921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9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3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</a:tr>
              <a:tr h="570921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20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15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</a:tr>
              <a:tr h="570921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4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23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12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6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</a:tr>
              <a:tr h="570921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21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7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25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17</a:t>
                      </a:r>
                      <a:endParaRPr lang="ru-RU" sz="2400" b="1" dirty="0"/>
                    </a:p>
                  </a:txBody>
                  <a:tcPr marT="34290" marB="34290"/>
                </a:tc>
              </a:tr>
              <a:tr h="570921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14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19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8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/>
                    </a:p>
                  </a:txBody>
                  <a:tcPr marT="34290" marB="34290"/>
                </a:tc>
              </a:tr>
              <a:tr h="570921">
                <a:tc>
                  <a:txBody>
                    <a:bodyPr/>
                    <a:lstStyle/>
                    <a:p>
                      <a:endParaRPr lang="ru-RU" sz="140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10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24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16</a:t>
                      </a:r>
                      <a:endParaRPr lang="ru-RU" sz="2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endParaRPr lang="ru-RU" sz="2400" b="1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/>
                        <a:t>13</a:t>
                      </a:r>
                      <a:endParaRPr lang="ru-RU" sz="2400" b="1" dirty="0"/>
                    </a:p>
                  </a:txBody>
                  <a:tcPr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6690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05576"/>
            <a:ext cx="4176464" cy="2653810"/>
          </a:xfrm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11510"/>
            <a:ext cx="4752528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37753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411511"/>
            <a:ext cx="4536504" cy="439913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This is a girl. </a:t>
            </a:r>
          </a:p>
          <a:p>
            <a:pPr marL="0" indent="0">
              <a:buNone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Her name is Little Red Hood. </a:t>
            </a:r>
          </a:p>
          <a:p>
            <a:pPr marL="0" indent="0">
              <a:buNone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She has got a mother and grandmother. </a:t>
            </a:r>
          </a:p>
          <a:p>
            <a:pPr marL="0" indent="0">
              <a:buNone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Now her Granny is ill. </a:t>
            </a:r>
          </a:p>
          <a:p>
            <a:pPr marL="0" indent="0">
              <a:buNone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The girl has got flowers and yellow bag in her hands. </a:t>
            </a:r>
          </a:p>
          <a:p>
            <a:pPr marL="0" indent="0">
              <a:buNone/>
            </a:pPr>
            <a:r>
              <a:rPr lang="en-US" sz="3200" dirty="0" smtClean="0">
                <a:latin typeface="Aharoni" pitchFamily="2" charset="-79"/>
                <a:cs typeface="Aharoni" pitchFamily="2" charset="-79"/>
              </a:rPr>
              <a:t>She is a nice girl.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1026" y="1329612"/>
            <a:ext cx="3371414" cy="2970330"/>
          </a:xfrm>
        </p:spPr>
      </p:pic>
    </p:spTree>
    <p:extLst>
      <p:ext uri="{BB962C8B-B14F-4D97-AF65-F5344CB8AC3E}">
        <p14:creationId xmlns:p14="http://schemas.microsoft.com/office/powerpoint/2010/main" val="4289600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8650109"/>
              </p:ext>
            </p:extLst>
          </p:nvPr>
        </p:nvGraphicFramePr>
        <p:xfrm>
          <a:off x="1259632" y="141480"/>
          <a:ext cx="6624736" cy="66522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32448"/>
                <a:gridCol w="2592288"/>
              </a:tblGrid>
              <a:tr h="6652260">
                <a:tc>
                  <a:txBody>
                    <a:bodyPr/>
                    <a:lstStyle/>
                    <a:p>
                      <a:pPr algn="l"/>
                      <a:r>
                        <a:rPr kumimoji="0" lang="en-US" sz="3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restau</a:t>
                      </a: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l"/>
                      <a:r>
                        <a:rPr kumimoji="0" lang="en-US" sz="3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tele</a:t>
                      </a:r>
                      <a:endParaRPr kumimoji="0" lang="en-US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car</a:t>
                      </a:r>
                    </a:p>
                    <a:p>
                      <a:pPr algn="l"/>
                      <a:r>
                        <a:rPr kumimoji="0" lang="en-US" sz="3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ga</a:t>
                      </a:r>
                      <a:endParaRPr kumimoji="0" lang="en-US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cab</a:t>
                      </a:r>
                    </a:p>
                    <a:p>
                      <a:pPr algn="l"/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con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ent</a:t>
                      </a:r>
                      <a:endParaRPr kumimoji="0" lang="en-US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gal</a:t>
                      </a:r>
                    </a:p>
                    <a:p>
                      <a:pPr algn="l"/>
                      <a:endParaRPr kumimoji="0" lang="en-US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+mn-cs"/>
                      </a:endParaRPr>
                    </a:p>
                    <a:p>
                      <a:pPr algn="l"/>
                      <a:endParaRPr kumimoji="0" lang="en-US" sz="3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Arial Black" pitchFamily="34" charset="0"/>
                        <a:ea typeface="+mn-ea"/>
                        <a:cs typeface="+mn-cs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3600" b="1" dirty="0" smtClean="0">
                          <a:latin typeface="Arial Black" pitchFamily="34" charset="0"/>
                        </a:rPr>
                        <a:t>rage</a:t>
                      </a:r>
                    </a:p>
                    <a:p>
                      <a:pPr algn="l"/>
                      <a:r>
                        <a:rPr lang="en-US" sz="3600" b="1" dirty="0" err="1" smtClean="0">
                          <a:latin typeface="Arial Black" pitchFamily="34" charset="0"/>
                        </a:rPr>
                        <a:t>rance</a:t>
                      </a:r>
                      <a:endParaRPr lang="en-US" sz="3600" b="1" dirty="0" smtClean="0">
                        <a:latin typeface="Arial Black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err="1" smtClean="0">
                          <a:latin typeface="Arial Black" pitchFamily="34" charset="0"/>
                        </a:rPr>
                        <a:t>bage</a:t>
                      </a:r>
                      <a:endParaRPr lang="en-US" sz="3600" b="1" dirty="0" smtClean="0">
                        <a:latin typeface="Arial Black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cert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600" b="1" dirty="0" smtClean="0">
                          <a:latin typeface="Arial Black" pitchFamily="34" charset="0"/>
                        </a:rPr>
                        <a:t>leery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phone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rant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3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Arial Black" pitchFamily="34" charset="0"/>
                          <a:ea typeface="+mn-ea"/>
                          <a:cs typeface="+mn-cs"/>
                        </a:rPr>
                        <a:t>rot</a:t>
                      </a:r>
                      <a:endParaRPr lang="en-US" sz="3600" b="1" dirty="0" smtClean="0">
                        <a:latin typeface="Arial Black" pitchFamily="34" charset="0"/>
                      </a:endParaRPr>
                    </a:p>
                    <a:p>
                      <a:pPr algn="l"/>
                      <a:endParaRPr lang="en-US" sz="3600" b="1" dirty="0" smtClean="0">
                        <a:latin typeface="Arial Black" pitchFamily="34" charset="0"/>
                      </a:endParaRPr>
                    </a:p>
                    <a:p>
                      <a:pPr algn="l"/>
                      <a:endParaRPr lang="en-US" sz="3600" b="1" dirty="0" smtClean="0">
                        <a:latin typeface="Arial Black" pitchFamily="34" charset="0"/>
                      </a:endParaRPr>
                    </a:p>
                    <a:p>
                      <a:pPr algn="l"/>
                      <a:endParaRPr lang="en-US" sz="3600" b="1" dirty="0" smtClean="0">
                        <a:latin typeface="Arial Black" pitchFamily="34" charset="0"/>
                      </a:endParaRPr>
                    </a:p>
                    <a:p>
                      <a:pPr algn="l"/>
                      <a:endParaRPr lang="ru-RU" sz="3600" b="1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  <p:cxnSp>
        <p:nvCxnSpPr>
          <p:cNvPr id="11" name="Прямая со стрелкой 10"/>
          <p:cNvCxnSpPr/>
          <p:nvPr/>
        </p:nvCxnSpPr>
        <p:spPr>
          <a:xfrm>
            <a:off x="3491880" y="573528"/>
            <a:ext cx="1872208" cy="313234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627784" y="1005576"/>
            <a:ext cx="2736304" cy="2160240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2339752" y="1599642"/>
            <a:ext cx="3024336" cy="264629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V="1">
            <a:off x="2195736" y="465516"/>
            <a:ext cx="3168352" cy="1728192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483768" y="1437624"/>
            <a:ext cx="2880320" cy="129614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V="1">
            <a:off x="2483768" y="2085696"/>
            <a:ext cx="2880320" cy="129614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flipV="1">
            <a:off x="2339752" y="1005576"/>
            <a:ext cx="3024336" cy="2862318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flipV="1">
            <a:off x="2339752" y="2625756"/>
            <a:ext cx="3024336" cy="1836204"/>
          </a:xfrm>
          <a:prstGeom prst="straightConnector1">
            <a:avLst/>
          </a:prstGeom>
          <a:ln w="571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40896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905119"/>
              </p:ext>
            </p:extLst>
          </p:nvPr>
        </p:nvGraphicFramePr>
        <p:xfrm>
          <a:off x="1403648" y="195486"/>
          <a:ext cx="6216352" cy="4663440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3108176"/>
                <a:gridCol w="3108176"/>
              </a:tblGrid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school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teacher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hospital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210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mother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father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children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210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kettle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water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boil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warm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March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flower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good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bad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white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grape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banana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en-US" sz="2100" dirty="0" smtClean="0">
                          <a:latin typeface="Arial Black" pitchFamily="34" charset="0"/>
                        </a:rPr>
                        <a:t>orange</a:t>
                      </a:r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endParaRPr lang="ru-RU" sz="2100" dirty="0">
                        <a:latin typeface="Arial Black" pitchFamily="34" charset="0"/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05259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5" y="249493"/>
            <a:ext cx="527811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It is white. It is cold.</a:t>
            </a:r>
          </a:p>
          <a:p>
            <a:r>
              <a:rPr lang="en-US" sz="4800" b="1" dirty="0" smtClean="0"/>
              <a:t>You can ski on it.</a:t>
            </a:r>
          </a:p>
          <a:p>
            <a:r>
              <a:rPr lang="en-US" sz="4800" b="1" dirty="0" smtClean="0"/>
              <a:t>What is it?</a:t>
            </a:r>
            <a:endParaRPr lang="ru-RU" sz="48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2427734"/>
            <a:ext cx="7992888" cy="2287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925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86869"/>
            <a:ext cx="50405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Arial Black" pitchFamily="34" charset="0"/>
              </a:rPr>
              <a:t>It is running </a:t>
            </a:r>
          </a:p>
          <a:p>
            <a:r>
              <a:rPr lang="en-US" sz="4400" b="1" dirty="0" smtClean="0">
                <a:latin typeface="Arial Black" pitchFamily="34" charset="0"/>
              </a:rPr>
              <a:t>night and day.</a:t>
            </a:r>
          </a:p>
          <a:p>
            <a:r>
              <a:rPr lang="en-US" sz="4400" b="1" dirty="0" smtClean="0">
                <a:latin typeface="Arial Black" pitchFamily="34" charset="0"/>
              </a:rPr>
              <a:t>But it never </a:t>
            </a:r>
          </a:p>
          <a:p>
            <a:r>
              <a:rPr lang="en-US" sz="4400" b="1" dirty="0" smtClean="0">
                <a:latin typeface="Arial Black" pitchFamily="34" charset="0"/>
              </a:rPr>
              <a:t>runs away.</a:t>
            </a:r>
            <a:endParaRPr lang="ru-RU" sz="4400" b="1" dirty="0">
              <a:latin typeface="Arial Black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923678"/>
            <a:ext cx="3888432" cy="291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2659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239</Words>
  <Application>Microsoft Office PowerPoint</Application>
  <PresentationFormat>Экран (16:9)</PresentationFormat>
  <Paragraphs>114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СЦ_Цифра</cp:lastModifiedBy>
  <cp:revision>28</cp:revision>
  <dcterms:created xsi:type="dcterms:W3CDTF">2018-01-07T16:41:12Z</dcterms:created>
  <dcterms:modified xsi:type="dcterms:W3CDTF">2018-01-09T12:07:35Z</dcterms:modified>
</cp:coreProperties>
</file>