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7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8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1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7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8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0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4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5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6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7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0" name="Group 6"/>
          <p:cNvGrpSpPr/>
          <p:nvPr/>
        </p:nvGrpSpPr>
        <p:grpSpPr>
          <a:xfrm>
            <a:off x="0" y="-8640"/>
            <a:ext cx="12191040" cy="6866640"/>
            <a:chOff x="0" y="-8640"/>
            <a:chExt cx="12191040" cy="6866640"/>
          </a:xfrm>
        </p:grpSpPr>
        <p:sp>
          <p:nvSpPr>
            <p:cNvPr id="1" name="Straight Connector 19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cap="rnd" w="9525">
              <a:solidFill>
                <a:srgbClr val="bfbfb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2" name="Straight Connector 20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cap="rnd" w="9525">
              <a:solidFill>
                <a:srgbClr val="d9d9d9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" name="Rectangle 23"/>
            <p:cNvSpPr/>
            <p:nvPr/>
          </p:nvSpPr>
          <p:spPr>
            <a:xfrm>
              <a:off x="9181440" y="-8640"/>
              <a:ext cx="3006360" cy="6865560"/>
            </a:xfrm>
            <a:custGeom>
              <a:avLst/>
              <a:gdLst/>
              <a:ah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4" name="Rectangle 25"/>
            <p:cNvSpPr/>
            <p:nvPr/>
          </p:nvSpPr>
          <p:spPr>
            <a:xfrm>
              <a:off x="9603360" y="-8640"/>
              <a:ext cx="2587320" cy="6865560"/>
            </a:xfrm>
            <a:custGeom>
              <a:avLst/>
              <a:gdLst/>
              <a:ah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5" name="Isosceles Triangle 23"/>
            <p:cNvSpPr/>
            <p:nvPr/>
          </p:nvSpPr>
          <p:spPr>
            <a:xfrm>
              <a:off x="8932320" y="3048120"/>
              <a:ext cx="3258720" cy="38088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" name="Rectangle 27"/>
            <p:cNvSpPr/>
            <p:nvPr/>
          </p:nvSpPr>
          <p:spPr>
            <a:xfrm>
              <a:off x="9334440" y="-8640"/>
              <a:ext cx="2853360" cy="6865560"/>
            </a:xfrm>
            <a:custGeom>
              <a:avLst/>
              <a:gdLst/>
              <a:ah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" name="Rectangle 28"/>
            <p:cNvSpPr/>
            <p:nvPr/>
          </p:nvSpPr>
          <p:spPr>
            <a:xfrm>
              <a:off x="10898640" y="-8640"/>
              <a:ext cx="1289160" cy="6865560"/>
            </a:xfrm>
            <a:custGeom>
              <a:avLst/>
              <a:gdLst/>
              <a:ah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8" name="Rectangle 29"/>
            <p:cNvSpPr/>
            <p:nvPr/>
          </p:nvSpPr>
          <p:spPr>
            <a:xfrm>
              <a:off x="10938960" y="-8640"/>
              <a:ext cx="1248840" cy="6865560"/>
            </a:xfrm>
            <a:custGeom>
              <a:avLst/>
              <a:gdLst/>
              <a:ah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9" name="Isosceles Triangle 27"/>
            <p:cNvSpPr/>
            <p:nvPr/>
          </p:nvSpPr>
          <p:spPr>
            <a:xfrm>
              <a:off x="10371600" y="3589920"/>
              <a:ext cx="1816200" cy="3267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0" name="Isosceles Triangle 28"/>
            <p:cNvSpPr/>
            <p:nvPr/>
          </p:nvSpPr>
          <p:spPr>
            <a:xfrm>
              <a:off x="0" y="4013280"/>
              <a:ext cx="447480" cy="284364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grpSp>
        <p:nvGrpSpPr>
          <p:cNvPr id="11" name="Group 6"/>
          <p:cNvGrpSpPr/>
          <p:nvPr/>
        </p:nvGrpSpPr>
        <p:grpSpPr>
          <a:xfrm>
            <a:off x="1080" y="-8640"/>
            <a:ext cx="12189960" cy="6866640"/>
            <a:chOff x="1080" y="-8640"/>
            <a:chExt cx="12189960" cy="6866640"/>
          </a:xfrm>
        </p:grpSpPr>
        <p:sp>
          <p:nvSpPr>
            <p:cNvPr id="12" name="Straight Connector 31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cap="rnd" w="9525">
              <a:solidFill>
                <a:srgbClr val="bfbfb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3" name="Straight Connector 20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cap="rnd" w="9525">
              <a:solidFill>
                <a:srgbClr val="d9d9d9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4" name="Rectangle 23"/>
            <p:cNvSpPr/>
            <p:nvPr/>
          </p:nvSpPr>
          <p:spPr>
            <a:xfrm>
              <a:off x="9181440" y="-8640"/>
              <a:ext cx="3006360" cy="6865560"/>
            </a:xfrm>
            <a:custGeom>
              <a:avLst/>
              <a:gdLst/>
              <a:ah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5" name="Rectangle 25"/>
            <p:cNvSpPr/>
            <p:nvPr/>
          </p:nvSpPr>
          <p:spPr>
            <a:xfrm>
              <a:off x="9603360" y="-8640"/>
              <a:ext cx="2587320" cy="6865560"/>
            </a:xfrm>
            <a:custGeom>
              <a:avLst/>
              <a:gdLst/>
              <a:ah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" name="Isosceles Triangle 26"/>
            <p:cNvSpPr/>
            <p:nvPr/>
          </p:nvSpPr>
          <p:spPr>
            <a:xfrm>
              <a:off x="8932320" y="3048120"/>
              <a:ext cx="3258720" cy="38088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7" name="Rectangle 27"/>
            <p:cNvSpPr/>
            <p:nvPr/>
          </p:nvSpPr>
          <p:spPr>
            <a:xfrm>
              <a:off x="9334440" y="-8640"/>
              <a:ext cx="2853360" cy="6865560"/>
            </a:xfrm>
            <a:custGeom>
              <a:avLst/>
              <a:gdLst/>
              <a:ah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8" name="Rectangle 28"/>
            <p:cNvSpPr/>
            <p:nvPr/>
          </p:nvSpPr>
          <p:spPr>
            <a:xfrm>
              <a:off x="10898640" y="-8640"/>
              <a:ext cx="1289160" cy="6865560"/>
            </a:xfrm>
            <a:custGeom>
              <a:avLst/>
              <a:gdLst/>
              <a:ah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9" name="Rectangle 29"/>
            <p:cNvSpPr/>
            <p:nvPr/>
          </p:nvSpPr>
          <p:spPr>
            <a:xfrm>
              <a:off x="10938960" y="-8640"/>
              <a:ext cx="1248840" cy="6865560"/>
            </a:xfrm>
            <a:custGeom>
              <a:avLst/>
              <a:gdLst/>
              <a:ah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0" name="Isosceles Triangle 30"/>
            <p:cNvSpPr/>
            <p:nvPr/>
          </p:nvSpPr>
          <p:spPr>
            <a:xfrm>
              <a:off x="10371600" y="3589920"/>
              <a:ext cx="1816200" cy="3267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1" name="Isosceles Triangle 18"/>
            <p:cNvSpPr/>
            <p:nvPr/>
          </p:nvSpPr>
          <p:spPr>
            <a:xfrm rot="10800000">
              <a:off x="1080" y="1080"/>
              <a:ext cx="841680" cy="56649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08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Второй уровень структуры</a:t>
            </a:r>
            <a:endParaRPr b="0" lang="ru-RU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Третий уровень структуры</a:t>
            </a:r>
            <a:endParaRPr b="0" lang="ru-RU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Четвёртый уровень структуры</a:t>
            </a:r>
            <a:endParaRPr b="0" lang="ru-RU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Пятый уровень структуры</a:t>
            </a:r>
            <a:endParaRPr b="0" lang="ru-RU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Шестой уровень структуры</a:t>
            </a:r>
            <a:endParaRPr b="0" lang="ru-RU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Седьмой уровень структуры</a:t>
            </a:r>
            <a:endParaRPr b="0" lang="ru-RU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6"/>
          <p:cNvGrpSpPr/>
          <p:nvPr/>
        </p:nvGrpSpPr>
        <p:grpSpPr>
          <a:xfrm>
            <a:off x="0" y="-8640"/>
            <a:ext cx="12191040" cy="6866640"/>
            <a:chOff x="0" y="-8640"/>
            <a:chExt cx="12191040" cy="6866640"/>
          </a:xfrm>
        </p:grpSpPr>
        <p:sp>
          <p:nvSpPr>
            <p:cNvPr id="61" name="Straight Connector 19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cap="rnd" w="9525">
              <a:solidFill>
                <a:srgbClr val="bfbfb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62" name="Straight Connector 20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cap="rnd" w="9525">
              <a:solidFill>
                <a:srgbClr val="d9d9d9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63" name="Rectangle 23"/>
            <p:cNvSpPr/>
            <p:nvPr/>
          </p:nvSpPr>
          <p:spPr>
            <a:xfrm>
              <a:off x="9181440" y="-8640"/>
              <a:ext cx="3006360" cy="6865560"/>
            </a:xfrm>
            <a:custGeom>
              <a:avLst/>
              <a:gdLst/>
              <a:ah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4" name="Rectangle 25"/>
            <p:cNvSpPr/>
            <p:nvPr/>
          </p:nvSpPr>
          <p:spPr>
            <a:xfrm>
              <a:off x="9603360" y="-8640"/>
              <a:ext cx="2587320" cy="6865560"/>
            </a:xfrm>
            <a:custGeom>
              <a:avLst/>
              <a:gdLst/>
              <a:ah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5" name="Isosceles Triangle 23"/>
            <p:cNvSpPr/>
            <p:nvPr/>
          </p:nvSpPr>
          <p:spPr>
            <a:xfrm>
              <a:off x="8932320" y="3048120"/>
              <a:ext cx="3258720" cy="38088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6" name="Rectangle 27"/>
            <p:cNvSpPr/>
            <p:nvPr/>
          </p:nvSpPr>
          <p:spPr>
            <a:xfrm>
              <a:off x="9334440" y="-8640"/>
              <a:ext cx="2853360" cy="6865560"/>
            </a:xfrm>
            <a:custGeom>
              <a:avLst/>
              <a:gdLst/>
              <a:ah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7" name="Rectangle 28"/>
            <p:cNvSpPr/>
            <p:nvPr/>
          </p:nvSpPr>
          <p:spPr>
            <a:xfrm>
              <a:off x="10898640" y="-8640"/>
              <a:ext cx="1289160" cy="6865560"/>
            </a:xfrm>
            <a:custGeom>
              <a:avLst/>
              <a:gdLst/>
              <a:ah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8" name="Rectangle 29"/>
            <p:cNvSpPr/>
            <p:nvPr/>
          </p:nvSpPr>
          <p:spPr>
            <a:xfrm>
              <a:off x="10938960" y="-8640"/>
              <a:ext cx="1248840" cy="6865560"/>
            </a:xfrm>
            <a:custGeom>
              <a:avLst/>
              <a:gdLst/>
              <a:ah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9" name="Isosceles Triangle 27"/>
            <p:cNvSpPr/>
            <p:nvPr/>
          </p:nvSpPr>
          <p:spPr>
            <a:xfrm>
              <a:off x="10371600" y="3589920"/>
              <a:ext cx="1816200" cy="3267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0" name="Isosceles Triangle 28"/>
            <p:cNvSpPr/>
            <p:nvPr/>
          </p:nvSpPr>
          <p:spPr>
            <a:xfrm>
              <a:off x="0" y="4013280"/>
              <a:ext cx="447480" cy="284364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08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roup 6"/>
          <p:cNvGrpSpPr/>
          <p:nvPr/>
        </p:nvGrpSpPr>
        <p:grpSpPr>
          <a:xfrm>
            <a:off x="0" y="-8640"/>
            <a:ext cx="12191040" cy="6866640"/>
            <a:chOff x="0" y="-8640"/>
            <a:chExt cx="12191040" cy="6866640"/>
          </a:xfrm>
        </p:grpSpPr>
        <p:sp>
          <p:nvSpPr>
            <p:cNvPr id="110" name="Straight Connector 19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cap="rnd" w="9525">
              <a:solidFill>
                <a:srgbClr val="bfbfb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11" name="Straight Connector 20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cap="rnd" w="9525">
              <a:solidFill>
                <a:srgbClr val="d9d9d9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12" name="Rectangle 23"/>
            <p:cNvSpPr/>
            <p:nvPr/>
          </p:nvSpPr>
          <p:spPr>
            <a:xfrm>
              <a:off x="9181440" y="-8640"/>
              <a:ext cx="3006360" cy="6865560"/>
            </a:xfrm>
            <a:custGeom>
              <a:avLst/>
              <a:gdLst/>
              <a:ah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13" name="Rectangle 25"/>
            <p:cNvSpPr/>
            <p:nvPr/>
          </p:nvSpPr>
          <p:spPr>
            <a:xfrm>
              <a:off x="9603360" y="-8640"/>
              <a:ext cx="2587320" cy="6865560"/>
            </a:xfrm>
            <a:custGeom>
              <a:avLst/>
              <a:gdLst/>
              <a:ah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14" name="Isosceles Triangle 23"/>
            <p:cNvSpPr/>
            <p:nvPr/>
          </p:nvSpPr>
          <p:spPr>
            <a:xfrm>
              <a:off x="8932320" y="3048120"/>
              <a:ext cx="3258720" cy="38088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15" name="Rectangle 27"/>
            <p:cNvSpPr/>
            <p:nvPr/>
          </p:nvSpPr>
          <p:spPr>
            <a:xfrm>
              <a:off x="9334440" y="-8640"/>
              <a:ext cx="2853360" cy="6865560"/>
            </a:xfrm>
            <a:custGeom>
              <a:avLst/>
              <a:gdLst/>
              <a:ah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16" name="Rectangle 28"/>
            <p:cNvSpPr/>
            <p:nvPr/>
          </p:nvSpPr>
          <p:spPr>
            <a:xfrm>
              <a:off x="10898640" y="-8640"/>
              <a:ext cx="1289160" cy="6865560"/>
            </a:xfrm>
            <a:custGeom>
              <a:avLst/>
              <a:gdLst/>
              <a:ah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17" name="Rectangle 29"/>
            <p:cNvSpPr/>
            <p:nvPr/>
          </p:nvSpPr>
          <p:spPr>
            <a:xfrm>
              <a:off x="10938960" y="-8640"/>
              <a:ext cx="1248840" cy="6865560"/>
            </a:xfrm>
            <a:custGeom>
              <a:avLst/>
              <a:gdLst/>
              <a:ah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18" name="Isosceles Triangle 27"/>
            <p:cNvSpPr/>
            <p:nvPr/>
          </p:nvSpPr>
          <p:spPr>
            <a:xfrm>
              <a:off x="10371600" y="3589920"/>
              <a:ext cx="1816200" cy="3267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19" name="Isosceles Triangle 28"/>
            <p:cNvSpPr/>
            <p:nvPr/>
          </p:nvSpPr>
          <p:spPr>
            <a:xfrm>
              <a:off x="0" y="4013280"/>
              <a:ext cx="447480" cy="284364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jpeg"/><Relationship Id="rId3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image" Target="../media/image21.jpeg"/><Relationship Id="rId3" Type="http://schemas.openxmlformats.org/officeDocument/2006/relationships/image" Target="../media/image22.jpeg"/><Relationship Id="rId4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image" Target="../media/image25.jpeg"/><Relationship Id="rId3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image" Target="../media/image27.jpeg"/><Relationship Id="rId3" Type="http://schemas.openxmlformats.org/officeDocument/2006/relationships/image" Target="../media/image28.jpeg"/><Relationship Id="rId4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slideLayout" Target="../slideLayouts/slideLayout17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1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1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4" Type="http://schemas.openxmlformats.org/officeDocument/2006/relationships/slideLayout" Target="../slideLayouts/slideLayout1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1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Relationship Id="rId3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685440" y="1099800"/>
            <a:ext cx="9176760" cy="2539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ctr">
              <a:lnSpc>
                <a:spcPct val="100000"/>
              </a:lnSpc>
            </a:pPr>
            <a:r>
              <a:rPr b="0" lang="ru-RU" sz="3500" spc="-1" strike="noStrike">
                <a:solidFill>
                  <a:srgbClr val="000000"/>
                </a:solidFill>
                <a:latin typeface="Trebuchet MS"/>
              </a:rPr>
              <a:t>«Организация пространства группы для развития двигательной активности детей раннего возраста»</a:t>
            </a:r>
            <a:endParaRPr b="0" lang="ru-RU" sz="3500" spc="-1" strike="noStrike"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subTitle"/>
          </p:nvPr>
        </p:nvSpPr>
        <p:spPr>
          <a:xfrm>
            <a:off x="4064760" y="5402520"/>
            <a:ext cx="7765920" cy="1095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r"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ru-RU" sz="1800" spc="-1" strike="noStrike">
                <a:solidFill>
                  <a:srgbClr val="000000"/>
                </a:solidFill>
                <a:latin typeface="Trebuchet MS"/>
              </a:rPr>
              <a:t>Плаксина А.А.</a:t>
            </a:r>
            <a:endParaRPr b="0" lang="ru-RU" sz="1800" spc="-1" strike="noStrike"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ru-RU" sz="1800" spc="-1" strike="noStrike">
                <a:solidFill>
                  <a:srgbClr val="000000"/>
                </a:solidFill>
                <a:latin typeface="Trebuchet MS"/>
              </a:rPr>
              <a:t>  </a:t>
            </a:r>
            <a:r>
              <a:rPr b="1" lang="ru-RU" sz="1800" spc="-1" strike="noStrike">
                <a:solidFill>
                  <a:srgbClr val="000000"/>
                </a:solidFill>
                <a:latin typeface="Trebuchet MS"/>
              </a:rPr>
              <a:t>Пластеева Е.О.</a:t>
            </a:r>
            <a:endParaRPr b="0" lang="ru-RU" sz="1800" spc="-1" strike="noStrike"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Рисунок 2" descr=""/>
          <p:cNvPicPr/>
          <p:nvPr/>
        </p:nvPicPr>
        <p:blipFill>
          <a:blip r:embed="rId1"/>
          <a:stretch/>
        </p:blipFill>
        <p:spPr>
          <a:xfrm>
            <a:off x="790200" y="317880"/>
            <a:ext cx="4633200" cy="6221160"/>
          </a:xfrm>
          <a:prstGeom prst="rect">
            <a:avLst/>
          </a:prstGeom>
          <a:ln w="0">
            <a:noFill/>
          </a:ln>
        </p:spPr>
      </p:pic>
      <p:pic>
        <p:nvPicPr>
          <p:cNvPr id="177" name="Рисунок 4" descr=""/>
          <p:cNvPicPr/>
          <p:nvPr/>
        </p:nvPicPr>
        <p:blipFill>
          <a:blip r:embed="rId2"/>
          <a:stretch/>
        </p:blipFill>
        <p:spPr>
          <a:xfrm>
            <a:off x="6105600" y="317880"/>
            <a:ext cx="4724640" cy="6221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Рисунок 6" descr=""/>
          <p:cNvPicPr/>
          <p:nvPr/>
        </p:nvPicPr>
        <p:blipFill>
          <a:blip r:embed="rId1"/>
          <a:stretch/>
        </p:blipFill>
        <p:spPr>
          <a:xfrm rot="15600">
            <a:off x="367200" y="509400"/>
            <a:ext cx="6699240" cy="3254760"/>
          </a:xfrm>
          <a:prstGeom prst="rect">
            <a:avLst/>
          </a:prstGeom>
          <a:ln w="0">
            <a:noFill/>
          </a:ln>
        </p:spPr>
      </p:pic>
      <p:pic>
        <p:nvPicPr>
          <p:cNvPr id="179" name="Рисунок 4" descr=""/>
          <p:cNvPicPr/>
          <p:nvPr/>
        </p:nvPicPr>
        <p:blipFill>
          <a:blip r:embed="rId2"/>
          <a:stretch/>
        </p:blipFill>
        <p:spPr>
          <a:xfrm>
            <a:off x="3910680" y="2700000"/>
            <a:ext cx="8148600" cy="3959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Рисунок 4" descr=""/>
          <p:cNvPicPr/>
          <p:nvPr/>
        </p:nvPicPr>
        <p:blipFill>
          <a:blip r:embed="rId1"/>
          <a:stretch/>
        </p:blipFill>
        <p:spPr>
          <a:xfrm>
            <a:off x="3780000" y="720000"/>
            <a:ext cx="3239280" cy="5949000"/>
          </a:xfrm>
          <a:prstGeom prst="rect">
            <a:avLst/>
          </a:prstGeom>
          <a:ln w="0">
            <a:noFill/>
          </a:ln>
        </p:spPr>
      </p:pic>
      <p:pic>
        <p:nvPicPr>
          <p:cNvPr id="181" name="Рисунок 6" descr=""/>
          <p:cNvPicPr/>
          <p:nvPr/>
        </p:nvPicPr>
        <p:blipFill>
          <a:blip r:embed="rId2"/>
          <a:srcRect l="0" t="12710" r="814" b="0"/>
          <a:stretch/>
        </p:blipFill>
        <p:spPr>
          <a:xfrm>
            <a:off x="293400" y="144720"/>
            <a:ext cx="2945880" cy="5074560"/>
          </a:xfrm>
          <a:prstGeom prst="rect">
            <a:avLst/>
          </a:prstGeom>
          <a:ln w="0">
            <a:noFill/>
          </a:ln>
        </p:spPr>
      </p:pic>
      <p:pic>
        <p:nvPicPr>
          <p:cNvPr id="182" name="Рисунок 1" descr=""/>
          <p:cNvPicPr/>
          <p:nvPr/>
        </p:nvPicPr>
        <p:blipFill>
          <a:blip r:embed="rId3"/>
          <a:stretch/>
        </p:blipFill>
        <p:spPr>
          <a:xfrm>
            <a:off x="7740000" y="342360"/>
            <a:ext cx="3331440" cy="6136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Рисунок 2" descr=""/>
          <p:cNvPicPr/>
          <p:nvPr/>
        </p:nvPicPr>
        <p:blipFill>
          <a:blip r:embed="rId1"/>
          <a:stretch/>
        </p:blipFill>
        <p:spPr>
          <a:xfrm>
            <a:off x="609480" y="762120"/>
            <a:ext cx="11380680" cy="5531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Рисунок 2" descr=""/>
          <p:cNvPicPr/>
          <p:nvPr/>
        </p:nvPicPr>
        <p:blipFill>
          <a:blip r:embed="rId1"/>
          <a:stretch/>
        </p:blipFill>
        <p:spPr>
          <a:xfrm>
            <a:off x="469800" y="861120"/>
            <a:ext cx="2414520" cy="4968000"/>
          </a:xfrm>
          <a:prstGeom prst="rect">
            <a:avLst/>
          </a:prstGeom>
          <a:ln w="0">
            <a:noFill/>
          </a:ln>
        </p:spPr>
      </p:pic>
      <p:pic>
        <p:nvPicPr>
          <p:cNvPr id="185" name="Рисунок 4" descr=""/>
          <p:cNvPicPr/>
          <p:nvPr/>
        </p:nvPicPr>
        <p:blipFill>
          <a:blip r:embed="rId2"/>
          <a:stretch/>
        </p:blipFill>
        <p:spPr>
          <a:xfrm>
            <a:off x="3036240" y="1296360"/>
            <a:ext cx="8776080" cy="4263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Рисунок 2" descr=""/>
          <p:cNvPicPr/>
          <p:nvPr/>
        </p:nvPicPr>
        <p:blipFill>
          <a:blip r:embed="rId1"/>
          <a:srcRect l="17589" t="5739" r="3217" b="5739"/>
          <a:stretch/>
        </p:blipFill>
        <p:spPr>
          <a:xfrm>
            <a:off x="331560" y="576360"/>
            <a:ext cx="4041360" cy="2327400"/>
          </a:xfrm>
          <a:prstGeom prst="rect">
            <a:avLst/>
          </a:prstGeom>
          <a:ln w="0">
            <a:noFill/>
          </a:ln>
        </p:spPr>
      </p:pic>
      <p:pic>
        <p:nvPicPr>
          <p:cNvPr id="187" name="Рисунок 4" descr=""/>
          <p:cNvPicPr/>
          <p:nvPr/>
        </p:nvPicPr>
        <p:blipFill>
          <a:blip r:embed="rId2"/>
          <a:stretch/>
        </p:blipFill>
        <p:spPr>
          <a:xfrm>
            <a:off x="4042440" y="430560"/>
            <a:ext cx="7836480" cy="3808800"/>
          </a:xfrm>
          <a:prstGeom prst="rect">
            <a:avLst/>
          </a:prstGeom>
          <a:ln w="0">
            <a:noFill/>
          </a:ln>
        </p:spPr>
      </p:pic>
      <p:pic>
        <p:nvPicPr>
          <p:cNvPr id="188" name="Рисунок 6" descr=""/>
          <p:cNvPicPr/>
          <p:nvPr/>
        </p:nvPicPr>
        <p:blipFill>
          <a:blip r:embed="rId3"/>
          <a:stretch/>
        </p:blipFill>
        <p:spPr>
          <a:xfrm>
            <a:off x="1379160" y="3910320"/>
            <a:ext cx="5736240" cy="2787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extBox 1"/>
          <p:cNvSpPr/>
          <p:nvPr/>
        </p:nvSpPr>
        <p:spPr>
          <a:xfrm>
            <a:off x="396720" y="1189080"/>
            <a:ext cx="11051280" cy="219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15000"/>
              </a:lnSpc>
              <a:spcAft>
                <a:spcPts val="1001"/>
              </a:spcAft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Calibri"/>
              </a:rPr>
              <a:t>Таким образом, создание безопасной развивающей среды для самостоятельной двигательной деятельности детей, соответствующей их возрасту и потребностям, способствует укреплению здоровья, расширению двигательного опыта, формирования интереса к занятиям физическими упражнениями.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90" name="TextBox 2"/>
          <p:cNvSpPr/>
          <p:nvPr/>
        </p:nvSpPr>
        <p:spPr>
          <a:xfrm>
            <a:off x="1278720" y="5022720"/>
            <a:ext cx="9633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Trebuchet MS"/>
                <a:ea typeface="DejaVu Sans"/>
              </a:rPr>
              <a:t>Спасибо за внимание!</a:t>
            </a:r>
            <a:endParaRPr b="0" lang="ru-RU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623520" y="251640"/>
            <a:ext cx="10943640" cy="614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0000"/>
              </a:lnSpc>
            </a:pPr>
            <a:r>
              <a:rPr b="0" lang="ru-RU" sz="2500" spc="-1" strike="noStrike">
                <a:solidFill>
                  <a:srgbClr val="000000"/>
                </a:solidFill>
                <a:latin typeface="Trebuchet MS"/>
              </a:rPr>
              <a:t>Формирование здоровья детей, полноценное развитие их организма – одна из основных задач в ДОУ. Полноценное и всестороннее развитие и воспитание дошкольников невозможно без двигательной активности, которая оказывает большое влияние на здоровье и физическое состояние детей. </a:t>
            </a:r>
            <a:br/>
            <a:r>
              <a:rPr b="0" lang="ru-RU" sz="2500" spc="-1" strike="noStrike">
                <a:solidFill>
                  <a:srgbClr val="000000"/>
                </a:solidFill>
                <a:latin typeface="Trebuchet MS"/>
              </a:rPr>
              <a:t>      Исследования ученых показывают, чем богаче, разнообразнее движения, которое выполняет ребёнок, чем богаче его двигательный опыт, тем больше информации поступает в мозг, что способствует интеллектуальному развитию малыша. Поэтому мы стараемся в нашей группе организовать предметно-пространственную среду, таким образом, что бы она соответствовала возрасту детей, их потребностям, способствовала укреплению здоровья, расширению двигательного опыта.</a:t>
            </a:r>
            <a:endParaRPr b="0" lang="ru-RU" sz="2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Рисунок 3" descr=""/>
          <p:cNvPicPr/>
          <p:nvPr/>
        </p:nvPicPr>
        <p:blipFill>
          <a:blip r:embed="rId1"/>
          <a:stretch/>
        </p:blipFill>
        <p:spPr>
          <a:xfrm>
            <a:off x="678600" y="180000"/>
            <a:ext cx="3101400" cy="6381360"/>
          </a:xfrm>
          <a:prstGeom prst="rect">
            <a:avLst/>
          </a:prstGeom>
          <a:ln w="0">
            <a:noFill/>
          </a:ln>
        </p:spPr>
      </p:pic>
      <p:pic>
        <p:nvPicPr>
          <p:cNvPr id="162" name="Рисунок 5" descr=""/>
          <p:cNvPicPr/>
          <p:nvPr/>
        </p:nvPicPr>
        <p:blipFill>
          <a:blip r:embed="rId2"/>
          <a:stretch/>
        </p:blipFill>
        <p:spPr>
          <a:xfrm>
            <a:off x="4396680" y="0"/>
            <a:ext cx="5475240" cy="4107240"/>
          </a:xfrm>
          <a:prstGeom prst="rect">
            <a:avLst/>
          </a:prstGeom>
          <a:ln w="0">
            <a:noFill/>
          </a:ln>
        </p:spPr>
      </p:pic>
      <p:pic>
        <p:nvPicPr>
          <p:cNvPr id="163" name="Рисунок 7" descr=""/>
          <p:cNvPicPr/>
          <p:nvPr/>
        </p:nvPicPr>
        <p:blipFill>
          <a:blip r:embed="rId3"/>
          <a:stretch/>
        </p:blipFill>
        <p:spPr>
          <a:xfrm>
            <a:off x="6798240" y="2855880"/>
            <a:ext cx="5140800" cy="3855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Рисунок 5" descr=""/>
          <p:cNvPicPr/>
          <p:nvPr/>
        </p:nvPicPr>
        <p:blipFill>
          <a:blip r:embed="rId1"/>
          <a:srcRect l="0" t="0" r="829" b="18470"/>
          <a:stretch/>
        </p:blipFill>
        <p:spPr>
          <a:xfrm>
            <a:off x="956880" y="128160"/>
            <a:ext cx="4210200" cy="6600600"/>
          </a:xfrm>
          <a:prstGeom prst="rect">
            <a:avLst/>
          </a:prstGeom>
          <a:ln w="0">
            <a:noFill/>
          </a:ln>
        </p:spPr>
      </p:pic>
      <p:pic>
        <p:nvPicPr>
          <p:cNvPr id="165" name="Рисунок 7" descr=""/>
          <p:cNvPicPr/>
          <p:nvPr/>
        </p:nvPicPr>
        <p:blipFill>
          <a:blip r:embed="rId2"/>
          <a:srcRect l="0" t="8276" r="930" b="9983"/>
          <a:stretch/>
        </p:blipFill>
        <p:spPr>
          <a:xfrm>
            <a:off x="6660000" y="180000"/>
            <a:ext cx="4139640" cy="6524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Рисунок 3" descr=""/>
          <p:cNvPicPr/>
          <p:nvPr/>
        </p:nvPicPr>
        <p:blipFill>
          <a:blip r:embed="rId1"/>
          <a:stretch/>
        </p:blipFill>
        <p:spPr>
          <a:xfrm>
            <a:off x="230760" y="131040"/>
            <a:ext cx="3204000" cy="6594480"/>
          </a:xfrm>
          <a:prstGeom prst="rect">
            <a:avLst/>
          </a:prstGeom>
          <a:ln w="0">
            <a:noFill/>
          </a:ln>
        </p:spPr>
      </p:pic>
      <p:pic>
        <p:nvPicPr>
          <p:cNvPr id="167" name="Рисунок 5" descr=""/>
          <p:cNvPicPr/>
          <p:nvPr/>
        </p:nvPicPr>
        <p:blipFill>
          <a:blip r:embed="rId2"/>
          <a:stretch/>
        </p:blipFill>
        <p:spPr>
          <a:xfrm>
            <a:off x="3284640" y="1427400"/>
            <a:ext cx="8592480" cy="4174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Рисунок 3" descr=""/>
          <p:cNvPicPr/>
          <p:nvPr/>
        </p:nvPicPr>
        <p:blipFill>
          <a:blip r:embed="rId1"/>
          <a:stretch/>
        </p:blipFill>
        <p:spPr>
          <a:xfrm>
            <a:off x="390240" y="250920"/>
            <a:ext cx="3087720" cy="6355440"/>
          </a:xfrm>
          <a:prstGeom prst="rect">
            <a:avLst/>
          </a:prstGeom>
          <a:ln w="0">
            <a:noFill/>
          </a:ln>
        </p:spPr>
      </p:pic>
      <p:pic>
        <p:nvPicPr>
          <p:cNvPr id="169" name="Рисунок 5" descr=""/>
          <p:cNvPicPr/>
          <p:nvPr/>
        </p:nvPicPr>
        <p:blipFill>
          <a:blip r:embed="rId2"/>
          <a:stretch/>
        </p:blipFill>
        <p:spPr>
          <a:xfrm>
            <a:off x="4403520" y="163080"/>
            <a:ext cx="3156480" cy="6496920"/>
          </a:xfrm>
          <a:prstGeom prst="rect">
            <a:avLst/>
          </a:prstGeom>
          <a:ln w="0">
            <a:noFill/>
          </a:ln>
        </p:spPr>
      </p:pic>
      <p:pic>
        <p:nvPicPr>
          <p:cNvPr id="170" name="Рисунок 7" descr=""/>
          <p:cNvPicPr/>
          <p:nvPr/>
        </p:nvPicPr>
        <p:blipFill>
          <a:blip r:embed="rId3"/>
          <a:stretch/>
        </p:blipFill>
        <p:spPr>
          <a:xfrm>
            <a:off x="8344800" y="180000"/>
            <a:ext cx="3175200" cy="6535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Рисунок 3" descr=""/>
          <p:cNvPicPr/>
          <p:nvPr/>
        </p:nvPicPr>
        <p:blipFill>
          <a:blip r:embed="rId1"/>
          <a:stretch/>
        </p:blipFill>
        <p:spPr>
          <a:xfrm>
            <a:off x="482400" y="284040"/>
            <a:ext cx="4819680" cy="6426720"/>
          </a:xfrm>
          <a:prstGeom prst="rect">
            <a:avLst/>
          </a:prstGeom>
          <a:ln w="0">
            <a:noFill/>
          </a:ln>
        </p:spPr>
      </p:pic>
      <p:pic>
        <p:nvPicPr>
          <p:cNvPr id="172" name="Рисунок 5" descr=""/>
          <p:cNvPicPr/>
          <p:nvPr/>
        </p:nvPicPr>
        <p:blipFill>
          <a:blip r:embed="rId2"/>
          <a:stretch/>
        </p:blipFill>
        <p:spPr>
          <a:xfrm>
            <a:off x="6888960" y="284040"/>
            <a:ext cx="2902320" cy="5973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Рисунок 4" descr=""/>
          <p:cNvPicPr/>
          <p:nvPr/>
        </p:nvPicPr>
        <p:blipFill>
          <a:blip r:embed="rId1"/>
          <a:stretch/>
        </p:blipFill>
        <p:spPr>
          <a:xfrm>
            <a:off x="802440" y="466920"/>
            <a:ext cx="11388600" cy="5533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Рисунок 2" descr=""/>
          <p:cNvPicPr/>
          <p:nvPr/>
        </p:nvPicPr>
        <p:blipFill>
          <a:blip r:embed="rId1"/>
          <a:stretch/>
        </p:blipFill>
        <p:spPr>
          <a:xfrm>
            <a:off x="751320" y="360000"/>
            <a:ext cx="4827960" cy="6228000"/>
          </a:xfrm>
          <a:prstGeom prst="rect">
            <a:avLst/>
          </a:prstGeom>
          <a:ln w="0">
            <a:noFill/>
          </a:ln>
        </p:spPr>
      </p:pic>
      <p:pic>
        <p:nvPicPr>
          <p:cNvPr id="175" name="Рисунок 6" descr=""/>
          <p:cNvPicPr/>
          <p:nvPr/>
        </p:nvPicPr>
        <p:blipFill>
          <a:blip r:embed="rId2"/>
          <a:stretch/>
        </p:blipFill>
        <p:spPr>
          <a:xfrm>
            <a:off x="6854400" y="360000"/>
            <a:ext cx="4664880" cy="6220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109</TotalTime>
  <Application>LibreOffice/7.2.1.2$Windows_X86_64 LibreOffice_project/87b77fad49947c1441b67c559c339af8f3517e22</Application>
  <AppVersion>15.0000</AppVersion>
  <Words>100</Words>
  <Paragraphs>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2023-04-11T15:43:20Z</dcterms:created>
  <dc:creator>User</dc:creator>
  <dc:description/>
  <dc:language>ru-RU</dc:language>
  <cp:lastModifiedBy/>
  <dcterms:modified xsi:type="dcterms:W3CDTF">2023-05-13T21:23:02Z</dcterms:modified>
  <cp:revision>12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Широкоэкранный</vt:lpwstr>
  </property>
  <property fmtid="{D5CDD505-2E9C-101B-9397-08002B2CF9AE}" pid="3" name="Slides">
    <vt:i4>20</vt:i4>
  </property>
</Properties>
</file>