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  <p:sldId id="27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612892-EB79-4268-9F5D-FE6D1BF429E9}" v="337" dt="2023-05-12T15:24:57.6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4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pPr/>
              <a:t>Saturday, May 13,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933397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03906"/>
            <a:ext cx="11090275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8391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029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876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4644CBB8-40B8-42F8-9172-07A476341DDA}"/>
              </a:ext>
            </a:extLst>
          </p:cNvPr>
          <p:cNvGrpSpPr/>
          <p:nvPr/>
        </p:nvGrpSpPr>
        <p:grpSpPr>
          <a:xfrm>
            <a:off x="356481" y="879007"/>
            <a:ext cx="734257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xmlns="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xmlns="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xmlns="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47434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6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271" y="3629772"/>
            <a:ext cx="11074866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11209132" y="4448189"/>
            <a:ext cx="9992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xmlns="" id="{EA0FF4DB-8180-4D26-AEAE-7ECDB670F71D}"/>
              </a:ext>
            </a:extLst>
          </p:cNvPr>
          <p:cNvSpPr/>
          <p:nvPr/>
        </p:nvSpPr>
        <p:spPr>
          <a:xfrm rot="2700000">
            <a:off x="11686937" y="4853516"/>
            <a:ext cx="540000" cy="978284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7805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xmlns="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48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xmlns="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881275"/>
            <a:ext cx="5437186" cy="535354"/>
          </a:xfrm>
        </p:spPr>
        <p:txBody>
          <a:bodyPr anchor="b">
            <a:norm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577270"/>
            <a:ext cx="5429114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881275"/>
            <a:ext cx="5436392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577270"/>
            <a:ext cx="5436391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673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149" y="550799"/>
            <a:ext cx="8283313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xmlns="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10727" y="3958416"/>
            <a:ext cx="3536330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81151" y="3649708"/>
            <a:ext cx="3478701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EC472EFA-56B5-4A41-8D4B-E9F37727F34D}"/>
              </a:ext>
            </a:extLst>
          </p:cNvPr>
          <p:cNvSpPr/>
          <p:nvPr/>
        </p:nvSpPr>
        <p:spPr>
          <a:xfrm rot="13500000" flipV="1">
            <a:off x="1512277" y="2840042"/>
            <a:ext cx="214196" cy="933178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780661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01AD5B80-530E-44CD-8D4A-2796FB214CBF}"/>
              </a:ext>
            </a:extLst>
          </p:cNvPr>
          <p:cNvGrpSpPr/>
          <p:nvPr/>
        </p:nvGrpSpPr>
        <p:grpSpPr>
          <a:xfrm>
            <a:off x="623181" y="1514007"/>
            <a:ext cx="734257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xmlns="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xmlns="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xmlns="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24455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592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575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F98F1FBA-F8BB-42CF-8B3E-D19AAFEE96C1}"/>
              </a:ext>
            </a:extLst>
          </p:cNvPr>
          <p:cNvGrpSpPr/>
          <p:nvPr/>
        </p:nvGrpSpPr>
        <p:grpSpPr>
          <a:xfrm>
            <a:off x="334964" y="5115518"/>
            <a:ext cx="734257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xmlns="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xmlns="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xmlns="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75409"/>
            <a:ext cx="450056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575409"/>
            <a:ext cx="6373813" cy="573331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76195"/>
            <a:ext cx="4500562" cy="4532530"/>
          </a:xfrm>
        </p:spPr>
        <p:txBody>
          <a:bodyPr anchor="t" anchorCtr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pPr/>
              <a:t>Saturday, May 13,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02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pPr/>
              <a:t>Saturday, May 13,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22927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1DB043B4-68C6-45B9-82AC-A5800EADB8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7488" y="549275"/>
            <a:ext cx="5437187" cy="3456401"/>
          </a:xfrm>
        </p:spPr>
        <p:txBody>
          <a:bodyPr anchor="b">
            <a:normAutofit/>
          </a:bodyPr>
          <a:lstStyle/>
          <a:p>
            <a:r>
              <a:rPr lang="ru-RU" dirty="0">
                <a:ea typeface="Calibri Light"/>
                <a:cs typeface="Calibri Light"/>
              </a:rPr>
              <a:t>Развитие российского туризма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7488" y="4297776"/>
            <a:ext cx="5437187" cy="2010949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r>
              <a:rPr lang="ru-RU" dirty="0" smtClean="0">
                <a:solidFill>
                  <a:schemeClr val="tx1">
                    <a:alpha val="60000"/>
                  </a:schemeClr>
                </a:solidFill>
                <a:latin typeface="Times New Roman"/>
                <a:ea typeface="Calibri"/>
                <a:cs typeface="Calibri"/>
              </a:rPr>
              <a:t>Преподаватель ГБ ПОУ РКТК </a:t>
            </a:r>
            <a:r>
              <a:rPr lang="ru-RU" dirty="0">
                <a:solidFill>
                  <a:schemeClr val="tx1">
                    <a:alpha val="60000"/>
                  </a:schemeClr>
                </a:solidFill>
                <a:latin typeface="Times New Roman"/>
                <a:ea typeface="Calibri"/>
                <a:cs typeface="Calibri"/>
              </a:rPr>
              <a:t> </a:t>
            </a:r>
          </a:p>
          <a:p>
            <a:r>
              <a:rPr lang="ru-RU" dirty="0" err="1" smtClean="0">
                <a:solidFill>
                  <a:schemeClr val="tx1">
                    <a:alpha val="60000"/>
                  </a:schemeClr>
                </a:solidFill>
                <a:latin typeface="Times New Roman"/>
                <a:ea typeface="Calibri"/>
                <a:cs typeface="Calibri"/>
              </a:rPr>
              <a:t>Лукахина</a:t>
            </a:r>
            <a:r>
              <a:rPr lang="ru-RU" dirty="0" smtClean="0">
                <a:solidFill>
                  <a:schemeClr val="tx1">
                    <a:alpha val="60000"/>
                  </a:schemeClr>
                </a:solidFill>
                <a:latin typeface="Times New Roman"/>
                <a:ea typeface="Calibri"/>
                <a:cs typeface="Calibri"/>
              </a:rPr>
              <a:t> Ирина Юрьевна</a:t>
            </a:r>
            <a:endParaRPr lang="ru-RU" dirty="0">
              <a:solidFill>
                <a:schemeClr val="tx1">
                  <a:alpha val="60000"/>
                </a:schemeClr>
              </a:solidFill>
              <a:latin typeface="Times New Roman"/>
              <a:ea typeface="Calibri"/>
              <a:cs typeface="Calibri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74033C2F-EE38-427C-97E3-08EAC8822A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471760"/>
            <a:ext cx="666497" cy="1080000"/>
          </a:xfrm>
          <a:custGeom>
            <a:avLst/>
            <a:gdLst>
              <a:gd name="connsiteX0" fmla="*/ 126497 w 666497"/>
              <a:gd name="connsiteY0" fmla="*/ 0 h 1080000"/>
              <a:gd name="connsiteX1" fmla="*/ 666497 w 666497"/>
              <a:gd name="connsiteY1" fmla="*/ 540000 h 1080000"/>
              <a:gd name="connsiteX2" fmla="*/ 126497 w 666497"/>
              <a:gd name="connsiteY2" fmla="*/ 1080000 h 1080000"/>
              <a:gd name="connsiteX3" fmla="*/ 17668 w 666497"/>
              <a:gd name="connsiteY3" fmla="*/ 1069029 h 1080000"/>
              <a:gd name="connsiteX4" fmla="*/ 0 w 666497"/>
              <a:gd name="connsiteY4" fmla="*/ 1063545 h 1080000"/>
              <a:gd name="connsiteX5" fmla="*/ 0 w 666497"/>
              <a:gd name="connsiteY5" fmla="*/ 16455 h 1080000"/>
              <a:gd name="connsiteX6" fmla="*/ 17668 w 666497"/>
              <a:gd name="connsiteY6" fmla="*/ 10971 h 1080000"/>
              <a:gd name="connsiteX7" fmla="*/ 126497 w 666497"/>
              <a:gd name="connsiteY7" fmla="*/ 0 h 10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6497" h="1080000">
                <a:moveTo>
                  <a:pt x="126497" y="0"/>
                </a:moveTo>
                <a:cubicBezTo>
                  <a:pt x="424731" y="0"/>
                  <a:pt x="666497" y="241766"/>
                  <a:pt x="666497" y="540000"/>
                </a:cubicBezTo>
                <a:cubicBezTo>
                  <a:pt x="666497" y="838234"/>
                  <a:pt x="424731" y="1080000"/>
                  <a:pt x="126497" y="1080000"/>
                </a:cubicBezTo>
                <a:cubicBezTo>
                  <a:pt x="89218" y="1080000"/>
                  <a:pt x="52821" y="1076222"/>
                  <a:pt x="17668" y="1069029"/>
                </a:cubicBezTo>
                <a:lnTo>
                  <a:pt x="0" y="1063545"/>
                </a:lnTo>
                <a:lnTo>
                  <a:pt x="0" y="16455"/>
                </a:lnTo>
                <a:lnTo>
                  <a:pt x="17668" y="10971"/>
                </a:lnTo>
                <a:cubicBezTo>
                  <a:pt x="52821" y="3778"/>
                  <a:pt x="89218" y="0"/>
                  <a:pt x="126497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2940903-7865-4026-879C-CC1ADF9116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7634337" y="800983"/>
            <a:ext cx="4006800" cy="3788841"/>
            <a:chOff x="7762003" y="672385"/>
            <a:chExt cx="4006800" cy="378884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982D1BD3-FFA8-4027-A890-672FDD8F70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8100000">
              <a:off x="8528803" y="672385"/>
              <a:ext cx="3240000" cy="3788841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508000" dist="203200" dir="9600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7BC5C6D9-8420-4B6F-A949-7B6565266B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13500000">
              <a:off x="8572003" y="180004"/>
              <a:ext cx="1620000" cy="32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0000"/>
                    <a:lumOff val="1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E82CFC28-5F56-4F2C-A953-AB57C1CE5C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004386" y="5149126"/>
            <a:ext cx="762805" cy="734873"/>
            <a:chOff x="7950336" y="1300590"/>
            <a:chExt cx="762805" cy="734873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xmlns="" id="{492EB854-02D8-4A9E-8BA5-5FEE21DD09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3600000">
              <a:off x="8220298" y="1428832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60000"/>
                  </a:schemeClr>
                </a:gs>
                <a:gs pos="100000">
                  <a:schemeClr val="accent1">
                    <a:lumMod val="60000"/>
                    <a:lumOff val="40000"/>
                    <a:alpha val="6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xmlns="" id="{A1676C39-91DD-4843-8315-4285BA1E7E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3600000">
              <a:off x="8066503" y="1339815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60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xmlns="" id="{B339FEEC-A688-4A3E-BA2C-8FC738A8AF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3600000">
              <a:off x="8217173" y="1608753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60000"/>
                  </a:schemeClr>
                </a:gs>
                <a:gs pos="100000">
                  <a:schemeClr val="accent1">
                    <a:lumMod val="60000"/>
                    <a:lumOff val="40000"/>
                    <a:alpha val="6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508000">
                <a:schemeClr val="bg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E7CEC6C-CA16-C4A5-B809-F1F8E71C9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77" y="122901"/>
            <a:ext cx="11795407" cy="6686430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Члены общества прекрасно понимали, что для путешествий в горах просто необходимо создать каки-то первоначальные условия. Так летом 1905 года появилась каменная хижина на высоте 3480 м, позволяющая путешественникам переночевать в ней, и на утро подняться на вершину Казбека. Хижина была сооружена братьями </a:t>
            </a:r>
            <a:r>
              <a:rPr lang="ru-RU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Безуртановыми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из камня, оштукатурена и покрыта железной крышей. Внутри находилась печь. Небольшое помещение, </a:t>
            </a:r>
            <a:r>
              <a:rPr lang="ru-RU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расчитанное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на трёх человек, тем не менее часто давало временный приют восходителям. Впоследствии хижину назвали Ермоловской в честь министра земледелия А.С. Ермолова.</a:t>
            </a:r>
            <a:endParaRPr lang="ru-RU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  <a:p>
            <a:r>
              <a:rPr lang="ru-RU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Русское горное общество в отличие от Крымско-Кавказского клуба не устраивало массовые выезды, а было ориентировано в основном на маленькие группы до четырёх человек или вовсе в одиночку. Оно оказывало большую помощь в таких путешествиях : высылали книги, карты, отвечали на письма и давали необходимую информацию. Кроме того договаривались о льготном проезде для своих членов с Русским обществом пароходства, а также подбирало надёжных гидов — проводников для восхождений. Наиболее популярными направлениями были: восхождение на Казбек, горы Средней Азии, Военно-Грузинская и Военно-Осетинская дороги.</a:t>
            </a:r>
            <a:endParaRPr lang="ru-RU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  <a:p>
            <a:r>
              <a:rPr lang="ru-RU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Важную роль в популяризации горного туризма в России сыграла устроенная Русским горным обществом в 1909 году выставка по альпинизму с показом снаряжения, фотографий и картин горных пейзажей.</a:t>
            </a:r>
            <a:endParaRPr lang="ru-RU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  <a:p>
            <a:endParaRPr lang="ru-RU" dirty="0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2837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05A2A0-06A5-18DC-4E8F-C37FF6287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03" y="208081"/>
            <a:ext cx="11091600" cy="547254"/>
          </a:xfrm>
        </p:spPr>
        <p:txBody>
          <a:bodyPr>
            <a:normAutofit fontScale="90000"/>
          </a:bodyPr>
          <a:lstStyle/>
          <a:p>
            <a:r>
              <a:rPr lang="ru-RU" b="1"/>
              <a:t>1902 г. Кавказское горное общество </a:t>
            </a:r>
            <a:endParaRPr lang="ru-RU"/>
          </a:p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F54E3F0-AF53-8D16-3EAA-3AF942D41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804" y="975886"/>
            <a:ext cx="11943258" cy="5753833"/>
          </a:xfrm>
        </p:spPr>
        <p:txBody>
          <a:bodyPr vert="horz" wrap="square" lIns="0" tIns="0" rIns="0" bIns="0" rtlCol="0" anchor="t">
            <a:normAutofit fontScale="92500" lnSpcReduction="10000"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Существенную роль в развитии туризма на Северном Кавказе сыграло возникшее в 1902 г. Кавказское горное общество в Пятигорске под руководством Рудольфа </a:t>
            </a:r>
            <a:r>
              <a:rPr lang="ru-RU" sz="180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Лейпцингера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. Талантливый предприниматель и выходец из Швейцарии, он довольно быстро завоевал репутацию человека надёжного и прогрессивного. Помимо строительства промышленных предприятий с самой современной техникой того времени, он успевал путешествовать по Кавказу. Красоты этого края не могли оставить его равнодушным и здесь он видел большие перспективы в области туризма. Уже на следующий год после открытия Кавказского горного общества отдыхающим и местным жителям предлагалось множество интересных экскурсий по Кавказским Минеральным водам, а также был запущен первый трамвай и первая экскурсионная железнодорожная платформа названная «Лермонтовской», с помощью которой можно было добраться до места дуэли поэта.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К 1905 году в обществе числилось двести человек, оно имело в своём арсенале всё необходимое снаряжение для высокогорных восхождений выписанное из Швейцарии, был налажен регулярный выпуск журналов с отчётами. Однако Р. </a:t>
            </a:r>
            <a:r>
              <a:rPr lang="ru-RU" sz="180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Лейпцингер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понял что для планомерного развития туризма в будущем необходимо начинать с молодого поколения. Он обращается в Министерство Народного Просвещения с тем, чтобы получить разрешение на использование казённых учебных заведений в качестве приютов во время поездок учащихся.</a:t>
            </a:r>
            <a:endParaRPr lang="ru-RU" sz="1800" dirty="0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  <a:p>
            <a:r>
              <a:rPr lang="ru-RU" sz="18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Такое разрешение было получено, польза от правильно организованных и познавательных экскурсий несомненно оправдывалась. Считалось что если будущие поколения с детских лет будут изучать родной край, то и будут любить всей душой. Они станут заботиться о культуре страны и станут её горячими патриотами. Кроме того планировалось с помощью экскурсий по России отвлечь значительное число русских от поездок заграницу, сохранив тем самым огромные суммы денег вывозимые зарубеж. И конечно всё это способствовало бы развитию промышленному и коммерческому предпринимательству, а также привлечению иностранных туристов в Россию.</a:t>
            </a:r>
            <a:endParaRPr lang="ru-RU" sz="18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ru-RU" sz="1800" dirty="0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1026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24B4CD-3388-C770-03B2-6ED88727E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923" y="177236"/>
            <a:ext cx="11749915" cy="5753832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Будучи человеком очень состоятельным, он стремился сделать туризм доступным для всех. Ему удалось договориться о скидке в пятьдесят процентов для учащихся для проезда по железной дороге, благодаря Р. </a:t>
            </a:r>
            <a:r>
              <a:rPr lang="ru-RU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Лейпцингеру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вводились разные краеведческие программы, так например все гимназисты к окончанию учебного заведения должны были посетить Киев, Санкт-Петербург и Москву. Часть своей усадьбы он отвёл под первую в России турбазу, которую назвал «Швейцария», где всем учащимся бесплатно предоставлялось проживание, снаряжение, проводник в горы.</a:t>
            </a:r>
            <a:endParaRPr lang="ru-RU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  <a:p>
            <a:r>
              <a:rPr lang="ru-RU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В 1987 г. власти Пятигорска распорядились снести дом р. Лейпцингера, мешавший элитной застройки и только заступничество местных жителей спасло знаковое и памятное место. Сейчас в нём располагается Школа детского туризма и возрождённое Кавказское горное общество.</a:t>
            </a:r>
            <a:endParaRPr lang="ru-RU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9019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394" y="175563"/>
            <a:ext cx="11091600" cy="699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Настоящее время</a:t>
            </a:r>
            <a:endParaRPr lang="ru-RU" dirty="0"/>
          </a:p>
        </p:txBody>
      </p:sp>
      <p:sp>
        <p:nvSpPr>
          <p:cNvPr id="6" name="AutoShape 6" descr="Значок Турист России фото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550863" y="1057523"/>
            <a:ext cx="11090274" cy="503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sz="2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целенаправленно созданный провал в спортивном туризме, никак ему не помогая и не финансируя, с 1 июля 2022 года вступил в силу Федеральный закон о регулировании деятельности экскурсоводов, гидов-переводчиков и инструкторов-проводников, а с 1 сентября 2022 года новые правила об аттестации инструкторов-проводников.</a:t>
            </a:r>
          </a:p>
          <a:p>
            <a:r>
              <a:rPr lang="ru-RU" sz="2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соответствовать утверждённому </a:t>
            </a:r>
            <a:r>
              <a:rPr lang="ru-RU" sz="24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Профстандарту</a:t>
            </a:r>
            <a:r>
              <a:rPr lang="ru-RU" sz="2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24.12.2021 №914н инструктор-проводник при занятиях пешеходным туризмом и </a:t>
            </a:r>
            <a:r>
              <a:rPr lang="ru-RU" sz="24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треккингом</a:t>
            </a:r>
            <a:r>
              <a:rPr lang="ru-RU" sz="2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многое уметь и многое знать.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2765730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B7ADDA7-90BB-1AFF-41D7-EA4CCF528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429976"/>
            <a:ext cx="11090274" cy="5662848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История туризма в России</a:t>
            </a:r>
            <a:r>
              <a:rPr lang="ru-RU" sz="3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 берёт своё начало в конце XVIII — начале XIX века, хотя тогда это было довольно редкое и экзотическое мероприятие, осуществляемое только по личной инициативе отдельных представителей небольшой части интеллигенции. Поездки с туристической целью по просторам нашей Родины совершались в основном в Москву и Петербург.</a:t>
            </a:r>
            <a:endParaRPr lang="ru-RU" sz="3600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5787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CAD047-E4F5-293E-020F-BEABC47EB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1" y="185335"/>
            <a:ext cx="11091600" cy="831583"/>
          </a:xfrm>
        </p:spPr>
        <p:txBody>
          <a:bodyPr/>
          <a:lstStyle/>
          <a:p>
            <a:r>
              <a:rPr lang="ru-RU"/>
              <a:t>1876 год. Первый туристический поход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615D39A-E3F5-3A9D-8477-5E4EFEE2C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401" y="1010006"/>
            <a:ext cx="11579318" cy="5662847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История туризма в России началась около ста пятидесяти лет назад. Граждане дореволюционной России, имевшие материальную возможность путешествовать, отправлялись прямиком в Европу, где им был обеспечен привычный комфорт и разные развлечения. Так продолжалось почти весь XIX век, и только к концу столетия среди россиян начинает обретать популярность горный Крым, так как сюда стали приезжать члены царской семьи и российская знать. Этому благоприятствовал не только климат и природные особенности, но и спокойная безопасная обстановка, которой только что присоединённый Кавказ, похвастаться не мог.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Первая организованная экскурсия для студентов была организована Н.А. </a:t>
            </a:r>
            <a:r>
              <a:rPr lang="ru-RU" dirty="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Головкинским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— профессором геологии Новороссийского университета в 1876 г. Ему удалось договориться о бесплатном проезде для своей группы на пароходе Русского общества пароходства из Одессы в Крым и обратно. </a:t>
            </a:r>
            <a:endParaRPr lang="ru-RU" dirty="0">
              <a:solidFill>
                <a:schemeClr val="tx1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Эта пешеходная экскурсия на Ай-Петри продолжалась сорок дней, все вещи несли и везли в двуколках сами участники, ночевали во взятых с собою шатрах и на время слились с природой, ведя жизнь кочующих цыган. В этой богатой эстетическими впечатлениями экскурсии, бывали моменты исключительные по силе переживаний…</a:t>
            </a:r>
            <a:endParaRPr lang="ru-RU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95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381CA2D-379A-F370-1B86-171752C55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475467"/>
            <a:ext cx="11090274" cy="5594610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Таким образом студенты-экскурсанты познакомились не только с горной частью Крыма, но и с Ялтой, Никитским садом, морским побережьем, а профессор Н.А. </a:t>
            </a:r>
            <a:r>
              <a:rPr lang="ru-RU" sz="240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Головкинский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выпустил чуть позже одно из первых популярных краеведческих изданий — путеводитель по Крыму.</a:t>
            </a:r>
          </a:p>
          <a:p>
            <a:endParaRPr lang="ru-RU" sz="2400" dirty="0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</p:txBody>
      </p:sp>
      <p:pic>
        <p:nvPicPr>
          <p:cNvPr id="4" name="Рисунок 4" descr="Изображение выглядит как на открытом воздухе, человек, снег, гора&#10;&#10;Автоматически созданное описание">
            <a:extLst>
              <a:ext uri="{FF2B5EF4-FFF2-40B4-BE49-F238E27FC236}">
                <a16:creationId xmlns:a16="http://schemas.microsoft.com/office/drawing/2014/main" xmlns="" id="{82D24BD5-BBF1-7944-B4DF-9FE82CF6E61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5445" y="2178888"/>
            <a:ext cx="8145438" cy="429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4546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274E50-616A-7530-3171-353AF9FD7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295" y="48857"/>
            <a:ext cx="11091600" cy="1024925"/>
          </a:xfr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ru-RU" sz="3600" b="1"/>
              <a:t>1878 г. Общество любителей естествознания и альп. кавказского клуба</a:t>
            </a:r>
            <a:endParaRPr lang="ru-RU" sz="3600"/>
          </a:p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4542E15-CDB7-F235-E430-89F997536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058" y="1191976"/>
            <a:ext cx="11920511" cy="5571862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История туризма в России зарождалась в самых разных клубах и объединениях любителей путешествий. Первое такое небольшое объединение любителей гор было создано в Тифлисе в 1878 г, но оно просуществовало всего несколько лет и количество его участников не превышало и сорока человек. Деятельность тифлисского клуба была в основном направлена на одиночные поездки исследователей в направлении Черноморского побережья и Кавказа, однако в связи с опасностью и труднодоступностью такие экспедиции быстро сошли на нет. За всё время своего существования не было организовано ни одной общей поездки. Позже это общество объединилось с Кавказским отделением Русского географического общества и  считается родоначальником всех последующих горных клубов России.</a:t>
            </a:r>
            <a:endParaRPr lang="ru-RU" sz="2400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4537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екст, на открытом воздухе, люди, черн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A23B50A8-413A-285D-5EE9-BBA5823B5A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9490" y="293498"/>
            <a:ext cx="9093019" cy="6322490"/>
          </a:xfrm>
        </p:spPr>
      </p:pic>
    </p:spTree>
    <p:extLst>
      <p:ext uri="{BB962C8B-B14F-4D97-AF65-F5344CB8AC3E}">
        <p14:creationId xmlns:p14="http://schemas.microsoft.com/office/powerpoint/2010/main" xmlns="" val="3994697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6101DD-DE49-2931-90A8-93C3C0B11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534" y="208081"/>
            <a:ext cx="11091600" cy="672359"/>
          </a:xfrm>
        </p:spPr>
        <p:txBody>
          <a:bodyPr>
            <a:normAutofit fontScale="90000"/>
          </a:bodyPr>
          <a:lstStyle/>
          <a:p>
            <a:r>
              <a:rPr lang="ru-RU" b="1"/>
              <a:t>1890 г. Крымский горный клуб</a:t>
            </a:r>
            <a:endParaRPr lang="ru-RU"/>
          </a:p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C733B77-673C-12E1-D343-92F7C1C40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535" y="975886"/>
            <a:ext cx="11784034" cy="5674221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Благодаря всё возрастающему интересу к Крыму, в 1890 г. появилось объединение любителей гор, названное Крымским горным клубом. Цели им были поставлены следующие: Исследование крымских гор, облегчения пребывания в них, поддержка отраслей сельского хозяйства, охрана редких видов растений и животных. В управлении клуба находились выдающиеся научные деятели, сумевшие собрать вокруг себя энтузиастов, которые решили растопить «ледяные стены преступного равнодушия» к своему краю и направить русских туристов мощным потоком «к познанию красот и богатств своей великой Родины». Известность клуба постоянно росла, что было связано с экскурсионной деятельностью по Крыму, Уралу и Кавказу. И после того как клуб распространил свою деятельность за пределы </a:t>
            </a:r>
            <a:r>
              <a:rPr lang="ru-RU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крыма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, в 1902 г. он был переименован в Крымско-Кавказский горный клуб.</a:t>
            </a:r>
          </a:p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В 1899 г. благодаря клубу была обустроена и промаркирована первая пешеходная тропа, именуемая </a:t>
            </a:r>
            <a:r>
              <a:rPr lang="ru-RU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Штангеевской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. Вслед за ней появились и многие другие. Особое внимание клуб уделял ученическим экскурсиям. Десятки учебных заведений смогли получить экскурсионные услуги при поддержки </a:t>
            </a:r>
            <a:r>
              <a:rPr lang="ru-RU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Крымско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— Кавказского горного клуба. По ходатайству, участникам предоставлялось бесплатное проживание в школах или в гостиницах за небольшую плату. С 1902 г. началась подготовка руководителей экскурсий из числа школьных учителей.</a:t>
            </a:r>
            <a:endParaRPr lang="ru-RU" dirty="0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361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9E3407-92E1-3359-F158-398B3F098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29" y="94350"/>
            <a:ext cx="11091600" cy="683732"/>
          </a:xfrm>
        </p:spPr>
        <p:txBody>
          <a:bodyPr>
            <a:normAutofit fontScale="90000"/>
          </a:bodyPr>
          <a:lstStyle/>
          <a:p>
            <a:r>
              <a:rPr lang="ru-RU" b="1"/>
              <a:t>1895 г. Российское общество туристов</a:t>
            </a:r>
            <a:endParaRPr lang="ru-RU"/>
          </a:p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2B97C-0F96-6F47-7026-C6EB68EF1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028" y="1021379"/>
            <a:ext cx="11602064" cy="5628728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В связи с широким распространением в России двухколесных велосипедов, постепенно переходящих из средства развлечения обеспеченных граждан к средству передвижения для дальних поездок, появилось Российское общество туристов, утверждённое учредительным собранием в 1895 г. У общества имелись собственные печатные издания «Велосипед» и «Русский турист». РОТ распространило свою деятельность даже за пределы своей страны. Основной задачей общества была организация коллективных поездок в самые разные регионы, где имелись его представители, которые принимали экскурсантов и знакомили их с местными достопримечательностями. С зарубежными партнёрами существовала выгодная договорённость, когда прибывающие в Бельгию, Австрию, Англию, Италию туристы, могли повсеместно пользоваться различными льготами.</a:t>
            </a:r>
          </a:p>
          <a:p>
            <a:endParaRPr lang="ru-RU" dirty="0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</p:txBody>
      </p:sp>
      <p:pic>
        <p:nvPicPr>
          <p:cNvPr id="4" name="Рисунок 4" descr="Изображение выглядит как текст, велосипед, на открытом воздухе,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CEF1B0B8-8547-8F2E-9F24-B0F32F2DA6D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1177" y="4116688"/>
            <a:ext cx="5131557" cy="263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1449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AC3B63-8362-9359-41A5-D44180173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75" y="128469"/>
            <a:ext cx="11091600" cy="672359"/>
          </a:xfrm>
        </p:spPr>
        <p:txBody>
          <a:bodyPr>
            <a:normAutofit fontScale="90000"/>
          </a:bodyPr>
          <a:lstStyle/>
          <a:p>
            <a:r>
              <a:rPr lang="ru-RU" b="1"/>
              <a:t>1900 г. Русское горное общество</a:t>
            </a:r>
            <a:endParaRPr lang="ru-RU"/>
          </a:p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B62ED7-0CD3-CA04-6B41-4DBDFB45B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77" y="1055498"/>
            <a:ext cx="11886392" cy="5594609"/>
          </a:xfr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Александр Карлович фон Мекк, являясь директором Московско-Казанской железной дороги, проводил много времени в поездках по Западной Европе, посетил Альпы и Пиренеи, но попав на Кавказ, убедился что горы России ничуть им не уступают. Он задался целью организовать в России горное общество с целью знакомства с горной природой путём путешествий и восхождений, которое и было создано в 1900 г. Целью Русского горного общества было распространять среди населения сведений о замечательной природе горных районов России. Показывать, что вовсе необязательно ехать заграницу, а можно интересно проводить время и на своей </a:t>
            </a:r>
            <a:r>
              <a:rPr lang="ru-RU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Родине.С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первых же дней большое участие в деятельности Русского горного общества приняли такие видные учёные и исследователи, как В.И. Вернадский, П.П. Тянь-Шаньский, И.В. Мушкетов. Основными задачами общества являлись: всестороннее изучение гор, поиски недорогих способов передвижения, подбор проводников и лошадей, помещений для ночлега и приобретение подходящего снаряжения.</a:t>
            </a:r>
            <a:endParaRPr lang="ru-RU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  <a:p>
            <a:endParaRPr lang="ru-RU" dirty="0">
              <a:solidFill>
                <a:schemeClr val="tx1"/>
              </a:solidFill>
              <a:latin typeface="Times New Roman"/>
              <a:ea typeface="Source Sans Pr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123890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Sitka Heading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DFloatVTI" id="{F59BA300-ED19-4B39-9AE3-7882B1DE8B78}" vid="{0FEC63E3-719F-4F50-9F1E-5B8BAF3910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1448</Words>
  <Application>Microsoft Office PowerPoint</Application>
  <PresentationFormat>Произвольный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3DFloatVTI</vt:lpstr>
      <vt:lpstr>Развитие российского туризма</vt:lpstr>
      <vt:lpstr>Слайд 2</vt:lpstr>
      <vt:lpstr>1876 год. Первый туристический поход</vt:lpstr>
      <vt:lpstr>Слайд 4</vt:lpstr>
      <vt:lpstr>1878 г. Общество любителей естествознания и альп. кавказского клуба </vt:lpstr>
      <vt:lpstr>Слайд 6</vt:lpstr>
      <vt:lpstr>1890 г. Крымский горный клуб </vt:lpstr>
      <vt:lpstr>1895 г. Российское общество туристов </vt:lpstr>
      <vt:lpstr>1900 г. Русское горное общество </vt:lpstr>
      <vt:lpstr>Слайд 10</vt:lpstr>
      <vt:lpstr>1902 г. Кавказское горное общество  </vt:lpstr>
      <vt:lpstr>Слайд 12</vt:lpstr>
      <vt:lpstr>Настоящее время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Kristina Kolesnikova</dc:creator>
  <cp:lastModifiedBy>Notebook-Dell</cp:lastModifiedBy>
  <cp:revision>177</cp:revision>
  <dcterms:created xsi:type="dcterms:W3CDTF">2023-05-12T14:48:15Z</dcterms:created>
  <dcterms:modified xsi:type="dcterms:W3CDTF">2023-05-13T14:20:27Z</dcterms:modified>
</cp:coreProperties>
</file>