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8" r:id="rId2"/>
    <p:sldId id="273" r:id="rId3"/>
    <p:sldId id="263" r:id="rId4"/>
    <p:sldId id="276" r:id="rId5"/>
    <p:sldId id="27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B4E92C4-7DFD-4215-93DF-A108BE33A8C3}">
          <p14:sldIdLst>
            <p14:sldId id="268"/>
            <p14:sldId id="273"/>
          </p14:sldIdLst>
        </p14:section>
        <p14:section name="Раздел без заголовка" id="{59B9C59F-C363-4213-94E7-94D040A5D5B6}">
          <p14:sldIdLst>
            <p14:sldId id="263"/>
            <p14:sldId id="276"/>
            <p14:sldId id="2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006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88831" autoAdjust="0"/>
  </p:normalViewPr>
  <p:slideViewPr>
    <p:cSldViewPr>
      <p:cViewPr varScale="1">
        <p:scale>
          <a:sx n="65" d="100"/>
          <a:sy n="65" d="100"/>
        </p:scale>
        <p:origin x="51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BC84B8-835D-4C8C-896E-A6C6B3A04F91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D29EA-9F8A-49EA-A410-1FEFC986A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907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F86F-9C54-49B0-9FF2-5CAA3F505985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5B2A-87FA-4F8E-9680-6563CCBDC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F86F-9C54-49B0-9FF2-5CAA3F505985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5B2A-87FA-4F8E-9680-6563CCBDC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F86F-9C54-49B0-9FF2-5CAA3F505985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5B2A-87FA-4F8E-9680-6563CCBDC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F86F-9C54-49B0-9FF2-5CAA3F505985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5B2A-87FA-4F8E-9680-6563CCBDC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F86F-9C54-49B0-9FF2-5CAA3F505985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5B2A-87FA-4F8E-9680-6563CCBDC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F86F-9C54-49B0-9FF2-5CAA3F505985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5B2A-87FA-4F8E-9680-6563CCBDC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F86F-9C54-49B0-9FF2-5CAA3F505985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5B2A-87FA-4F8E-9680-6563CCBDC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F86F-9C54-49B0-9FF2-5CAA3F505985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5B2A-87FA-4F8E-9680-6563CCBDC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F86F-9C54-49B0-9FF2-5CAA3F505985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5B2A-87FA-4F8E-9680-6563CCBDC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F86F-9C54-49B0-9FF2-5CAA3F505985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5B2A-87FA-4F8E-9680-6563CCBDC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BF86F-9C54-49B0-9FF2-5CAA3F505985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5B2A-87FA-4F8E-9680-6563CCBDC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BF86F-9C54-49B0-9FF2-5CAA3F505985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B5B2A-87FA-4F8E-9680-6563CCBDC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24743"/>
            <a:ext cx="8280920" cy="57392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200" b="1" dirty="0">
                <a:solidFill>
                  <a:srgbClr val="000099"/>
                </a:solidFill>
                <a:latin typeface="Georgia" pitchFamily="18" charset="0"/>
              </a:rPr>
              <a:t>Родительское собрание по теме: </a:t>
            </a:r>
            <a:r>
              <a:rPr lang="ru-RU" sz="6200" b="1" dirty="0">
                <a:solidFill>
                  <a:srgbClr val="FF0000"/>
                </a:solidFill>
                <a:latin typeface="Georgia" pitchFamily="18" charset="0"/>
              </a:rPr>
              <a:t>«</a:t>
            </a:r>
            <a:r>
              <a:rPr lang="ru-RU" sz="6200" b="1" dirty="0" err="1">
                <a:solidFill>
                  <a:srgbClr val="FF0000"/>
                </a:solidFill>
                <a:latin typeface="Georgia" pitchFamily="18" charset="0"/>
              </a:rPr>
              <a:t>Буллинг</a:t>
            </a:r>
            <a:r>
              <a:rPr lang="ru-RU" sz="6200" b="1" dirty="0">
                <a:solidFill>
                  <a:srgbClr val="FF0000"/>
                </a:solidFill>
                <a:latin typeface="Georgia" pitchFamily="18" charset="0"/>
              </a:rPr>
              <a:t> в начальной школе»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692249"/>
            <a:ext cx="7715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endParaRPr lang="ru-RU" sz="1400" b="1" dirty="0">
              <a:solidFill>
                <a:srgbClr val="006600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ru-RU" sz="3000" b="1" dirty="0" err="1">
                <a:solidFill>
                  <a:srgbClr val="FF0000"/>
                </a:solidFill>
                <a:latin typeface="Georgia" pitchFamily="18" charset="0"/>
              </a:rPr>
              <a:t>Буллинг</a:t>
            </a:r>
            <a:r>
              <a:rPr lang="ru-RU" sz="2200" b="1" dirty="0">
                <a:solidFill>
                  <a:srgbClr val="000099"/>
                </a:solidFill>
                <a:latin typeface="Georgia" pitchFamily="18" charset="0"/>
              </a:rPr>
              <a:t> – это регулярное психологическое или физическое давление, осуществляемое одним человеком против другого в условиях замкнутой общественной группы</a:t>
            </a:r>
            <a:r>
              <a:rPr lang="ru-RU" sz="3600" b="1" dirty="0">
                <a:solidFill>
                  <a:srgbClr val="000099"/>
                </a:solidFill>
                <a:latin typeface="Georgia" pitchFamily="18" charset="0"/>
              </a:rPr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75252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Georgia" pitchFamily="18" charset="0"/>
              </a:rPr>
              <a:t>Основные характеристики </a:t>
            </a:r>
            <a:r>
              <a:rPr lang="ru-RU" b="1" dirty="0" err="1">
                <a:solidFill>
                  <a:srgbClr val="FF0000"/>
                </a:solidFill>
                <a:latin typeface="Georgia" pitchFamily="18" charset="0"/>
              </a:rPr>
              <a:t>буллинга</a:t>
            </a:r>
            <a:r>
              <a:rPr lang="ru-RU" b="1" dirty="0">
                <a:solidFill>
                  <a:srgbClr val="FF0000"/>
                </a:solidFill>
                <a:latin typeface="Georgia" pitchFamily="18" charset="0"/>
              </a:rPr>
              <a:t>: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Умышленность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Регулярность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Неравенство сил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Групповой процесс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Не заканчивается сам по себе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Негативное воздействие на всех участников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Georgia" pitchFamily="18" charset="0"/>
              </a:rPr>
              <a:t>Роли: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Инициатор (агрессор)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Последователи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Жертва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0099"/>
                </a:solidFill>
                <a:latin typeface="Georgia" pitchFamily="18" charset="0"/>
              </a:rPr>
              <a:t>Наблюдатели               </a:t>
            </a:r>
            <a:endParaRPr lang="en-US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2413338"/>
            <a:ext cx="2890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о</a:t>
            </a:r>
          </a:p>
        </p:txBody>
      </p:sp>
    </p:spTree>
    <p:extLst>
      <p:ext uri="{BB962C8B-B14F-4D97-AF65-F5344CB8AC3E}">
        <p14:creationId xmlns:p14="http://schemas.microsoft.com/office/powerpoint/2010/main" val="1934120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223224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Проявления: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b="1" dirty="0">
                <a:solidFill>
                  <a:srgbClr val="7030A0"/>
                </a:solidFill>
              </a:rPr>
              <a:t>вербальный </a:t>
            </a:r>
            <a:r>
              <a:rPr lang="ru-RU" b="1" dirty="0" err="1">
                <a:solidFill>
                  <a:srgbClr val="7030A0"/>
                </a:solidFill>
              </a:rPr>
              <a:t>буллинг</a:t>
            </a:r>
            <a:r>
              <a:rPr lang="ru-RU" b="1" dirty="0">
                <a:solidFill>
                  <a:srgbClr val="7030A0"/>
                </a:solidFill>
              </a:rPr>
              <a:t>, социальное исключение и </a:t>
            </a:r>
            <a:r>
              <a:rPr lang="ru-RU" b="1" dirty="0" err="1">
                <a:solidFill>
                  <a:srgbClr val="7030A0"/>
                </a:solidFill>
              </a:rPr>
              <a:t>кибербуллинг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5733256"/>
            <a:ext cx="7704856" cy="40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DE5481D-2651-47E9-82DD-A5440B923382}"/>
              </a:ext>
            </a:extLst>
          </p:cNvPr>
          <p:cNvSpPr/>
          <p:nvPr/>
        </p:nvSpPr>
        <p:spPr>
          <a:xfrm>
            <a:off x="251520" y="2551837"/>
            <a:ext cx="66064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Изоляция (не хотят сидеть рядом)</a:t>
            </a:r>
          </a:p>
          <a:p>
            <a:r>
              <a:rPr lang="ru-RU" sz="4000" dirty="0"/>
              <a:t>Угроза физической расправы</a:t>
            </a:r>
          </a:p>
          <a:p>
            <a:r>
              <a:rPr lang="ru-RU" sz="4000" dirty="0"/>
              <a:t>Бойкот</a:t>
            </a:r>
          </a:p>
          <a:p>
            <a:r>
              <a:rPr lang="ru-RU" sz="4000" dirty="0"/>
              <a:t>Насмешки</a:t>
            </a:r>
          </a:p>
          <a:p>
            <a:r>
              <a:rPr lang="ru-RU" sz="4000" dirty="0"/>
              <a:t>Жалобы взрослым</a:t>
            </a:r>
          </a:p>
          <a:p>
            <a:r>
              <a:rPr lang="ru-RU" sz="4000" dirty="0" err="1"/>
              <a:t>Дизлайки</a:t>
            </a:r>
            <a:r>
              <a:rPr lang="ru-RU" sz="4000" dirty="0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CBF883-5725-48C9-BA86-429AF8F0A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Памятка Как понять, что ребёнок стал жертвой </a:t>
            </a:r>
            <a:r>
              <a:rPr lang="ru-RU" sz="3600" dirty="0" err="1">
                <a:solidFill>
                  <a:srgbClr val="FF0000"/>
                </a:solidFill>
              </a:rPr>
              <a:t>буллинга</a:t>
            </a:r>
            <a:r>
              <a:rPr lang="ru-RU" sz="3600" dirty="0">
                <a:solidFill>
                  <a:srgbClr val="FF0000"/>
                </a:solidFill>
              </a:rPr>
              <a:t>?</a:t>
            </a:r>
            <a:br>
              <a:rPr lang="ru-RU" sz="3600" dirty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435280" cy="5661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1.	</a:t>
            </a:r>
            <a:r>
              <a:rPr lang="ru-RU" sz="2800" dirty="0"/>
              <a:t>Ребёнок неохотно идёт в школу и рад любой возможности не ходить туда</a:t>
            </a:r>
          </a:p>
          <a:p>
            <a:pPr marL="0" indent="0">
              <a:buNone/>
            </a:pPr>
            <a:r>
              <a:rPr lang="ru-RU" sz="2800" dirty="0"/>
              <a:t>2.	Возвращается из школы подавленным</a:t>
            </a:r>
          </a:p>
          <a:p>
            <a:pPr marL="0" indent="0">
              <a:buNone/>
            </a:pPr>
            <a:r>
              <a:rPr lang="ru-RU" sz="2800" dirty="0"/>
              <a:t>3.	Часто плачет без очевидных причин</a:t>
            </a:r>
          </a:p>
          <a:p>
            <a:pPr marL="0" indent="0">
              <a:buNone/>
            </a:pPr>
            <a:r>
              <a:rPr lang="ru-RU" sz="2800" dirty="0"/>
              <a:t>4.	Никогда не вспоминает одноклассников</a:t>
            </a:r>
          </a:p>
          <a:p>
            <a:pPr marL="0" indent="0">
              <a:buNone/>
            </a:pPr>
            <a:r>
              <a:rPr lang="ru-RU" sz="2800" dirty="0"/>
              <a:t>5.	Очень мало говорит о своей школьной жизни</a:t>
            </a:r>
          </a:p>
          <a:p>
            <a:pPr marL="0" indent="0">
              <a:buNone/>
            </a:pPr>
            <a:r>
              <a:rPr lang="ru-RU" sz="2800" dirty="0"/>
              <a:t>6.	Одинок : его никто не приглашает в гости, он никого не хочет позвать к себе</a:t>
            </a:r>
          </a:p>
          <a:p>
            <a:pPr marL="0" indent="0">
              <a:buNone/>
            </a:pPr>
            <a:r>
              <a:rPr lang="ru-RU" sz="2800" dirty="0"/>
              <a:t>7.	Если ребенок любил проводить время в Интернете и внезапно перестал это делать (</a:t>
            </a:r>
            <a:r>
              <a:rPr lang="ru-RU" sz="2800" dirty="0" err="1"/>
              <a:t>кибербуллинг</a:t>
            </a:r>
            <a:r>
              <a:rPr lang="ru-RU" sz="2800" dirty="0"/>
              <a:t>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2112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br>
              <a:rPr lang="ru-RU" b="1" dirty="0">
                <a:solidFill>
                  <a:srgbClr val="000099"/>
                </a:solidFill>
              </a:rPr>
            </a:br>
            <a:br>
              <a:rPr lang="ru-RU" b="1" dirty="0">
                <a:solidFill>
                  <a:srgbClr val="000099"/>
                </a:solidFill>
              </a:rPr>
            </a:br>
            <a:br>
              <a:rPr lang="ru-RU" b="1" dirty="0">
                <a:solidFill>
                  <a:srgbClr val="000099"/>
                </a:solidFill>
              </a:rPr>
            </a:br>
            <a:br>
              <a:rPr lang="ru-RU" b="1" dirty="0">
                <a:solidFill>
                  <a:srgbClr val="000099"/>
                </a:solidFill>
              </a:rPr>
            </a:br>
            <a:br>
              <a:rPr lang="ru-RU" b="1" dirty="0">
                <a:solidFill>
                  <a:srgbClr val="000099"/>
                </a:solidFill>
              </a:rPr>
            </a:br>
            <a:br>
              <a:rPr lang="ru-RU" b="1" dirty="0">
                <a:solidFill>
                  <a:srgbClr val="000099"/>
                </a:solidFill>
              </a:rPr>
            </a:br>
            <a:br>
              <a:rPr lang="ru-RU" b="1" dirty="0">
                <a:solidFill>
                  <a:srgbClr val="000099"/>
                </a:solidFill>
              </a:rPr>
            </a:br>
            <a:br>
              <a:rPr lang="ru-RU" b="1" dirty="0">
                <a:solidFill>
                  <a:srgbClr val="000099"/>
                </a:solidFill>
              </a:rPr>
            </a:br>
            <a:endParaRPr lang="ru-RU" sz="3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2708920"/>
            <a:ext cx="7704856" cy="40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CF1075E-120B-4EEF-8026-77BA5AEC2CA0}"/>
              </a:ext>
            </a:extLst>
          </p:cNvPr>
          <p:cNvSpPr/>
          <p:nvPr/>
        </p:nvSpPr>
        <p:spPr>
          <a:xfrm>
            <a:off x="179512" y="2274838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7030A0"/>
                </a:solidFill>
              </a:rPr>
              <a:t>Я рядом</a:t>
            </a:r>
          </a:p>
          <a:p>
            <a:r>
              <a:rPr lang="ru-RU" sz="3600" dirty="0">
                <a:solidFill>
                  <a:srgbClr val="FF0000"/>
                </a:solidFill>
              </a:rPr>
              <a:t>Я в тебя верю</a:t>
            </a:r>
          </a:p>
          <a:p>
            <a:r>
              <a:rPr lang="ru-RU" sz="3600" dirty="0">
                <a:solidFill>
                  <a:srgbClr val="00B050"/>
                </a:solidFill>
              </a:rPr>
              <a:t>Ты замечательный</a:t>
            </a:r>
          </a:p>
          <a:p>
            <a:r>
              <a:rPr lang="ru-RU" sz="3600" dirty="0">
                <a:solidFill>
                  <a:srgbClr val="00B0F0"/>
                </a:solidFill>
              </a:rPr>
              <a:t>Я тобой горжусь!</a:t>
            </a:r>
          </a:p>
          <a:p>
            <a:r>
              <a:rPr lang="ru-RU" sz="3600" dirty="0">
                <a:solidFill>
                  <a:srgbClr val="FF0000"/>
                </a:solidFill>
              </a:rPr>
              <a:t>Для меня важно все, что тебя волнует, тревожит и радует!</a:t>
            </a:r>
          </a:p>
          <a:p>
            <a:r>
              <a:rPr lang="ru-RU" sz="3600" dirty="0">
                <a:solidFill>
                  <a:srgbClr val="00B050"/>
                </a:solidFill>
              </a:rPr>
              <a:t>Ты лучше всех!</a:t>
            </a:r>
          </a:p>
          <a:p>
            <a:r>
              <a:rPr lang="ru-RU" sz="3600" dirty="0">
                <a:solidFill>
                  <a:srgbClr val="FF0000"/>
                </a:solidFill>
              </a:rPr>
              <a:t>Я очень люблю тебя!</a:t>
            </a:r>
          </a:p>
        </p:txBody>
      </p:sp>
    </p:spTree>
    <p:extLst>
      <p:ext uri="{BB962C8B-B14F-4D97-AF65-F5344CB8AC3E}">
        <p14:creationId xmlns:p14="http://schemas.microsoft.com/office/powerpoint/2010/main" val="15451377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1077</TotalTime>
  <Words>126</Words>
  <Application>Microsoft Office PowerPoint</Application>
  <PresentationFormat>Экран (4:3)</PresentationFormat>
  <Paragraphs>40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Comic Sans MS</vt:lpstr>
      <vt:lpstr>Georgia</vt:lpstr>
      <vt:lpstr>Times New Roman</vt:lpstr>
      <vt:lpstr>Тема Office</vt:lpstr>
      <vt:lpstr>Презентация PowerPoint</vt:lpstr>
      <vt:lpstr>Буллинг – это регулярное психологическое или физическое давление, осуществляемое одним человеком против другого в условиях замкнутой общественной группы.</vt:lpstr>
      <vt:lpstr>Проявления:  вербальный буллинг, социальное исключение и кибербуллинг</vt:lpstr>
      <vt:lpstr>Памятка Как понять, что ребёнок стал жертвой буллинга? </vt:lpstr>
      <vt:lpstr>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Средняя общеобразовательная школа № 18 Проект по литературному направлению Книга произведений учащихся СОШ № 18 «Волшебное перо» Уровень творчества –творческий Содержание- межпредметное Назначение – общественное База выполнения – комплексная Количественный состав исполнителей – групповое Возрастной состав исполнителей – одновозрастной ФИО авторов: Клименко Ксения, Камнева Софья, Прохорченко Полина, Бабинова Полина.</dc:title>
  <dc:creator>Компьютер</dc:creator>
  <cp:lastModifiedBy>Rost</cp:lastModifiedBy>
  <cp:revision>97</cp:revision>
  <dcterms:created xsi:type="dcterms:W3CDTF">2018-04-27T12:32:46Z</dcterms:created>
  <dcterms:modified xsi:type="dcterms:W3CDTF">2023-05-13T05:13:51Z</dcterms:modified>
</cp:coreProperties>
</file>