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135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815553"/>
      </p:ext>
    </p:extLst>
  </p:cSld>
  <p:clrMapOvr>
    <a:masterClrMapping/>
  </p:clrMapOvr>
  <p:transition spd="slow" advClick="0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807448"/>
      </p:ext>
    </p:extLst>
  </p:cSld>
  <p:clrMapOvr>
    <a:masterClrMapping/>
  </p:clrMapOvr>
  <p:transition spd="slow" advClick="0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788706"/>
      </p:ext>
    </p:extLst>
  </p:cSld>
  <p:clrMapOvr>
    <a:masterClrMapping/>
  </p:clrMapOvr>
  <p:transition spd="slow" advClick="0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3044"/>
      </p:ext>
    </p:extLst>
  </p:cSld>
  <p:clrMapOvr>
    <a:masterClrMapping/>
  </p:clrMapOvr>
  <p:transition spd="slow" advClick="0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21071"/>
      </p:ext>
    </p:extLst>
  </p:cSld>
  <p:clrMapOvr>
    <a:masterClrMapping/>
  </p:clrMapOvr>
  <p:transition spd="slow" advClick="0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003727"/>
      </p:ext>
    </p:extLst>
  </p:cSld>
  <p:clrMapOvr>
    <a:masterClrMapping/>
  </p:clrMapOvr>
  <p:transition spd="slow" advClick="0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412781"/>
      </p:ext>
    </p:extLst>
  </p:cSld>
  <p:clrMapOvr>
    <a:masterClrMapping/>
  </p:clrMapOvr>
  <p:transition spd="slow" advClick="0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5411"/>
      </p:ext>
    </p:extLst>
  </p:cSld>
  <p:clrMapOvr>
    <a:masterClrMapping/>
  </p:clrMapOvr>
  <p:transition spd="slow" advClick="0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222868"/>
      </p:ext>
    </p:extLst>
  </p:cSld>
  <p:clrMapOvr>
    <a:masterClrMapping/>
  </p:clrMapOvr>
  <p:transition spd="slow" advClick="0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242691"/>
      </p:ext>
    </p:extLst>
  </p:cSld>
  <p:clrMapOvr>
    <a:masterClrMapping/>
  </p:clrMapOvr>
  <p:transition spd="slow" advClick="0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87895"/>
      </p:ext>
    </p:extLst>
  </p:cSld>
  <p:clrMapOvr>
    <a:masterClrMapping/>
  </p:clrMapOvr>
  <p:transition spd="slow" advClick="0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B7979-0027-422E-B297-5BEB8917E5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A3268-E4F0-413F-94DF-75A434B364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8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4"/>
          <p:cNvSpPr txBox="1">
            <a:spLocks/>
          </p:cNvSpPr>
          <p:nvPr/>
        </p:nvSpPr>
        <p:spPr>
          <a:xfrm>
            <a:off x="3995936" y="5949280"/>
            <a:ext cx="1224136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9458" name="Picture 2" descr="C:\Users\User\Desktop\Рабочая документация\картинки\ТИЦ_логотипы\Ёлка (ПРОЗРАЧНАЯ.tif"/>
          <p:cNvPicPr>
            <a:picLocks noChangeAspect="1" noChangeArrowheads="1"/>
          </p:cNvPicPr>
          <p:nvPr/>
        </p:nvPicPr>
        <p:blipFill>
          <a:blip r:embed="rId2" cstate="email">
            <a:lum bright="-30000" contrast="-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898" y="1949053"/>
            <a:ext cx="3610717" cy="3928219"/>
          </a:xfrm>
          <a:prstGeom prst="rect">
            <a:avLst/>
          </a:prstGeom>
          <a:noFill/>
        </p:spPr>
      </p:pic>
      <p:pic>
        <p:nvPicPr>
          <p:cNvPr id="5" name="Picture 3" descr="K:\Символика района\карта с соседям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210" y="3550786"/>
            <a:ext cx="2479164" cy="2998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Ruza, Panorama, Ð ÑÐ·Ð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182" y="116632"/>
            <a:ext cx="8635643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pp.userapi.com/c424917/v424917939/30bc/WRUfIc9AW9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3363" y="3324442"/>
            <a:ext cx="2561348" cy="3201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39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00910" y="800708"/>
            <a:ext cx="4392488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/>
              <a:t>На западе Подмосковья находится зелёная и уютная Руза заповедная, место с очаровательной природой</a:t>
            </a:r>
            <a:r>
              <a:rPr lang="ru-RU" sz="1800" b="1" dirty="0" smtClean="0"/>
              <a:t>.. </a:t>
            </a:r>
          </a:p>
          <a:p>
            <a:pPr marL="0" indent="0">
              <a:buNone/>
            </a:pPr>
            <a:r>
              <a:rPr lang="ru-RU" sz="1800" b="1" dirty="0" smtClean="0"/>
              <a:t>Население – 62 тыс. человек.</a:t>
            </a:r>
          </a:p>
          <a:p>
            <a:pPr marL="0" indent="0">
              <a:buNone/>
            </a:pPr>
            <a:r>
              <a:rPr lang="ru-RU" sz="1800" b="1" dirty="0" smtClean="0"/>
              <a:t> Площадь – 1567 км</a:t>
            </a:r>
            <a:r>
              <a:rPr lang="ru-RU" sz="1800" b="1" baseline="30000" dirty="0" smtClean="0"/>
              <a:t>2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05326" y="94618"/>
            <a:ext cx="8343137" cy="70609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905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Рузский городской округ </a:t>
            </a:r>
            <a:endParaRPr lang="ru-RU" sz="5400" b="1" dirty="0">
              <a:ln w="19050">
                <a:solidFill>
                  <a:srgbClr val="FFFF00"/>
                </a:solidFill>
              </a:ln>
              <a:solidFill>
                <a:srgbClr val="33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:\Users\User\Desktop\Рабочая документация\2016\Декабрь 2016\Текущая работа\презентация\7zDhGGFrSV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20" y="800708"/>
            <a:ext cx="2952328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308720" y="2636912"/>
            <a:ext cx="4896544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</a:rPr>
              <a:t>На протяжении всей истории существует как центр курортной и оздоровительной зоны Подмосковья. Не даром в своем завещании Московский князь Иван </a:t>
            </a:r>
            <a:r>
              <a:rPr lang="ru-RU" b="1" dirty="0" err="1">
                <a:solidFill>
                  <a:prstClr val="black"/>
                </a:solidFill>
              </a:rPr>
              <a:t>Калита</a:t>
            </a:r>
            <a:r>
              <a:rPr lang="ru-RU" b="1" dirty="0">
                <a:solidFill>
                  <a:prstClr val="black"/>
                </a:solidFill>
              </a:rPr>
              <a:t> называет Рузу любимейшей вотчиной, местом охоты, рыбалки  и отдыха.</a:t>
            </a:r>
          </a:p>
        </p:txBody>
      </p:sp>
      <p:pic>
        <p:nvPicPr>
          <p:cNvPr id="14" name="Picture 2" descr="C:\Users\User\Desktop\Андрей Куприянов\река руза\42500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221088"/>
            <a:ext cx="3153544" cy="2096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131840" y="4066970"/>
            <a:ext cx="36724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5113" algn="just" eaLnBrk="0" hangingPunct="0"/>
            <a:r>
              <a:rPr lang="ru-RU" b="1" dirty="0">
                <a:solidFill>
                  <a:prstClr val="black"/>
                </a:solidFill>
              </a:rPr>
              <a:t>Рузский район граничит: на юге - с Наро-Фоминским, на западе - с Можайским, на востоке - с Одинцовским, на северо-западе - с Волоколамским и на северо-востоке с </a:t>
            </a:r>
            <a:r>
              <a:rPr lang="ru-RU" b="1" dirty="0" err="1">
                <a:solidFill>
                  <a:prstClr val="black"/>
                </a:solidFill>
              </a:rPr>
              <a:t>Истринским</a:t>
            </a:r>
            <a:r>
              <a:rPr lang="ru-RU" b="1" dirty="0">
                <a:solidFill>
                  <a:prstClr val="black"/>
                </a:solidFill>
              </a:rPr>
              <a:t> районами Московской области. </a:t>
            </a:r>
            <a:endParaRPr lang="ru-RU" altLang="ru-RU" b="1" dirty="0">
              <a:solidFill>
                <a:prstClr val="black"/>
              </a:solidFill>
            </a:endParaRPr>
          </a:p>
          <a:p>
            <a:pPr indent="265113" algn="just">
              <a:tabLst>
                <a:tab pos="4129088" algn="l"/>
              </a:tabLst>
            </a:pPr>
            <a:r>
              <a:rPr lang="ru-RU" b="1" dirty="0">
                <a:solidFill>
                  <a:prstClr val="black"/>
                </a:solidFill>
              </a:rPr>
              <a:t>На территории района расположено 230 населенных пунктов.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6804248" y="2061788"/>
            <a:ext cx="1825235" cy="359774"/>
            <a:chOff x="680675" y="318576"/>
            <a:chExt cx="1727896" cy="359774"/>
          </a:xfrm>
          <a:solidFill>
            <a:srgbClr val="66FF99"/>
          </a:solidFill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680675" y="318576"/>
              <a:ext cx="1727896" cy="359774"/>
            </a:xfrm>
            <a:prstGeom prst="round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Скругленный прямоугольник 4"/>
            <p:cNvSpPr/>
            <p:nvPr/>
          </p:nvSpPr>
          <p:spPr>
            <a:xfrm>
              <a:off x="698238" y="336139"/>
              <a:ext cx="1692770" cy="324648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b="1" dirty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Водные ресурсы – более 30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804248" y="2464763"/>
            <a:ext cx="1825235" cy="359774"/>
            <a:chOff x="680675" y="721551"/>
            <a:chExt cx="1727896" cy="359774"/>
          </a:xfrm>
          <a:solidFill>
            <a:srgbClr val="66FF99"/>
          </a:solidFill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680675" y="721551"/>
              <a:ext cx="1727896" cy="359774"/>
            </a:xfrm>
            <a:prstGeom prst="round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Скругленный прямоугольник 6"/>
            <p:cNvSpPr/>
            <p:nvPr/>
          </p:nvSpPr>
          <p:spPr>
            <a:xfrm>
              <a:off x="698238" y="739114"/>
              <a:ext cx="1692770" cy="324648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b="1" dirty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Санатории и пансионаты – 7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804265" y="2867738"/>
            <a:ext cx="2267728" cy="359774"/>
            <a:chOff x="680691" y="1124526"/>
            <a:chExt cx="2146791" cy="359774"/>
          </a:xfrm>
          <a:solidFill>
            <a:srgbClr val="66FF99"/>
          </a:solidFill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680691" y="1124526"/>
              <a:ext cx="2146791" cy="359774"/>
            </a:xfrm>
            <a:prstGeom prst="round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Скругленный прямоугольник 8"/>
            <p:cNvSpPr/>
            <p:nvPr/>
          </p:nvSpPr>
          <p:spPr>
            <a:xfrm>
              <a:off x="698254" y="1142089"/>
              <a:ext cx="2111665" cy="324648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b="1" dirty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Детские оздоровительные лагеря – 8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804265" y="3262978"/>
            <a:ext cx="719020" cy="359774"/>
            <a:chOff x="680691" y="1519766"/>
            <a:chExt cx="680675" cy="359774"/>
          </a:xfrm>
          <a:solidFill>
            <a:srgbClr val="66FF99"/>
          </a:solidFill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680691" y="1519766"/>
              <a:ext cx="680675" cy="359774"/>
            </a:xfrm>
            <a:prstGeom prst="round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10"/>
            <p:cNvSpPr/>
            <p:nvPr/>
          </p:nvSpPr>
          <p:spPr>
            <a:xfrm>
              <a:off x="698254" y="1537329"/>
              <a:ext cx="645549" cy="324648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b="1" dirty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Музеи – 5 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804249" y="3673688"/>
            <a:ext cx="2046498" cy="359774"/>
            <a:chOff x="680675" y="1930476"/>
            <a:chExt cx="1937359" cy="359774"/>
          </a:xfrm>
          <a:solidFill>
            <a:srgbClr val="66FF99"/>
          </a:solidFill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680675" y="1930476"/>
              <a:ext cx="1937359" cy="359774"/>
            </a:xfrm>
            <a:prstGeom prst="round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Скругленный прямоугольник 12"/>
            <p:cNvSpPr/>
            <p:nvPr/>
          </p:nvSpPr>
          <p:spPr>
            <a:xfrm>
              <a:off x="698238" y="1948039"/>
              <a:ext cx="1902233" cy="324648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b="1" dirty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Объекты активного отдыха – 10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804265" y="4076663"/>
            <a:ext cx="940284" cy="359774"/>
            <a:chOff x="680691" y="2333451"/>
            <a:chExt cx="890139" cy="359774"/>
          </a:xfrm>
          <a:solidFill>
            <a:srgbClr val="66FF99"/>
          </a:solidFill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680691" y="2333451"/>
              <a:ext cx="890139" cy="359774"/>
            </a:xfrm>
            <a:prstGeom prst="round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Скругленный прямоугольник 14"/>
            <p:cNvSpPr/>
            <p:nvPr/>
          </p:nvSpPr>
          <p:spPr>
            <a:xfrm>
              <a:off x="698254" y="2351014"/>
              <a:ext cx="855013" cy="324648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b="1" dirty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Храмы – 46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804249" y="4479638"/>
            <a:ext cx="829652" cy="359774"/>
            <a:chOff x="680675" y="2736426"/>
            <a:chExt cx="785407" cy="359774"/>
          </a:xfrm>
          <a:solidFill>
            <a:srgbClr val="66FF99"/>
          </a:solidFill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680675" y="2736426"/>
              <a:ext cx="785407" cy="359774"/>
            </a:xfrm>
            <a:prstGeom prst="round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16"/>
            <p:cNvSpPr/>
            <p:nvPr/>
          </p:nvSpPr>
          <p:spPr>
            <a:xfrm>
              <a:off x="698238" y="2753989"/>
              <a:ext cx="750281" cy="324648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b="1" dirty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Усадьбы – 3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804265" y="4882613"/>
            <a:ext cx="719020" cy="359774"/>
            <a:chOff x="680691" y="3139401"/>
            <a:chExt cx="680675" cy="359774"/>
          </a:xfrm>
          <a:solidFill>
            <a:srgbClr val="66FF99"/>
          </a:solidFill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680691" y="3139401"/>
              <a:ext cx="680675" cy="359774"/>
            </a:xfrm>
            <a:prstGeom prst="round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18"/>
            <p:cNvSpPr/>
            <p:nvPr/>
          </p:nvSpPr>
          <p:spPr>
            <a:xfrm>
              <a:off x="698254" y="3156964"/>
              <a:ext cx="645549" cy="324648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b="1" dirty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Парки - 3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352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Рабочая документация\2017\Февраль 2017\текущая\буклет русский\карта как добраться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498493" cy="2145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3284984"/>
            <a:ext cx="5256584" cy="3384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</a:pPr>
            <a:r>
              <a:rPr lang="ru-RU" sz="1400" b="1" u="sng" dirty="0">
                <a:solidFill>
                  <a:prstClr val="black"/>
                </a:solidFill>
              </a:rPr>
              <a:t>Если общественным транспортом из Москвы, то:</a:t>
            </a:r>
            <a:r>
              <a:rPr lang="ru-RU" sz="1400" b="1" dirty="0">
                <a:solidFill>
                  <a:prstClr val="black"/>
                </a:solidFill>
              </a:rPr>
              <a:t/>
            </a:r>
            <a:br>
              <a:rPr lang="ru-RU" sz="1400" b="1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>1. От станции метро Тушинская ходит рейсовый </a:t>
            </a:r>
            <a:r>
              <a:rPr lang="ru-RU" sz="1400" b="1" dirty="0">
                <a:solidFill>
                  <a:prstClr val="black"/>
                </a:solidFill>
              </a:rPr>
              <a:t>автобус </a:t>
            </a:r>
            <a:r>
              <a:rPr lang="ru-RU" sz="1400" dirty="0">
                <a:solidFill>
                  <a:prstClr val="black"/>
                </a:solidFill>
              </a:rPr>
              <a:t>по двум маршрутам: через Покровское и через Тучково. Есть возможность выбрать тот маршрут, который Вам больше подходит.</a:t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>2. От станции метро Белорусская, с Белорусского вокзала идут </a:t>
            </a:r>
            <a:r>
              <a:rPr lang="ru-RU" sz="1400" b="1" dirty="0">
                <a:solidFill>
                  <a:prstClr val="black"/>
                </a:solidFill>
              </a:rPr>
              <a:t>электрички,</a:t>
            </a:r>
            <a:r>
              <a:rPr lang="ru-RU" sz="1400" dirty="0">
                <a:solidFill>
                  <a:prstClr val="black"/>
                </a:solidFill>
              </a:rPr>
              <a:t> в том числе и скоростные. </a:t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>3. От станции метро Рижская, с Рижского вокзала </a:t>
            </a:r>
            <a:r>
              <a:rPr lang="ru-RU" sz="1400" b="1" dirty="0">
                <a:solidFill>
                  <a:prstClr val="black"/>
                </a:solidFill>
              </a:rPr>
              <a:t>электрички</a:t>
            </a:r>
            <a:r>
              <a:rPr lang="ru-RU" sz="1400" dirty="0">
                <a:solidFill>
                  <a:prstClr val="black"/>
                </a:solidFill>
              </a:rPr>
              <a:t> до станции </a:t>
            </a:r>
            <a:r>
              <a:rPr lang="ru-RU" sz="1400" dirty="0" err="1">
                <a:solidFill>
                  <a:prstClr val="black"/>
                </a:solidFill>
              </a:rPr>
              <a:t>Румянцево</a:t>
            </a:r>
            <a:r>
              <a:rPr lang="ru-RU" sz="1400" dirty="0">
                <a:solidFill>
                  <a:prstClr val="black"/>
                </a:solidFill>
              </a:rPr>
              <a:t> / Новопетровское, далее рейсовым автобусом (этот маршрут удобен тем, кто желает посетить север района).</a:t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b="1" u="sng" dirty="0">
                <a:solidFill>
                  <a:prstClr val="black"/>
                </a:solidFill>
              </a:rPr>
              <a:t>Личным транспортом</a:t>
            </a:r>
            <a:r>
              <a:rPr lang="ru-RU" sz="1400" u="sng" dirty="0">
                <a:solidFill>
                  <a:prstClr val="black"/>
                </a:solidFill>
              </a:rPr>
              <a:t>:</a:t>
            </a: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>1. Минское, Можайское шоссе (через Дорохово / Тучково),</a:t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>2. </a:t>
            </a:r>
            <a:r>
              <a:rPr lang="ru-RU" sz="1400" dirty="0" err="1">
                <a:solidFill>
                  <a:prstClr val="black"/>
                </a:solidFill>
              </a:rPr>
              <a:t>Новорижское</a:t>
            </a:r>
            <a:r>
              <a:rPr lang="ru-RU" sz="1400" dirty="0">
                <a:solidFill>
                  <a:prstClr val="black"/>
                </a:solidFill>
              </a:rPr>
              <a:t> шоссе (через </a:t>
            </a:r>
            <a:r>
              <a:rPr lang="ru-RU" sz="1400" dirty="0" err="1">
                <a:solidFill>
                  <a:prstClr val="black"/>
                </a:solidFill>
              </a:rPr>
              <a:t>Мансурово</a:t>
            </a:r>
            <a:r>
              <a:rPr lang="ru-RU" sz="1400" dirty="0">
                <a:solidFill>
                  <a:prstClr val="black"/>
                </a:solidFill>
              </a:rPr>
              <a:t>),</a:t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>3. Волоколамское шоссе (через Истру),</a:t>
            </a:r>
            <a:br>
              <a:rPr lang="ru-RU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>4. </a:t>
            </a:r>
            <a:r>
              <a:rPr lang="ru-RU" sz="1400" dirty="0" err="1">
                <a:solidFill>
                  <a:prstClr val="black"/>
                </a:solidFill>
              </a:rPr>
              <a:t>Нахабинское</a:t>
            </a:r>
            <a:r>
              <a:rPr lang="ru-RU" sz="1400" dirty="0">
                <a:solidFill>
                  <a:prstClr val="black"/>
                </a:solidFill>
              </a:rPr>
              <a:t> шоссе (через Звенигород).</a:t>
            </a:r>
            <a:r>
              <a:rPr lang="ru-RU" sz="1200" dirty="0">
                <a:solidFill>
                  <a:prstClr val="black"/>
                </a:solidFill>
              </a:rPr>
              <a:t/>
            </a:r>
            <a:br>
              <a:rPr lang="ru-RU" sz="1200" dirty="0">
                <a:solidFill>
                  <a:prstClr val="black"/>
                </a:solidFill>
              </a:rPr>
            </a:b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71381" y="267643"/>
            <a:ext cx="8892480" cy="706090"/>
          </a:xfrm>
        </p:spPr>
        <p:txBody>
          <a:bodyPr>
            <a:noAutofit/>
          </a:bodyPr>
          <a:lstStyle/>
          <a:p>
            <a:r>
              <a:rPr lang="ru-RU" sz="4000" b="1" dirty="0">
                <a:ln w="1270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Транспортная доступность до города РУЗА </a:t>
            </a:r>
          </a:p>
        </p:txBody>
      </p:sp>
      <p:pic>
        <p:nvPicPr>
          <p:cNvPr id="1027" name="Picture 3" descr="C:\Users\User\Desktop\Рабочая документация\2017\Июль 2017\текущая\защита проекта в минкульте\ruzski ЕЛЕНЬ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633" y="620688"/>
            <a:ext cx="4415073" cy="5904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508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3960440" cy="4525963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400" dirty="0" smtClean="0"/>
              <a:t>Рузский район образован в 1920 году. Центр района - город Руза. Почти тысячелетие стоит он на берегу реки Руза, основанный как крепость на западной границе древнего Московского княжества, на пути, соединяющем верхнюю Волгу с Москвой. </a:t>
            </a:r>
          </a:p>
          <a:p>
            <a:pPr marL="0" indent="361950" algn="just">
              <a:buNone/>
            </a:pPr>
            <a:r>
              <a:rPr lang="ru-RU" sz="1400" dirty="0" smtClean="0"/>
              <a:t>Рузский городок – типичный образец крепостных сооружений прошлого. Здесь и круговая оборона, и вода, и подземные ходы. Крепость Городка была создана по приказу Дмитрия Донского, который стремился обезопасить западные границы Московского государства от Литовского и Тверского княжеств.</a:t>
            </a:r>
          </a:p>
          <a:p>
            <a:pPr marL="0" indent="361950" algn="just">
              <a:buNone/>
            </a:pPr>
            <a:r>
              <a:rPr lang="ru-RU" sz="1400" dirty="0" smtClean="0"/>
              <a:t> Первое упоминание о Рузе встречается в духовной грамоте Московского князя Ивана </a:t>
            </a:r>
            <a:r>
              <a:rPr lang="ru-RU" sz="1400" dirty="0" err="1" smtClean="0"/>
              <a:t>Калиты</a:t>
            </a:r>
            <a:r>
              <a:rPr lang="ru-RU" sz="1400" dirty="0" smtClean="0"/>
              <a:t> в 1328 году. Город видел нашествие Золотой Орды, осаду польско-литовских интервентов, войну с Наполеоном Бонапартом, именами героев 1812 года названы железнодорожные станции и поселки Тучково и Дорохово.</a:t>
            </a:r>
          </a:p>
          <a:p>
            <a:pPr marL="0" indent="361950" algn="just">
              <a:buNone/>
            </a:pPr>
            <a:r>
              <a:rPr lang="ru-RU" sz="1400" dirty="0" smtClean="0"/>
              <a:t> Особую роль сыграла Руза в дни Великой Отечественной войны, на территории района враг был остановлен. Здесь пал смертью храбрых легендарный генерал Л.М. </a:t>
            </a:r>
            <a:r>
              <a:rPr lang="ru-RU" sz="1400" dirty="0" err="1" smtClean="0"/>
              <a:t>Доватор</a:t>
            </a:r>
            <a:r>
              <a:rPr lang="ru-RU" sz="1400" dirty="0" smtClean="0"/>
              <a:t>. За подвиги на Рузской земле высокого звания Героя Советского Союза удостоены начальник разведки Рузского партизанского отряда чекист С.И. Солнцев и Зоя Космодемьянская.</a:t>
            </a:r>
          </a:p>
          <a:p>
            <a:endParaRPr lang="ru-RU" sz="1400" dirty="0"/>
          </a:p>
        </p:txBody>
      </p:sp>
      <p:pic>
        <p:nvPicPr>
          <p:cNvPr id="2050" name="Picture 2" descr="http://dvery-msk.ru/goroda/gorod-ruz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6244" y="71190"/>
            <a:ext cx="1678815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iromafia.ru/upload/medialibrary/e6e/e6ee88eabea5121657fe54a389c725f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6244" y="4274269"/>
            <a:ext cx="2592288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4695" y="355377"/>
            <a:ext cx="2948902" cy="2186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Ð ÑÐ·Ð°, Ð¿Ð». ÐÐ°ÑÑÐ¸Ð·Ð°Ð½, Ð ÑÐ·Ð°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28680" y="2708920"/>
            <a:ext cx="2592288" cy="2240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77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>
                <a:ln w="1270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Рузский городской округ с пометкой «самый»: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1484784"/>
            <a:ext cx="5256584" cy="5040560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dirty="0" smtClean="0"/>
              <a:t>Самый </a:t>
            </a:r>
            <a:r>
              <a:rPr lang="ru-RU" sz="2400" dirty="0"/>
              <a:t>старый краеведческий музей Московской </a:t>
            </a:r>
            <a:r>
              <a:rPr lang="ru-RU" sz="2400" dirty="0" smtClean="0"/>
              <a:t>области (в 2018 году отмечает 112 лет со дня создания); </a:t>
            </a:r>
            <a:endParaRPr lang="ru-RU" sz="2400" dirty="0"/>
          </a:p>
          <a:p>
            <a:pPr lvl="0"/>
            <a:r>
              <a:rPr lang="ru-RU" sz="2400" dirty="0"/>
              <a:t>С</a:t>
            </a:r>
            <a:r>
              <a:rPr lang="ru-RU" sz="2400" dirty="0" smtClean="0"/>
              <a:t>амый </a:t>
            </a:r>
            <a:r>
              <a:rPr lang="ru-RU" sz="2400" dirty="0"/>
              <a:t>большой Дворец водных видов спорта, аналогов которому нет в </a:t>
            </a:r>
            <a:r>
              <a:rPr lang="ru-RU" sz="2400" dirty="0" smtClean="0"/>
              <a:t>России;</a:t>
            </a:r>
            <a:endParaRPr lang="ru-RU" sz="2400" dirty="0"/>
          </a:p>
          <a:p>
            <a:pPr lvl="0"/>
            <a:r>
              <a:rPr lang="ru-RU" sz="2400" dirty="0"/>
              <a:t>С</a:t>
            </a:r>
            <a:r>
              <a:rPr lang="ru-RU" sz="2400" dirty="0" smtClean="0"/>
              <a:t>амая </a:t>
            </a:r>
            <a:r>
              <a:rPr lang="ru-RU" sz="2400" dirty="0"/>
              <a:t>старая биостанция по изучению флоры/фауны в </a:t>
            </a:r>
            <a:r>
              <a:rPr lang="ru-RU" sz="2400" dirty="0" smtClean="0"/>
              <a:t>России; </a:t>
            </a:r>
            <a:endParaRPr lang="ru-RU" sz="2400" dirty="0"/>
          </a:p>
          <a:p>
            <a:pPr lvl="0"/>
            <a:r>
              <a:rPr lang="ru-RU" sz="2400" dirty="0" smtClean="0"/>
              <a:t>Самое </a:t>
            </a:r>
            <a:r>
              <a:rPr lang="ru-RU" sz="2400" dirty="0"/>
              <a:t>глубокое озеро области – </a:t>
            </a:r>
            <a:r>
              <a:rPr lang="ru-RU" sz="2400" dirty="0" smtClean="0"/>
              <a:t>Глубокое; </a:t>
            </a:r>
            <a:endParaRPr lang="ru-RU" sz="2400" dirty="0"/>
          </a:p>
          <a:p>
            <a:pPr lvl="0"/>
            <a:r>
              <a:rPr lang="ru-RU" sz="2400" dirty="0" smtClean="0"/>
              <a:t>Самый </a:t>
            </a:r>
            <a:r>
              <a:rPr lang="ru-RU" sz="2400" dirty="0"/>
              <a:t>большой камень (ледниковый валун</a:t>
            </a:r>
            <a:r>
              <a:rPr lang="ru-RU" sz="2400" dirty="0" smtClean="0"/>
              <a:t>) </a:t>
            </a:r>
            <a:r>
              <a:rPr lang="ru-RU" sz="2400" dirty="0"/>
              <a:t>в </a:t>
            </a:r>
            <a:r>
              <a:rPr lang="ru-RU" sz="2400" dirty="0" err="1"/>
              <a:t>Лызлово</a:t>
            </a:r>
            <a:r>
              <a:rPr lang="ru-RU" sz="2400" dirty="0"/>
              <a:t>, когда-либо найденный в Подмосковье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775824"/>
            <a:ext cx="3085543" cy="2098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 descr="C:\Users\User\Desktop\Рабочая документация\2016\Декабрь 2016\Текущая работа\презентация\o-MCRlMLGD4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060" y="3284983"/>
            <a:ext cx="2232248" cy="3369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164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ln w="1270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нашем районе можно посетить различные музеи и </a:t>
            </a:r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усадьбы:</a:t>
            </a:r>
            <a:endParaRPr lang="ru-RU" sz="4000" b="1" dirty="0">
              <a:ln w="12700">
                <a:solidFill>
                  <a:srgbClr val="FFFF00"/>
                </a:solidFill>
              </a:ln>
              <a:solidFill>
                <a:srgbClr val="33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4474840" cy="52565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Мемориальный комплекс Зои Космодемьянской</a:t>
            </a:r>
          </a:p>
          <a:p>
            <a:r>
              <a:rPr lang="ru-RU" sz="2000" dirty="0" smtClean="0"/>
              <a:t>Краеведческий музей</a:t>
            </a:r>
          </a:p>
          <a:p>
            <a:r>
              <a:rPr lang="ru-RU" sz="2000" dirty="0" smtClean="0"/>
              <a:t>Музей милиции</a:t>
            </a:r>
          </a:p>
          <a:p>
            <a:r>
              <a:rPr lang="ru-RU" sz="2000" dirty="0" smtClean="0"/>
              <a:t>Музей боевых действий в Афганистане и локальных воин</a:t>
            </a:r>
          </a:p>
          <a:p>
            <a:r>
              <a:rPr lang="ru-RU" sz="2000" dirty="0" smtClean="0"/>
              <a:t>Частная коллекция Докучаева С.В. (артефакты ВОВ, найденные на территории района) </a:t>
            </a:r>
          </a:p>
          <a:p>
            <a:endParaRPr lang="ru-RU" sz="2000" dirty="0" smtClean="0"/>
          </a:p>
        </p:txBody>
      </p:sp>
      <p:pic>
        <p:nvPicPr>
          <p:cNvPr id="10241" name="Picture 1" descr="C:\Users\User\Desktop\Рабочая документация\2017\Июль 2017\текущая\защита проекта в минкульте\iH94l02GLl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509120"/>
            <a:ext cx="3468045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C:\Users\User\Desktop\музей милиции\G78z5c7WMI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1653" y="1272689"/>
            <a:ext cx="4103440" cy="2308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4048" y="5163579"/>
            <a:ext cx="3782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Усадьба </a:t>
            </a:r>
            <a:r>
              <a:rPr lang="ru-RU" dirty="0" err="1">
                <a:solidFill>
                  <a:prstClr val="black"/>
                </a:solidFill>
              </a:rPr>
              <a:t>Волынщино</a:t>
            </a:r>
            <a:endParaRPr lang="ru-RU" dirty="0">
              <a:solidFill>
                <a:prstClr val="black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Усадьба </a:t>
            </a:r>
            <a:r>
              <a:rPr lang="ru-RU" dirty="0" err="1">
                <a:solidFill>
                  <a:prstClr val="black"/>
                </a:solidFill>
              </a:rPr>
              <a:t>Любвино</a:t>
            </a:r>
            <a:endParaRPr lang="ru-RU" dirty="0">
              <a:solidFill>
                <a:prstClr val="black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Усадьба Никольское-</a:t>
            </a:r>
            <a:r>
              <a:rPr lang="ru-RU" dirty="0" err="1">
                <a:solidFill>
                  <a:prstClr val="black"/>
                </a:solidFill>
              </a:rPr>
              <a:t>Гагарино</a:t>
            </a:r>
            <a:r>
              <a:rPr lang="ru-RU" dirty="0">
                <a:solidFill>
                  <a:prstClr val="black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152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User\Desktop\Рабочая документация\2016\Декабрь 2016\Текущая работа\презентация\CjixFyxMbX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501008"/>
            <a:ext cx="3259463" cy="2172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639" y="0"/>
            <a:ext cx="8568952" cy="1143000"/>
          </a:xfrm>
        </p:spPr>
        <p:txBody>
          <a:bodyPr>
            <a:noAutofit/>
          </a:bodyPr>
          <a:lstStyle/>
          <a:p>
            <a:r>
              <a:rPr lang="ru-RU" sz="4600" b="1" dirty="0">
                <a:ln w="1270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Водные ресурсы летом и зимой: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20287"/>
            <a:ext cx="4114800" cy="4525963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Лето: пляжный отдых, кемпинги, рыбалка, водные виды спорта, сплавы;</a:t>
            </a:r>
          </a:p>
          <a:p>
            <a:pPr marL="514350" indent="-514350"/>
            <a:r>
              <a:rPr lang="ru-RU" sz="2400" dirty="0" smtClean="0"/>
              <a:t>Зима: зимняя рыбалка, зимние виды спорта на льду.</a:t>
            </a:r>
          </a:p>
          <a:p>
            <a:endParaRPr lang="ru-RU" dirty="0"/>
          </a:p>
        </p:txBody>
      </p:sp>
      <p:pic>
        <p:nvPicPr>
          <p:cNvPr id="4098" name="Picture 2" descr="C:\Users\User\Desktop\Рабочая документация\2016\Декабрь 2016\Текущая работа\презентация\UmwCUJh8wx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1454" y="990961"/>
            <a:ext cx="3122873" cy="2373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User\Desktop\Рабочая документация\2016\Декабрь 2016\Текущая работа\презентация\пщп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815690"/>
            <a:ext cx="3672408" cy="2863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912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50106"/>
          </a:xfrm>
        </p:spPr>
        <p:txBody>
          <a:bodyPr>
            <a:noAutofit/>
          </a:bodyPr>
          <a:lstStyle/>
          <a:p>
            <a:r>
              <a:rPr lang="ru-RU" b="1" dirty="0">
                <a:ln w="1270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Места воинской славы в нашем районе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268760"/>
            <a:ext cx="6500428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+mj-lt"/>
              </a:rPr>
              <a:t>Рузский округ овеян немеркнущими ратными подвигами времен нашествия орд татарских ханов, польско-литовских захватчиков, французской армии Наполеона и конечно же боёв Великой Отечественной войны. В память об этом на городском гербе помещены четыре скрещенных меча. На территории района находятся более 90 памятников и воинских захоронений. </a:t>
            </a:r>
          </a:p>
          <a:p>
            <a:pPr marL="0" indent="0">
              <a:buNone/>
            </a:pPr>
            <a:endParaRPr lang="ru-RU" sz="1600" dirty="0" smtClean="0">
              <a:latin typeface="+mj-lt"/>
            </a:endParaRPr>
          </a:p>
          <a:p>
            <a:r>
              <a:rPr lang="ru-RU" sz="1600" dirty="0" smtClean="0">
                <a:latin typeface="+mj-lt"/>
              </a:rPr>
              <a:t>Музей Зои Космодемьянской в деревне Петрищево;</a:t>
            </a:r>
            <a:endParaRPr lang="ru-RU" sz="1600" dirty="0">
              <a:latin typeface="+mj-lt"/>
            </a:endParaRPr>
          </a:p>
          <a:p>
            <a:r>
              <a:rPr lang="ru-RU" sz="1600" dirty="0" err="1">
                <a:latin typeface="+mj-lt"/>
              </a:rPr>
              <a:t>Скирмановские</a:t>
            </a:r>
            <a:r>
              <a:rPr lang="ru-RU" sz="1600" dirty="0">
                <a:latin typeface="+mj-lt"/>
              </a:rPr>
              <a:t> </a:t>
            </a:r>
            <a:r>
              <a:rPr lang="ru-RU" sz="1600" dirty="0" smtClean="0">
                <a:latin typeface="+mj-lt"/>
              </a:rPr>
              <a:t>высоты;</a:t>
            </a:r>
          </a:p>
          <a:p>
            <a:r>
              <a:rPr lang="ru-RU" sz="1600" dirty="0" smtClean="0">
                <a:latin typeface="+mj-lt"/>
              </a:rPr>
              <a:t>Место гибели Героя </a:t>
            </a:r>
            <a:r>
              <a:rPr lang="ru-RU" sz="1600" dirty="0" err="1" smtClean="0">
                <a:latin typeface="+mj-lt"/>
              </a:rPr>
              <a:t>Советсого</a:t>
            </a:r>
            <a:r>
              <a:rPr lang="ru-RU" sz="1600" dirty="0" smtClean="0">
                <a:latin typeface="+mj-lt"/>
              </a:rPr>
              <a:t> Союза Л.М. Доватора.</a:t>
            </a:r>
          </a:p>
          <a:p>
            <a:r>
              <a:rPr lang="ru-RU" sz="1600" dirty="0" smtClean="0">
                <a:latin typeface="+mj-lt"/>
              </a:rPr>
              <a:t>Место гибели Героя Советского Союза Лиды Матвеевой.</a:t>
            </a:r>
          </a:p>
          <a:p>
            <a:endParaRPr lang="ru-RU" sz="1600" dirty="0" smtClean="0">
              <a:latin typeface="+mj-lt"/>
            </a:endParaRPr>
          </a:p>
          <a:p>
            <a:endParaRPr lang="ru-RU" sz="1600" dirty="0">
              <a:latin typeface="+mj-lt"/>
            </a:endParaRPr>
          </a:p>
          <a:p>
            <a:pPr algn="ctr">
              <a:buNone/>
            </a:pPr>
            <a:r>
              <a:rPr lang="ru-RU" sz="1600" b="1" dirty="0" smtClean="0">
                <a:latin typeface="+mj-lt"/>
              </a:rPr>
              <a:t>Лауреатом </a:t>
            </a:r>
            <a:r>
              <a:rPr lang="ru-RU" sz="1600" b="1" dirty="0">
                <a:latin typeface="+mj-lt"/>
              </a:rPr>
              <a:t>конкурса </a:t>
            </a:r>
            <a:r>
              <a:rPr lang="ru-RU" sz="1600" b="1" dirty="0" smtClean="0">
                <a:latin typeface="+mj-lt"/>
              </a:rPr>
              <a:t>«</a:t>
            </a:r>
            <a:r>
              <a:rPr lang="ru-RU" sz="1600" b="1" dirty="0">
                <a:latin typeface="+mj-lt"/>
              </a:rPr>
              <a:t>Туристский бренд, лучшие практики </a:t>
            </a:r>
            <a:r>
              <a:rPr lang="ru-RU" sz="1600" b="1" dirty="0" smtClean="0">
                <a:latin typeface="+mj-lt"/>
              </a:rPr>
              <a:t>2017»</a:t>
            </a:r>
            <a:r>
              <a:rPr lang="ru-RU" sz="1600" b="1" dirty="0">
                <a:latin typeface="+mj-lt"/>
              </a:rPr>
              <a:t> стал</a:t>
            </a:r>
          </a:p>
          <a:p>
            <a:pPr algn="ctr">
              <a:buNone/>
            </a:pPr>
            <a:r>
              <a:rPr lang="ru-RU" sz="1600" b="1" dirty="0" smtClean="0">
                <a:latin typeface="+mj-lt"/>
              </a:rPr>
              <a:t>маршрут «Дорогами двух воин»</a:t>
            </a:r>
          </a:p>
          <a:p>
            <a:pPr algn="ctr">
              <a:buNone/>
            </a:pPr>
            <a:r>
              <a:rPr lang="ru-RU" sz="1600" b="1" dirty="0" smtClean="0">
                <a:latin typeface="+mj-lt"/>
              </a:rPr>
              <a:t> </a:t>
            </a:r>
            <a:r>
              <a:rPr lang="ru-RU" sz="1600" dirty="0" smtClean="0">
                <a:latin typeface="+mj-lt"/>
              </a:rPr>
              <a:t>Этот маршрут включает в себя: усадьбу Вяземы, Бородинский музей-заповедник, военно-историческое поселение «</a:t>
            </a:r>
            <a:r>
              <a:rPr lang="ru-RU" sz="1600" dirty="0" err="1" smtClean="0">
                <a:latin typeface="+mj-lt"/>
              </a:rPr>
              <a:t>Доронино</a:t>
            </a:r>
            <a:r>
              <a:rPr lang="ru-RU" sz="1600" dirty="0" smtClean="0">
                <a:latin typeface="+mj-lt"/>
              </a:rPr>
              <a:t>», экскурсия «Рузские рубежи», экскурсия подвигу 28 героям-панфиловцам, Ленино-</a:t>
            </a:r>
            <a:r>
              <a:rPr lang="ru-RU" sz="1600" dirty="0" err="1" smtClean="0">
                <a:latin typeface="+mj-lt"/>
              </a:rPr>
              <a:t>Снегиревский</a:t>
            </a:r>
            <a:r>
              <a:rPr lang="ru-RU" sz="1600" dirty="0" smtClean="0">
                <a:latin typeface="+mj-lt"/>
              </a:rPr>
              <a:t> военно-исторический музей, музей /техники Вадима Задорожного, парк «Патриот»</a:t>
            </a:r>
            <a:endParaRPr lang="ru-RU" sz="1600" dirty="0">
              <a:latin typeface="+mj-lt"/>
            </a:endParaRPr>
          </a:p>
        </p:txBody>
      </p:sp>
      <p:pic>
        <p:nvPicPr>
          <p:cNvPr id="5122" name="Picture 2" descr="C:\Users\User\Desktop\Рабочая документация\2016\Декабрь 2016\Текущая работа\презентация\muzey-zoi-kosmodemyans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230425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319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ln w="1270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Рузском районе находятся православные </a:t>
            </a:r>
            <a:r>
              <a:rPr lang="ru-RU" sz="4000" b="1" dirty="0" smtClean="0">
                <a:ln w="1270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объекты</a:t>
            </a:r>
            <a:r>
              <a:rPr lang="ru-RU" sz="4000" b="1" dirty="0">
                <a:ln w="12700">
                  <a:solidFill>
                    <a:srgbClr val="FFFF00"/>
                  </a:solidFill>
                </a:ln>
                <a:solidFill>
                  <a:srgbClr val="33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4398" y="2865295"/>
            <a:ext cx="7686475" cy="1775851"/>
          </a:xfrm>
        </p:spPr>
        <p:txBody>
          <a:bodyPr>
            <a:normAutofit fontScale="62500" lnSpcReduction="20000"/>
          </a:bodyPr>
          <a:lstStyle/>
          <a:p>
            <a:pPr marL="0" indent="0"/>
            <a:r>
              <a:rPr lang="ru-RU" sz="2400" dirty="0" smtClean="0"/>
              <a:t> Подворье Новоспасского мужского монастыря в </a:t>
            </a:r>
            <a:r>
              <a:rPr lang="ru-RU" sz="2400" dirty="0" err="1" smtClean="0"/>
              <a:t>д.Сумароково</a:t>
            </a:r>
            <a:r>
              <a:rPr lang="ru-RU" sz="2400" dirty="0" smtClean="0"/>
              <a:t> (Икона Божией Матери «Неувядаемый Цвет»);</a:t>
            </a:r>
          </a:p>
          <a:p>
            <a:pPr marL="0" indent="0">
              <a:spcBef>
                <a:spcPts val="1800"/>
              </a:spcBef>
            </a:pPr>
            <a:r>
              <a:rPr lang="ru-RU" sz="2400" dirty="0" smtClean="0"/>
              <a:t> Подворье Данилова Монастыря (Икона Божией Матери «</a:t>
            </a:r>
            <a:r>
              <a:rPr lang="ru-RU" sz="2400" dirty="0" err="1" smtClean="0"/>
              <a:t>Всецарица</a:t>
            </a:r>
            <a:r>
              <a:rPr lang="ru-RU" sz="2400" dirty="0" smtClean="0"/>
              <a:t>» со святой горы Афон. Икона была написана в </a:t>
            </a:r>
            <a:r>
              <a:rPr lang="ru-RU" sz="2400" dirty="0" err="1" smtClean="0"/>
              <a:t>Ватопедском</a:t>
            </a:r>
            <a:r>
              <a:rPr lang="ru-RU" sz="2400" dirty="0" smtClean="0"/>
              <a:t> монастыре в Греции). </a:t>
            </a:r>
          </a:p>
          <a:p>
            <a:pPr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1900" i="1" spc="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Эту икону просят об исцелении от онкологии, об избавлении от колдовства и заговоров, к Ней обращаются за помощью родители, чьи дети пристрастились к наркотикам и алкоголю. </a:t>
            </a:r>
            <a:endParaRPr lang="ru-RU" sz="1900" i="1" spc="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 descr="C:\Users\User\Desktop\Рабочая документация\2016\Декабрь 2016\Текущая работа\презентация\0K31npsJXLY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978" y="4607914"/>
            <a:ext cx="2133454" cy="2133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Users\User\Desktop\Рабочая документация\2016\Декабрь 2016\Текущая работа\презентация\fUoKwmUf_wA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438" y="4710318"/>
            <a:ext cx="2968458" cy="203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83" y="1298899"/>
            <a:ext cx="1242953" cy="1451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1671542"/>
            <a:ext cx="172819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/>
              <a:t>Церковь св. </a:t>
            </a:r>
            <a:r>
              <a:rPr lang="ru-RU" sz="1300" dirty="0" err="1"/>
              <a:t>вмч</a:t>
            </a:r>
            <a:r>
              <a:rPr lang="ru-RU" sz="1300" dirty="0"/>
              <a:t>. Димитрия </a:t>
            </a:r>
            <a:r>
              <a:rPr lang="ru-RU" sz="1300" dirty="0" err="1" smtClean="0"/>
              <a:t>Солунского</a:t>
            </a:r>
            <a:r>
              <a:rPr lang="ru-RU" sz="1300" dirty="0" smtClean="0"/>
              <a:t> в  Рузе</a:t>
            </a:r>
            <a:endParaRPr lang="ru-RU" sz="13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86818" y="1592338"/>
            <a:ext cx="144016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/>
              <a:t>Воскресенский </a:t>
            </a:r>
            <a:r>
              <a:rPr lang="ru-RU" sz="1300" dirty="0" smtClean="0"/>
              <a:t>собор в </a:t>
            </a:r>
            <a:r>
              <a:rPr lang="ru-RU" sz="1300" dirty="0"/>
              <a:t>Рузе</a:t>
            </a:r>
          </a:p>
          <a:p>
            <a:endParaRPr lang="ru-RU" sz="13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307" y="1323363"/>
            <a:ext cx="1221997" cy="1426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236297" y="1592338"/>
            <a:ext cx="172819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/>
              <a:t>Покровская </a:t>
            </a:r>
            <a:r>
              <a:rPr lang="ru-RU" sz="1300" dirty="0" smtClean="0"/>
              <a:t>церковь </a:t>
            </a:r>
            <a:r>
              <a:rPr lang="ru-RU" sz="1300" dirty="0"/>
              <a:t>в Рузе</a:t>
            </a:r>
          </a:p>
          <a:p>
            <a:endParaRPr lang="ru-RU" sz="1300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296" y="1416401"/>
            <a:ext cx="1452266" cy="1333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2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672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1_Тема Office</vt:lpstr>
      <vt:lpstr>Презентация PowerPoint</vt:lpstr>
      <vt:lpstr>Рузский городской округ </vt:lpstr>
      <vt:lpstr>Транспортная доступность до города РУЗА </vt:lpstr>
      <vt:lpstr>Презентация PowerPoint</vt:lpstr>
      <vt:lpstr>Рузский городской округ с пометкой «самый»: </vt:lpstr>
      <vt:lpstr>В нашем районе можно посетить различные музеи и усадьбы:</vt:lpstr>
      <vt:lpstr>Водные ресурсы летом и зимой:</vt:lpstr>
      <vt:lpstr>Места воинской славы в нашем районе</vt:lpstr>
      <vt:lpstr>В Рузском районе находятся православные объекты: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COMP-01</dc:creator>
  <cp:lastModifiedBy>Pilot</cp:lastModifiedBy>
  <cp:revision>34</cp:revision>
  <dcterms:created xsi:type="dcterms:W3CDTF">2018-05-08T08:55:55Z</dcterms:created>
  <dcterms:modified xsi:type="dcterms:W3CDTF">2023-03-22T10:29:12Z</dcterms:modified>
</cp:coreProperties>
</file>