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5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митрий" initials="А" lastIdx="1" clrIdx="0">
    <p:extLst>
      <p:ext uri="{19B8F6BF-5375-455C-9EA6-DF929625EA0E}">
        <p15:presenceInfo xmlns:p15="http://schemas.microsoft.com/office/powerpoint/2012/main" userId="Дмитрий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33AB"/>
    <a:srgbClr val="FF3300"/>
    <a:srgbClr val="441D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575A0F-0ECF-9C05-8823-13CABDA8F3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59F4C9-9BB6-B079-D416-4F25F0359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08090A-93ED-A03D-EAE1-0DA5148A8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445721-0FD7-4DC4-0534-00ACEDB0F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871536-3049-3040-7AEC-676A808A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301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1EC396-10AB-53C6-CD0B-B51FE1BB6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0A5F04-3C0F-C5A1-1680-D9057A847B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05B96A-D537-8FDC-6AE5-94821C75F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FDAED2-F802-7DC4-E776-89C1C1FC5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E74D9D-693D-DC02-5D8C-49DC74C80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488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ECA5E63-5B6E-AA46-68D1-5598BB10DC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6AB7C28-ADDC-2141-CE0A-1C31DC614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C0F938-25E1-E255-64F8-86F9198A5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9C5A67-8A77-70DA-1E0B-0F7A30862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4AB5DD-4996-C246-5747-623FC1204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004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393BD6-734B-C9BB-4CFE-9F06D1BFE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01A3C8-626F-C399-056E-03AAC7896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A2F342-763D-9275-86EC-5707EC218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E78651-EEA4-9AAF-B06E-F495EBDB7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AC3ED9-DCC5-F6D8-8DA6-EA507E1DD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251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A41E6-C987-40AC-70BE-A08546D47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E77277-862B-8FA1-E9C0-61D5D3C8D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D876DB-2393-FD6D-81BF-2C9E90BD5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4F3DEC-F415-8E9E-386E-36377F31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E49B95-CBB7-F694-2911-3678327C9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152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65E10E-DC3A-A6F1-E951-1C06FBD81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8340C6-7624-F499-D4B0-C3F5ADA024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FC44B0-F4CE-40A2-6A7C-011A7EBE8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A88E64-8FA0-693B-3075-96268F16D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7C9665-D1F0-8963-8426-3DF8BA010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D3887E-5B4C-E302-C99D-DE10B9FF9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15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B7064C-4D10-D44D-1645-D7DDB3FA1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9D4D68-4D9F-A8F2-242E-5D0CB4F4C9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12300F6-A6C9-0806-9273-2CDC42144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A66A36-DF8B-09EB-72BE-8080DB7402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A1E7924-3567-C5FD-BF81-7A5C7FF786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AA0ACAE-9E25-86DB-5463-D63A3CABF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405B72D-A85E-A79B-A2B6-21FE451B4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8129086-00B0-6999-27BC-026363F62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52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8FFBE9-FBED-FDAE-8ABF-B77C3E7CD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92B85D6-6AC8-DB7A-C8E6-DB0E6FC80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3039FEA-E78A-6C65-D4EB-1C4ABC198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158A44F-6B57-A5EC-A452-7C569A715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90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B522396-9CFA-D7A7-D3E2-4E3BEB555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C151309-8537-44E8-AFF7-7FE5C1446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24304CA-C31E-3910-66CC-5F7610900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67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A937D-F470-3E42-E396-EE39738E9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95D12D-A5EA-D93A-3391-3E3EA1730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0B1F3C4-EAE8-04B2-1E6B-1A1DD9D637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CF4B9B-3536-5DBB-BF6B-13C8DF8B9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973809-8B1E-6682-5773-26CBD8E93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9E78F4-3607-2030-8213-ABB22DD30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372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FFD0A-7541-D9D0-A19B-F22DA0E99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4087B0F-1F4E-C869-3281-D18B5D9799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BE16C3-50AB-3648-D384-6005B418D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5C08270-157D-AC7E-6DB1-8811D8F4D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DB5732-2A89-F6C8-172F-322B89895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811CEC-807C-109A-B039-5CE1BFF1B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232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0D17E7-30F0-36A6-A4B9-3BF1841E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B4B6B4-18E3-2BC7-1293-830A56C2A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3593E9-32E0-7038-C039-9BCECC153F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B8B0C-FC5B-4412-8543-ECE4A5EEE512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157371-88B9-7424-37D4-C628718CE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EA97DA-8A19-8AD9-ECA7-47AAEF7155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CA4BD-E888-4E49-93A3-B0D103BE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88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0302D-A5DE-7561-8BA1-08653AF14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523" y="768350"/>
            <a:ext cx="10515600" cy="285273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833AB"/>
                </a:solidFill>
              </a:rPr>
              <a:t>Развитие творческих способностей дошкольников. Создание условий для развития одаренности.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3810496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BCC11EA-9925-A8C6-8649-656C253C4D8F}"/>
              </a:ext>
            </a:extLst>
          </p:cNvPr>
          <p:cNvSpPr txBox="1"/>
          <p:nvPr/>
        </p:nvSpPr>
        <p:spPr>
          <a:xfrm>
            <a:off x="210879" y="137530"/>
            <a:ext cx="11770242" cy="4439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ts val="2550"/>
              </a:lnSpc>
              <a:spcBef>
                <a:spcPts val="200"/>
              </a:spcBef>
            </a:pPr>
            <a:r>
              <a:rPr lang="ru-RU" sz="2000" b="1" dirty="0">
                <a:solidFill>
                  <a:srgbClr val="0070C0"/>
                </a:solidFill>
                <a:effectLst/>
                <a:latin typeface="PFDinTextCompProRegular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с возрастом</a:t>
            </a:r>
            <a:endParaRPr lang="ru-RU" sz="1800" b="1" dirty="0">
              <a:solidFill>
                <a:srgbClr val="0070C0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ts val="1950"/>
              </a:lnSpc>
              <a:spcBef>
                <a:spcPts val="200"/>
              </a:spcBef>
            </a:pPr>
            <a:r>
              <a:rPr lang="ru-RU" sz="2000" b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Младший дошкольный возраст</a:t>
            </a:r>
            <a:endParaRPr lang="ru-RU" sz="1600" b="1" dirty="0">
              <a:solidFill>
                <a:srgbClr val="7833AB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>
              <a:lnSpc>
                <a:spcPts val="1875"/>
              </a:lnSpc>
            </a:pPr>
            <a:r>
              <a:rPr lang="ru-RU" sz="1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1-2 года</a:t>
            </a:r>
            <a:r>
              <a:rPr lang="ru-RU" sz="1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. Малыши этого возраста часто проявляют интерес к музыке — двигаются под музыку, улавливают ее ритм. Художественное творчество также их увлекает. Они учатся держать в руке карандаш, пробуют разные материалы и приемы, много экспериментируют.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 fontAlgn="base">
              <a:lnSpc>
                <a:spcPts val="1875"/>
              </a:lnSpc>
            </a:pPr>
            <a:r>
              <a:rPr lang="ru-RU" sz="1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3-4 года</a:t>
            </a:r>
            <a:r>
              <a:rPr lang="ru-RU" sz="1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. В этот период проявляется пик творческой активности у детей. Они уже много знают и умеют. В их рисунках появляются узнаваемые предметы. По-прежнему следуют за взрослым, но могут проявлять инициативу, придумывать и фантазировать.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 fontAlgn="base">
              <a:lnSpc>
                <a:spcPts val="1950"/>
              </a:lnSpc>
              <a:spcBef>
                <a:spcPts val="200"/>
              </a:spcBef>
            </a:pPr>
            <a:r>
              <a:rPr lang="ru-RU" sz="2000" b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Старший дошкольный возраст</a:t>
            </a:r>
            <a:endParaRPr lang="ru-RU" sz="1600" b="1" dirty="0">
              <a:solidFill>
                <a:srgbClr val="7833AB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>
              <a:lnSpc>
                <a:spcPts val="1875"/>
              </a:lnSpc>
            </a:pPr>
            <a:r>
              <a:rPr lang="ru-RU" sz="1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5-6 лет.</a:t>
            </a:r>
            <a:r>
              <a:rPr lang="ru-RU" sz="1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 Занятия для детей этого возраста можно уже усложнять самыми разнообразными новыми заданиями. Старшие дошкольники уже могут достаточно долго работать над задачей, действовать самостоятельно, адекватно справляться с неудачами, добиваться нужно результата.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 fontAlgn="base">
              <a:lnSpc>
                <a:spcPts val="1950"/>
              </a:lnSpc>
              <a:spcBef>
                <a:spcPts val="200"/>
              </a:spcBef>
            </a:pPr>
            <a:r>
              <a:rPr lang="ru-RU" sz="2000" b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Младший школьный возраст</a:t>
            </a:r>
            <a:endParaRPr lang="ru-RU" sz="1600" b="1" dirty="0">
              <a:solidFill>
                <a:srgbClr val="7833AB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>
              <a:lnSpc>
                <a:spcPts val="1875"/>
              </a:lnSpc>
            </a:pPr>
            <a:r>
              <a:rPr lang="ru-RU" sz="1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7-8 лет</a:t>
            </a:r>
            <a:r>
              <a:rPr lang="ru-RU" sz="1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. В этом возрасте начинается уже более серьёзная творческая деятельность — рисование, музыка, театр. И в каждой области ребёнок сможет себя проявлять. Хотя возможно, что лидировать будет одна, к которой у него имеются природные задатки. Также в младшем школьном возрасте проявляется детское техническое творчество. Дети уже накопили определенный опыт, позволяющий им экспериментировать и создавать новое.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3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9F0FB64-FADB-5DB0-294D-ADF09517191D}"/>
              </a:ext>
            </a:extLst>
          </p:cNvPr>
          <p:cNvSpPr txBox="1"/>
          <p:nvPr/>
        </p:nvSpPr>
        <p:spPr>
          <a:xfrm>
            <a:off x="1063256" y="145091"/>
            <a:ext cx="1062192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600" b="1" i="0" dirty="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«Одарённость человека – это маленький</a:t>
            </a:r>
          </a:p>
          <a:p>
            <a:pPr algn="l"/>
            <a:r>
              <a:rPr lang="ru-RU" sz="3600" b="1" i="0" dirty="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росточек, едва проклюнувшийся из земли</a:t>
            </a:r>
          </a:p>
          <a:p>
            <a:pPr algn="l"/>
            <a:r>
              <a:rPr lang="ru-RU" sz="3600" b="1" i="0" dirty="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и требующий к себе огромного внимания.</a:t>
            </a:r>
          </a:p>
          <a:p>
            <a:pPr algn="l"/>
            <a:r>
              <a:rPr lang="ru-RU" sz="3600" b="1" i="0" dirty="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Необходимо холить и лелеять, ухаживать</a:t>
            </a:r>
          </a:p>
          <a:p>
            <a:pPr algn="l"/>
            <a:r>
              <a:rPr lang="ru-RU" sz="3600" b="1" i="0" dirty="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за ним, сделать всё необходимое, чтобы</a:t>
            </a:r>
          </a:p>
          <a:p>
            <a:pPr algn="l"/>
            <a:r>
              <a:rPr lang="ru-RU" sz="3600" b="1" i="0" dirty="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он вырос и дал обильный плод».</a:t>
            </a:r>
          </a:p>
          <a:p>
            <a:pPr algn="l"/>
            <a:r>
              <a:rPr lang="ru-RU" sz="36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В. А.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439653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8791338-108B-0D58-CAA3-BE15EDC7CF34}"/>
              </a:ext>
            </a:extLst>
          </p:cNvPr>
          <p:cNvSpPr txBox="1"/>
          <p:nvPr/>
        </p:nvSpPr>
        <p:spPr>
          <a:xfrm>
            <a:off x="680484" y="1004780"/>
            <a:ext cx="11047228" cy="2019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3200" dirty="0">
                <a:solidFill>
                  <a:srgbClr val="FF33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Штерн: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endParaRPr lang="ru-RU" sz="3200" dirty="0">
              <a:solidFill>
                <a:srgbClr val="FF33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3200" dirty="0">
                <a:solidFill>
                  <a:srgbClr val="FF33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«Одаренность - это общая способность индивида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3200" dirty="0">
                <a:solidFill>
                  <a:srgbClr val="FF33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сознательно ориентировать свое мышление на новые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3200" dirty="0">
                <a:solidFill>
                  <a:srgbClr val="FF33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требования; это общая способность психики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3200" dirty="0">
                <a:solidFill>
                  <a:srgbClr val="FF33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приспосабливаться к новым задачам и условиям жизни».</a:t>
            </a:r>
            <a:endParaRPr lang="ru-RU" sz="3200" dirty="0">
              <a:solidFill>
                <a:srgbClr val="FF33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04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FE98573-47BF-BB5A-6E44-701346927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685" y="95693"/>
            <a:ext cx="9165265" cy="5018567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113524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EDA78D7-D89A-C6B3-71F8-62C9B32E0071}"/>
              </a:ext>
            </a:extLst>
          </p:cNvPr>
          <p:cNvSpPr txBox="1"/>
          <p:nvPr/>
        </p:nvSpPr>
        <p:spPr>
          <a:xfrm>
            <a:off x="829339" y="116475"/>
            <a:ext cx="11111023" cy="4263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75"/>
              </a:spcAft>
            </a:pPr>
            <a:r>
              <a:rPr lang="ru-RU" sz="2800" u="sng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 основу работы  с одаренными детьми должны быть  положены следующие принципы:</a:t>
            </a:r>
            <a:endParaRPr lang="ru-RU" sz="2800" u="sng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7833AB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принцип максимального разнообразия предоставленных возможностей для развития личности;</a:t>
            </a:r>
            <a:endParaRPr lang="ru-RU" sz="2400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7833AB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принцип индивидуализации и дифференциации обучения;</a:t>
            </a:r>
            <a:endParaRPr lang="ru-RU" sz="2400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7833AB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принцип интеграции интеллектуального, морального, эстетического и физического развития;</a:t>
            </a:r>
            <a:endParaRPr lang="ru-RU" sz="2400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7833AB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принцип гуманизма и демократизма;</a:t>
            </a:r>
            <a:endParaRPr lang="ru-RU" sz="2400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7833AB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принцип возрастания роли дополнительного образования.</a:t>
            </a:r>
            <a:endParaRPr lang="ru-RU" sz="2400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027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3466FFA-6AF8-2D6A-2C3B-6FD07AB11C2F}"/>
              </a:ext>
            </a:extLst>
          </p:cNvPr>
          <p:cNvSpPr txBox="1"/>
          <p:nvPr/>
        </p:nvSpPr>
        <p:spPr>
          <a:xfrm>
            <a:off x="1084521" y="328021"/>
            <a:ext cx="10590028" cy="3916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ru-RU" sz="2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М. Карне выделяет следующие качества, необходимые педагогу для работы с </a:t>
            </a:r>
            <a:r>
              <a:rPr lang="ru-RU" sz="20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одарёнными детьми</a:t>
            </a:r>
            <a:r>
              <a:rPr lang="ru-RU" sz="2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: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1800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теоретические знания по вопросу </a:t>
            </a:r>
            <a:r>
              <a:rPr lang="ru-RU" sz="1800" b="1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одарённости</a:t>
            </a:r>
            <a:r>
              <a:rPr lang="ru-RU" sz="1800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sz="1600" dirty="0">
              <a:solidFill>
                <a:srgbClr val="7833A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 наличие практического опыта;</a:t>
            </a:r>
            <a:endParaRPr lang="ru-RU" sz="1600" dirty="0">
              <a:solidFill>
                <a:srgbClr val="7833A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 позитивная Я - концепция;</a:t>
            </a:r>
            <a:endParaRPr lang="ru-RU" sz="1600" dirty="0">
              <a:solidFill>
                <a:srgbClr val="7833A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 целеустремлённость и настойчивость;</a:t>
            </a:r>
            <a:endParaRPr lang="ru-RU" sz="1600" dirty="0">
              <a:solidFill>
                <a:srgbClr val="7833A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 зрелость </a:t>
            </a:r>
            <a:r>
              <a:rPr lang="ru-RU" sz="1800" i="1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(чёткое знание своих целей и задач)</a:t>
            </a:r>
            <a:r>
              <a:rPr lang="ru-RU" sz="1800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sz="1600" dirty="0">
              <a:solidFill>
                <a:srgbClr val="7833A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 эмоциональная стабильность;</a:t>
            </a:r>
            <a:endParaRPr lang="ru-RU" sz="1600" dirty="0">
              <a:solidFill>
                <a:srgbClr val="7833A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 креативность;.</a:t>
            </a:r>
            <a:endParaRPr lang="ru-RU" sz="1600" dirty="0">
              <a:solidFill>
                <a:srgbClr val="7833A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969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FDA87D-D1B5-5FA7-6E2C-C7A5D1A35BB8}"/>
              </a:ext>
            </a:extLst>
          </p:cNvPr>
          <p:cNvSpPr txBox="1"/>
          <p:nvPr/>
        </p:nvSpPr>
        <p:spPr>
          <a:xfrm>
            <a:off x="531629" y="508452"/>
            <a:ext cx="11472529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ctr"/>
            <a:r>
              <a:rPr lang="ru-RU" sz="3200" b="1" u="sng" dirty="0" err="1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Психолого</a:t>
            </a:r>
            <a:r>
              <a:rPr lang="ru-RU" sz="3200" b="1" u="sng" dirty="0">
                <a:solidFill>
                  <a:srgbClr val="7833A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–педагогическое сопровождение одарённых дошкольников:</a:t>
            </a:r>
          </a:p>
          <a:p>
            <a:pPr indent="228600"/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составление индивидуального маршрута развития;</a:t>
            </a:r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 создание комфортной развивающей среды, помогающей гармоничному эмоциональному и социальному развитию одарённых детей;</a:t>
            </a:r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осуществление психологического просвещения родителей на тему одарённости;</a:t>
            </a:r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содействие профессиональному и личностному совершенствованию педагогов по работе с одаренными детьми.</a:t>
            </a:r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47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072D1C-0FB2-BDDF-A1B7-4ECD458C40CD}"/>
              </a:ext>
            </a:extLst>
          </p:cNvPr>
          <p:cNvSpPr txBox="1"/>
          <p:nvPr/>
        </p:nvSpPr>
        <p:spPr>
          <a:xfrm>
            <a:off x="1562985" y="650281"/>
            <a:ext cx="972879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3600" i="1" dirty="0">
                <a:solidFill>
                  <a:srgbClr val="FF3300"/>
                </a:solidFill>
                <a:effectLst/>
                <a:ea typeface="Times New Roman" panose="02020603050405020304" pitchFamily="18" charset="0"/>
              </a:rPr>
              <a:t>Единственное, в чем  нуждаются  одаренные дети – в развитии своих талантов. Вера – двигает горы… вера в детей может поднять их на такие высоты, которые нам трудно даже представить</a:t>
            </a:r>
            <a:r>
              <a:rPr lang="ru-RU" sz="3600" i="1" dirty="0">
                <a:solidFill>
                  <a:srgbClr val="FF33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0176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295F14-3D2F-A0F0-0C30-3F806B458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293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>
                <a:solidFill>
                  <a:srgbClr val="7030A0"/>
                </a:solidFill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56963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549DD0-A9C5-AB5A-64B7-C30B550C7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 trans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64621" cy="6900894"/>
          </a:xfrm>
          <a:prstGeom prst="rect">
            <a:avLst/>
          </a:prstGeom>
          <a:effectLst>
            <a:glow rad="127000">
              <a:schemeClr val="accent1">
                <a:alpha val="8000"/>
              </a:schemeClr>
            </a:glo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2173376-C2B5-6797-E877-757F198778FD}"/>
              </a:ext>
            </a:extLst>
          </p:cNvPr>
          <p:cNvSpPr txBox="1"/>
          <p:nvPr/>
        </p:nvSpPr>
        <p:spPr>
          <a:xfrm>
            <a:off x="1201479" y="571500"/>
            <a:ext cx="9856381" cy="3029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75"/>
              </a:spcAft>
            </a:pPr>
            <a:r>
              <a:rPr lang="ru-RU" sz="36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«Надо развивать творческое начало у всех, чтобы мир не оставался таким, как есть, а преобразился. Ведь возможна такая система воспитания, которая прививает и развивает творческое начало»</a:t>
            </a:r>
            <a:r>
              <a:rPr lang="ru-RU" sz="36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( </a:t>
            </a:r>
            <a:r>
              <a:rPr lang="ru-RU" sz="36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Дж. Родари</a:t>
            </a:r>
            <a:r>
              <a:rPr lang="ru-RU" sz="36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  <a:endParaRPr lang="ru-RU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81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04BAA6B-2F08-49E7-4413-D2F40746D8C0}"/>
              </a:ext>
            </a:extLst>
          </p:cNvPr>
          <p:cNvSpPr txBox="1"/>
          <p:nvPr/>
        </p:nvSpPr>
        <p:spPr>
          <a:xfrm>
            <a:off x="886046" y="290972"/>
            <a:ext cx="10419907" cy="4542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М. Теплов. 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7833A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2000" b="1" i="1" dirty="0">
                <a:solidFill>
                  <a:srgbClr val="7833AB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 признака способностей, которые и легли в основу определения, наиболее часто используемого специалистами: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7833A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1) способности – это индивидуально-психологические особенности, отличающие одного человека от другого;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7833A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2) только те особенности, которые имеют отношение к успешности выполнения деятельности или несколько деятельностей;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7833A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3) способности несводимы к знаниям, умениям и навыкам, которые уже выработаны у человека… »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FF33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Способности - это возможности приобретения знаний и навыков. И обнаруживаются они не в знаниях и умениях как таковых, а в динамике приобретения этих знаний и умений.</a:t>
            </a:r>
          </a:p>
        </p:txBody>
      </p:sp>
    </p:spTree>
    <p:extLst>
      <p:ext uri="{BB962C8B-B14F-4D97-AF65-F5344CB8AC3E}">
        <p14:creationId xmlns:p14="http://schemas.microsoft.com/office/powerpoint/2010/main" val="135610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1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ass trans="100000" scaling="79"/>
                    </a14:imgEffect>
                    <a14:imgEffect>
                      <a14:brightnessContrast bright="-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437A6D-0D22-3C7A-C53F-275B1573453C}"/>
              </a:ext>
            </a:extLst>
          </p:cNvPr>
          <p:cNvSpPr txBox="1"/>
          <p:nvPr/>
        </p:nvSpPr>
        <p:spPr>
          <a:xfrm>
            <a:off x="967563" y="523875"/>
            <a:ext cx="10164725" cy="3661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dirty="0">
                <a:solidFill>
                  <a:srgbClr val="303F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ru-RU" sz="2800" b="1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способностей</a:t>
            </a:r>
          </a:p>
          <a:p>
            <a:pPr algn="ctr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endParaRPr lang="ru-RU" sz="2800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>
                <a:solidFill>
                  <a:srgbClr val="7833AB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Способности делятся на общие и специальные. 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>
                <a:solidFill>
                  <a:srgbClr val="7833AB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Ученые выделяют следующие виды специальных способностей: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>
                <a:solidFill>
                  <a:srgbClr val="7833AB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1. учебные и творческие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>
                <a:solidFill>
                  <a:srgbClr val="7833AB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умственные и специальные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>
                <a:solidFill>
                  <a:srgbClr val="7833AB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математические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>
                <a:solidFill>
                  <a:srgbClr val="7833AB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4. конструктивно-технические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>
                <a:solidFill>
                  <a:srgbClr val="7833AB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5. музыкальные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>
                <a:solidFill>
                  <a:srgbClr val="7833AB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6. литературные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>
                <a:solidFill>
                  <a:srgbClr val="7833AB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7. художественно- изобразительные.</a:t>
            </a:r>
          </a:p>
        </p:txBody>
      </p:sp>
    </p:spTree>
    <p:extLst>
      <p:ext uri="{BB962C8B-B14F-4D97-AF65-F5344CB8AC3E}">
        <p14:creationId xmlns:p14="http://schemas.microsoft.com/office/powerpoint/2010/main" val="2618303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BAE6B1F-2988-9AB9-D493-AD66B3E2C52E}"/>
              </a:ext>
            </a:extLst>
          </p:cNvPr>
          <p:cNvSpPr txBox="1"/>
          <p:nvPr/>
        </p:nvSpPr>
        <p:spPr>
          <a:xfrm>
            <a:off x="2126511" y="382824"/>
            <a:ext cx="7655442" cy="4086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Общие элементарные способности:</a:t>
            </a:r>
            <a:endParaRPr lang="ru-RU" sz="3200" b="1" i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способность ощущать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способность воспринимать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способность запоминать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способность мыслить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речевая способность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способность воображать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способность переживать</a:t>
            </a:r>
          </a:p>
        </p:txBody>
      </p:sp>
    </p:spTree>
    <p:extLst>
      <p:ext uri="{BB962C8B-B14F-4D97-AF65-F5344CB8AC3E}">
        <p14:creationId xmlns:p14="http://schemas.microsoft.com/office/powerpoint/2010/main" val="101001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9B3221A-AA93-3AA8-D4A0-3D8363EAAD8D}"/>
              </a:ext>
            </a:extLst>
          </p:cNvPr>
          <p:cNvSpPr txBox="1"/>
          <p:nvPr/>
        </p:nvSpPr>
        <p:spPr>
          <a:xfrm>
            <a:off x="2285999" y="430232"/>
            <a:ext cx="8378455" cy="33413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Специальные элементарные способности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900" b="1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глазомер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высокая обонятельная чувствительность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музыкальный слух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словесно-логическая память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833AB"/>
                </a:solidFill>
                <a:cs typeface="Times New Roman" panose="02020603050405020304" pitchFamily="18" charset="0"/>
              </a:rPr>
              <a:t>критичность мышления</a:t>
            </a:r>
          </a:p>
        </p:txBody>
      </p:sp>
    </p:spTree>
    <p:extLst>
      <p:ext uri="{BB962C8B-B14F-4D97-AF65-F5344CB8AC3E}">
        <p14:creationId xmlns:p14="http://schemas.microsoft.com/office/powerpoint/2010/main" val="193252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C1D6B74-F292-BB00-F494-0748E50B3D85}"/>
              </a:ext>
            </a:extLst>
          </p:cNvPr>
          <p:cNvSpPr txBox="1"/>
          <p:nvPr/>
        </p:nvSpPr>
        <p:spPr>
          <a:xfrm>
            <a:off x="1690577" y="794411"/>
            <a:ext cx="9303487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Творчество - это процесс создания человеком чего-то принципиально нового, оригинального, уникального. 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805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F3E0DA-B910-0E0C-4CD9-F35EA4A5D5BF}"/>
              </a:ext>
            </a:extLst>
          </p:cNvPr>
          <p:cNvSpPr txBox="1"/>
          <p:nvPr/>
        </p:nvSpPr>
        <p:spPr>
          <a:xfrm>
            <a:off x="1913860" y="478466"/>
            <a:ext cx="7471366" cy="2848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ts val="1875"/>
              </a:lnSpc>
            </a:pPr>
            <a:r>
              <a:rPr lang="ru-RU" sz="32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 творческим способностям относят:</a:t>
            </a:r>
          </a:p>
          <a:p>
            <a:pPr fontAlgn="base">
              <a:lnSpc>
                <a:spcPts val="1875"/>
              </a:lnSpc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ts val="18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7833AB"/>
                </a:solidFill>
                <a:cs typeface="Times New Roman" panose="02020603050405020304" pitchFamily="18" charset="0"/>
              </a:rPr>
              <a:t>воображение</a:t>
            </a:r>
          </a:p>
          <a:p>
            <a:pPr marL="342900" lvl="0" indent="-342900" algn="just" fontAlgn="base">
              <a:lnSpc>
                <a:spcPts val="18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7833AB"/>
                </a:solidFill>
                <a:cs typeface="Times New Roman" panose="02020603050405020304" pitchFamily="18" charset="0"/>
              </a:rPr>
              <a:t>образное мышление</a:t>
            </a:r>
          </a:p>
          <a:p>
            <a:pPr marL="342900" lvl="0" indent="-342900" algn="just" fontAlgn="base">
              <a:lnSpc>
                <a:spcPts val="18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7833AB"/>
                </a:solidFill>
                <a:cs typeface="Times New Roman" panose="02020603050405020304" pitchFamily="18" charset="0"/>
              </a:rPr>
              <a:t>интуицию</a:t>
            </a:r>
          </a:p>
          <a:p>
            <a:pPr marL="342900" lvl="0" indent="-342900" algn="just" fontAlgn="base">
              <a:lnSpc>
                <a:spcPts val="18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7833AB"/>
                </a:solidFill>
                <a:cs typeface="Times New Roman" panose="02020603050405020304" pitchFamily="18" charset="0"/>
              </a:rPr>
              <a:t>фантазию</a:t>
            </a:r>
          </a:p>
          <a:p>
            <a:pPr marL="342900" lvl="0" indent="-342900" algn="just" fontAlgn="base">
              <a:lnSpc>
                <a:spcPts val="18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7833AB"/>
                </a:solidFill>
                <a:cs typeface="Times New Roman" panose="02020603050405020304" pitchFamily="18" charset="0"/>
              </a:rPr>
              <a:t>восприятие</a:t>
            </a:r>
          </a:p>
          <a:p>
            <a:pPr marL="342900" lvl="0" indent="-342900" algn="just" fontAlgn="base">
              <a:lnSpc>
                <a:spcPts val="18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7833AB"/>
                </a:solidFill>
                <a:cs typeface="Times New Roman" panose="02020603050405020304" pitchFamily="18" charset="0"/>
              </a:rPr>
              <a:t>инициативность</a:t>
            </a:r>
          </a:p>
          <a:p>
            <a:pPr marL="342900" lvl="0" indent="-342900" algn="just" fontAlgn="base">
              <a:lnSpc>
                <a:spcPts val="18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7833AB"/>
                </a:solidFill>
                <a:cs typeface="Times New Roman" panose="02020603050405020304" pitchFamily="18" charset="0"/>
              </a:rPr>
              <a:t>любопытство</a:t>
            </a:r>
          </a:p>
        </p:txBody>
      </p:sp>
    </p:spTree>
    <p:extLst>
      <p:ext uri="{BB962C8B-B14F-4D97-AF65-F5344CB8AC3E}">
        <p14:creationId xmlns:p14="http://schemas.microsoft.com/office/powerpoint/2010/main" val="3342384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96E1FB3-04D0-688E-79F3-B2DCDB0D2AB6}"/>
              </a:ext>
            </a:extLst>
          </p:cNvPr>
          <p:cNvSpPr txBox="1"/>
          <p:nvPr/>
        </p:nvSpPr>
        <p:spPr>
          <a:xfrm>
            <a:off x="297712" y="296062"/>
            <a:ext cx="11704895" cy="4480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ts val="2550"/>
              </a:lnSpc>
              <a:spcBef>
                <a:spcPts val="200"/>
              </a:spcBef>
            </a:pPr>
            <a:r>
              <a:rPr lang="ru-RU" sz="28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развития творческих способностей</a:t>
            </a:r>
          </a:p>
          <a:p>
            <a:pPr marL="342900" lvl="0" indent="-342900" algn="l" fontAlgn="base">
              <a:lnSpc>
                <a:spcPts val="18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i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Правильное и своевременное физическое развитие ребенка.</a:t>
            </a:r>
            <a:endParaRPr lang="ru-RU" sz="1800" i="1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 fontAlgn="base">
              <a:lnSpc>
                <a:spcPts val="18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i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Включение ребенка в творческую деятельность как можно с более раннего возраста.</a:t>
            </a:r>
            <a:endParaRPr lang="ru-RU" sz="1800" i="1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 fontAlgn="base">
              <a:lnSpc>
                <a:spcPts val="18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i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Создание обстановки, которая будет стимулировать творческую активность — эмоциональный комфорт в семье или коллективе, атмосфера творческого поиска. Поддерживание любых начинаний ребенка.</a:t>
            </a:r>
            <a:endParaRPr lang="ru-RU" sz="1800" i="1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 fontAlgn="base">
              <a:lnSpc>
                <a:spcPts val="18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i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Развитие детей дошкольного возраста должно происходить только в игровой форме. Занятия не должны превращаться в скучные уроки.</a:t>
            </a:r>
            <a:endParaRPr lang="ru-RU" sz="1800" i="1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 fontAlgn="base">
              <a:lnSpc>
                <a:spcPts val="18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i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Разнообразная деятельность для получения результата — создания нового продукта.</a:t>
            </a:r>
            <a:endParaRPr lang="ru-RU" sz="1800" i="1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 fontAlgn="base">
              <a:lnSpc>
                <a:spcPts val="18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i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Предоставление ребенку свободы в выборе деятельности, способах и материалах, продолжительности занятий, их чередовании.</a:t>
            </a:r>
            <a:endParaRPr lang="ru-RU" sz="1800" i="1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 fontAlgn="base">
              <a:lnSpc>
                <a:spcPts val="18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i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Регулярный и системный характер занятий.</a:t>
            </a:r>
            <a:endParaRPr lang="ru-RU" sz="1800" i="1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 fontAlgn="base">
              <a:lnSpc>
                <a:spcPts val="18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i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Своевременная, но дозированная помощь со стороны взрослых при возникающих трудностях и тупиковых ситуациях.</a:t>
            </a:r>
            <a:endParaRPr lang="ru-RU" sz="1800" i="1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 fontAlgn="base">
              <a:lnSpc>
                <a:spcPts val="18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i="1" dirty="0">
                <a:solidFill>
                  <a:srgbClr val="7833AB"/>
                </a:solidFill>
                <a:effectLst/>
                <a:latin typeface="PT Sans" panose="020B05030202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Важно постоянно стимулировать ребенка к творчеству, поддерживать при возможных неудачах, проявлять сочувствие и терпение.</a:t>
            </a:r>
            <a:endParaRPr lang="ru-RU" sz="1800" i="1" dirty="0">
              <a:solidFill>
                <a:srgbClr val="7833A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4007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</TotalTime>
  <Words>853</Words>
  <Application>Microsoft Office PowerPoint</Application>
  <PresentationFormat>Широкоэкранный</PresentationFormat>
  <Paragraphs>97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PFDinTextCompProRegular</vt:lpstr>
      <vt:lpstr>PT Sans</vt:lpstr>
      <vt:lpstr>Symbol</vt:lpstr>
      <vt:lpstr>Times New Roman</vt:lpstr>
      <vt:lpstr>Тема Office</vt:lpstr>
      <vt:lpstr>Развитие творческих способностей дошкольников. Создание условий для развития одаренности.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Дмитрий</cp:lastModifiedBy>
  <cp:revision>4</cp:revision>
  <dcterms:created xsi:type="dcterms:W3CDTF">2023-02-12T12:06:52Z</dcterms:created>
  <dcterms:modified xsi:type="dcterms:W3CDTF">2023-02-14T18:50:53Z</dcterms:modified>
</cp:coreProperties>
</file>