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8" r:id="rId1"/>
  </p:sldMasterIdLst>
  <p:notesMasterIdLst>
    <p:notesMasterId r:id="rId10"/>
  </p:notesMasterIdLst>
  <p:sldIdLst>
    <p:sldId id="256" r:id="rId2"/>
    <p:sldId id="257" r:id="rId3"/>
    <p:sldId id="258" r:id="rId4"/>
    <p:sldId id="259" r:id="rId5"/>
    <p:sldId id="260" r:id="rId6"/>
    <p:sldId id="263" r:id="rId7"/>
    <p:sldId id="261" r:id="rId8"/>
    <p:sldId id="26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63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48587F-E179-4885-B48B-53E9866F9AB9}" type="datetimeFigureOut">
              <a:rPr lang="ru-RU" smtClean="0"/>
              <a:t>21.04.2023</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34D02F-25ED-4F31-8285-F4FFBC201625}" type="slidenum">
              <a:rPr lang="ru-RU" smtClean="0"/>
              <a:t>‹#›</a:t>
            </a:fld>
            <a:endParaRPr lang="ru-RU"/>
          </a:p>
        </p:txBody>
      </p:sp>
    </p:spTree>
    <p:extLst>
      <p:ext uri="{BB962C8B-B14F-4D97-AF65-F5344CB8AC3E}">
        <p14:creationId xmlns:p14="http://schemas.microsoft.com/office/powerpoint/2010/main" val="1281713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F334D02F-25ED-4F31-8285-F4FFBC201625}" type="slidenum">
              <a:rPr lang="ru-RU" smtClean="0"/>
              <a:t>4</a:t>
            </a:fld>
            <a:endParaRPr lang="ru-RU"/>
          </a:p>
        </p:txBody>
      </p:sp>
    </p:spTree>
    <p:extLst>
      <p:ext uri="{BB962C8B-B14F-4D97-AF65-F5344CB8AC3E}">
        <p14:creationId xmlns:p14="http://schemas.microsoft.com/office/powerpoint/2010/main" val="8708268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49A1B78-7ED1-49DE-B567-D98AE008C98B}" type="datetimeFigureOut">
              <a:rPr lang="ru-RU" smtClean="0"/>
              <a:t>21.04.2023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E0B88FC-E402-49A3-8BB1-929E83B046FA}" type="slidenum">
              <a:rPr lang="ru-RU" smtClean="0"/>
              <a:t>‹#›</a:t>
            </a:fld>
            <a:endParaRPr lang="ru-RU"/>
          </a:p>
        </p:txBody>
      </p:sp>
    </p:spTree>
    <p:extLst>
      <p:ext uri="{BB962C8B-B14F-4D97-AF65-F5344CB8AC3E}">
        <p14:creationId xmlns:p14="http://schemas.microsoft.com/office/powerpoint/2010/main" val="1005657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49A1B78-7ED1-49DE-B567-D98AE008C98B}" type="datetimeFigureOut">
              <a:rPr lang="ru-RU" smtClean="0"/>
              <a:t>21.04.2023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E0B88FC-E402-49A3-8BB1-929E83B046FA}" type="slidenum">
              <a:rPr lang="ru-RU" smtClean="0"/>
              <a:t>‹#›</a:t>
            </a:fld>
            <a:endParaRPr lang="ru-RU"/>
          </a:p>
        </p:txBody>
      </p:sp>
    </p:spTree>
    <p:extLst>
      <p:ext uri="{BB962C8B-B14F-4D97-AF65-F5344CB8AC3E}">
        <p14:creationId xmlns:p14="http://schemas.microsoft.com/office/powerpoint/2010/main" val="1904827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49A1B78-7ED1-49DE-B567-D98AE008C98B}" type="datetimeFigureOut">
              <a:rPr lang="ru-RU" smtClean="0"/>
              <a:t>21.04.2023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E0B88FC-E402-49A3-8BB1-929E83B046FA}" type="slidenum">
              <a:rPr lang="ru-RU" smtClean="0"/>
              <a:t>‹#›</a:t>
            </a:fld>
            <a:endParaRPr lang="ru-RU"/>
          </a:p>
        </p:txBody>
      </p:sp>
    </p:spTree>
    <p:extLst>
      <p:ext uri="{BB962C8B-B14F-4D97-AF65-F5344CB8AC3E}">
        <p14:creationId xmlns:p14="http://schemas.microsoft.com/office/powerpoint/2010/main" val="23565420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49A1B78-7ED1-49DE-B567-D98AE008C98B}" type="datetimeFigureOut">
              <a:rPr lang="ru-RU" smtClean="0"/>
              <a:t>21.04.2023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E0B88FC-E402-49A3-8BB1-929E83B046FA}" type="slidenum">
              <a:rPr lang="ru-RU" smtClean="0"/>
              <a:t>‹#›</a:t>
            </a:fld>
            <a:endParaRPr lang="ru-RU"/>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4388512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49A1B78-7ED1-49DE-B567-D98AE008C98B}" type="datetimeFigureOut">
              <a:rPr lang="ru-RU" smtClean="0"/>
              <a:t>21.04.2023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E0B88FC-E402-49A3-8BB1-929E83B046FA}" type="slidenum">
              <a:rPr lang="ru-RU" smtClean="0"/>
              <a:t>‹#›</a:t>
            </a:fld>
            <a:endParaRPr lang="ru-RU"/>
          </a:p>
        </p:txBody>
      </p:sp>
    </p:spTree>
    <p:extLst>
      <p:ext uri="{BB962C8B-B14F-4D97-AF65-F5344CB8AC3E}">
        <p14:creationId xmlns:p14="http://schemas.microsoft.com/office/powerpoint/2010/main" val="12433420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749A1B78-7ED1-49DE-B567-D98AE008C98B}" type="datetimeFigureOut">
              <a:rPr lang="ru-RU" smtClean="0"/>
              <a:t>21.04.2023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E0B88FC-E402-49A3-8BB1-929E83B046FA}" type="slidenum">
              <a:rPr lang="ru-RU" smtClean="0"/>
              <a:t>‹#›</a:t>
            </a:fld>
            <a:endParaRPr lang="ru-RU"/>
          </a:p>
        </p:txBody>
      </p:sp>
    </p:spTree>
    <p:extLst>
      <p:ext uri="{BB962C8B-B14F-4D97-AF65-F5344CB8AC3E}">
        <p14:creationId xmlns:p14="http://schemas.microsoft.com/office/powerpoint/2010/main" val="31150765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749A1B78-7ED1-49DE-B567-D98AE008C98B}" type="datetimeFigureOut">
              <a:rPr lang="ru-RU" smtClean="0"/>
              <a:t>21.04.2023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E0B88FC-E402-49A3-8BB1-929E83B046FA}" type="slidenum">
              <a:rPr lang="ru-RU" smtClean="0"/>
              <a:t>‹#›</a:t>
            </a:fld>
            <a:endParaRPr lang="ru-RU"/>
          </a:p>
        </p:txBody>
      </p:sp>
    </p:spTree>
    <p:extLst>
      <p:ext uri="{BB962C8B-B14F-4D97-AF65-F5344CB8AC3E}">
        <p14:creationId xmlns:p14="http://schemas.microsoft.com/office/powerpoint/2010/main" val="36168023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49A1B78-7ED1-49DE-B567-D98AE008C98B}" type="datetimeFigureOut">
              <a:rPr lang="ru-RU" smtClean="0"/>
              <a:t>21.04.2023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E0B88FC-E402-49A3-8BB1-929E83B046FA}" type="slidenum">
              <a:rPr lang="ru-RU" smtClean="0"/>
              <a:t>‹#›</a:t>
            </a:fld>
            <a:endParaRPr lang="ru-RU"/>
          </a:p>
        </p:txBody>
      </p:sp>
    </p:spTree>
    <p:extLst>
      <p:ext uri="{BB962C8B-B14F-4D97-AF65-F5344CB8AC3E}">
        <p14:creationId xmlns:p14="http://schemas.microsoft.com/office/powerpoint/2010/main" val="42371281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49A1B78-7ED1-49DE-B567-D98AE008C98B}" type="datetimeFigureOut">
              <a:rPr lang="ru-RU" smtClean="0"/>
              <a:t>21.04.2023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E0B88FC-E402-49A3-8BB1-929E83B046FA}" type="slidenum">
              <a:rPr lang="ru-RU" smtClean="0"/>
              <a:t>‹#›</a:t>
            </a:fld>
            <a:endParaRPr lang="ru-RU"/>
          </a:p>
        </p:txBody>
      </p:sp>
    </p:spTree>
    <p:extLst>
      <p:ext uri="{BB962C8B-B14F-4D97-AF65-F5344CB8AC3E}">
        <p14:creationId xmlns:p14="http://schemas.microsoft.com/office/powerpoint/2010/main" val="2786422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49A1B78-7ED1-49DE-B567-D98AE008C98B}" type="datetimeFigureOut">
              <a:rPr lang="ru-RU" smtClean="0"/>
              <a:t>21.04.2023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E0B88FC-E402-49A3-8BB1-929E83B046FA}" type="slidenum">
              <a:rPr lang="ru-RU" smtClean="0"/>
              <a:t>‹#›</a:t>
            </a:fld>
            <a:endParaRPr lang="ru-RU"/>
          </a:p>
        </p:txBody>
      </p:sp>
    </p:spTree>
    <p:extLst>
      <p:ext uri="{BB962C8B-B14F-4D97-AF65-F5344CB8AC3E}">
        <p14:creationId xmlns:p14="http://schemas.microsoft.com/office/powerpoint/2010/main" val="1723140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49A1B78-7ED1-49DE-B567-D98AE008C98B}" type="datetimeFigureOut">
              <a:rPr lang="ru-RU" smtClean="0"/>
              <a:t>21.04.2023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E0B88FC-E402-49A3-8BB1-929E83B046FA}" type="slidenum">
              <a:rPr lang="ru-RU" smtClean="0"/>
              <a:t>‹#›</a:t>
            </a:fld>
            <a:endParaRPr lang="ru-RU"/>
          </a:p>
        </p:txBody>
      </p:sp>
    </p:spTree>
    <p:extLst>
      <p:ext uri="{BB962C8B-B14F-4D97-AF65-F5344CB8AC3E}">
        <p14:creationId xmlns:p14="http://schemas.microsoft.com/office/powerpoint/2010/main" val="959639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49A1B78-7ED1-49DE-B567-D98AE008C98B}" type="datetimeFigureOut">
              <a:rPr lang="ru-RU" smtClean="0"/>
              <a:t>21.04.2023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E0B88FC-E402-49A3-8BB1-929E83B046FA}" type="slidenum">
              <a:rPr lang="ru-RU" smtClean="0"/>
              <a:t>‹#›</a:t>
            </a:fld>
            <a:endParaRPr lang="ru-RU"/>
          </a:p>
        </p:txBody>
      </p:sp>
    </p:spTree>
    <p:extLst>
      <p:ext uri="{BB962C8B-B14F-4D97-AF65-F5344CB8AC3E}">
        <p14:creationId xmlns:p14="http://schemas.microsoft.com/office/powerpoint/2010/main" val="1374534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49A1B78-7ED1-49DE-B567-D98AE008C98B}" type="datetimeFigureOut">
              <a:rPr lang="ru-RU" smtClean="0"/>
              <a:t>21.04.2023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E0B88FC-E402-49A3-8BB1-929E83B046FA}" type="slidenum">
              <a:rPr lang="ru-RU" smtClean="0"/>
              <a:t>‹#›</a:t>
            </a:fld>
            <a:endParaRPr lang="ru-RU"/>
          </a:p>
        </p:txBody>
      </p:sp>
    </p:spTree>
    <p:extLst>
      <p:ext uri="{BB962C8B-B14F-4D97-AF65-F5344CB8AC3E}">
        <p14:creationId xmlns:p14="http://schemas.microsoft.com/office/powerpoint/2010/main" val="1724039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49A1B78-7ED1-49DE-B567-D98AE008C98B}" type="datetimeFigureOut">
              <a:rPr lang="ru-RU" smtClean="0"/>
              <a:t>21.04.2023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E0B88FC-E402-49A3-8BB1-929E83B046FA}" type="slidenum">
              <a:rPr lang="ru-RU" smtClean="0"/>
              <a:t>‹#›</a:t>
            </a:fld>
            <a:endParaRPr lang="ru-RU"/>
          </a:p>
        </p:txBody>
      </p:sp>
    </p:spTree>
    <p:extLst>
      <p:ext uri="{BB962C8B-B14F-4D97-AF65-F5344CB8AC3E}">
        <p14:creationId xmlns:p14="http://schemas.microsoft.com/office/powerpoint/2010/main" val="2003619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9A1B78-7ED1-49DE-B567-D98AE008C98B}" type="datetimeFigureOut">
              <a:rPr lang="ru-RU" smtClean="0"/>
              <a:t>21.04.2023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E0B88FC-E402-49A3-8BB1-929E83B046FA}" type="slidenum">
              <a:rPr lang="ru-RU" smtClean="0"/>
              <a:t>‹#›</a:t>
            </a:fld>
            <a:endParaRPr lang="ru-RU"/>
          </a:p>
        </p:txBody>
      </p:sp>
    </p:spTree>
    <p:extLst>
      <p:ext uri="{BB962C8B-B14F-4D97-AF65-F5344CB8AC3E}">
        <p14:creationId xmlns:p14="http://schemas.microsoft.com/office/powerpoint/2010/main" val="990844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49A1B78-7ED1-49DE-B567-D98AE008C98B}" type="datetimeFigureOut">
              <a:rPr lang="ru-RU" smtClean="0"/>
              <a:t>21.04.2023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E0B88FC-E402-49A3-8BB1-929E83B046FA}" type="slidenum">
              <a:rPr lang="ru-RU" smtClean="0"/>
              <a:t>‹#›</a:t>
            </a:fld>
            <a:endParaRPr lang="ru-RU"/>
          </a:p>
        </p:txBody>
      </p:sp>
    </p:spTree>
    <p:extLst>
      <p:ext uri="{BB962C8B-B14F-4D97-AF65-F5344CB8AC3E}">
        <p14:creationId xmlns:p14="http://schemas.microsoft.com/office/powerpoint/2010/main" val="27358423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49A1B78-7ED1-49DE-B567-D98AE008C98B}" type="datetimeFigureOut">
              <a:rPr lang="ru-RU" smtClean="0"/>
              <a:t>21.04.2023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E0B88FC-E402-49A3-8BB1-929E83B046FA}" type="slidenum">
              <a:rPr lang="ru-RU" smtClean="0"/>
              <a:t>‹#›</a:t>
            </a:fld>
            <a:endParaRPr lang="ru-RU"/>
          </a:p>
        </p:txBody>
      </p:sp>
    </p:spTree>
    <p:extLst>
      <p:ext uri="{BB962C8B-B14F-4D97-AF65-F5344CB8AC3E}">
        <p14:creationId xmlns:p14="http://schemas.microsoft.com/office/powerpoint/2010/main" val="13695443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749A1B78-7ED1-49DE-B567-D98AE008C98B}" type="datetimeFigureOut">
              <a:rPr lang="ru-RU" smtClean="0"/>
              <a:t>21.04.2023</a:t>
            </a:fld>
            <a:endParaRPr lang="ru-RU"/>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ru-RU"/>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FE0B88FC-E402-49A3-8BB1-929E83B046FA}" type="slidenum">
              <a:rPr lang="ru-RU" smtClean="0"/>
              <a:t>‹#›</a:t>
            </a:fld>
            <a:endParaRPr lang="ru-RU"/>
          </a:p>
        </p:txBody>
      </p:sp>
    </p:spTree>
    <p:extLst>
      <p:ext uri="{BB962C8B-B14F-4D97-AF65-F5344CB8AC3E}">
        <p14:creationId xmlns:p14="http://schemas.microsoft.com/office/powerpoint/2010/main" val="3330951037"/>
      </p:ext>
    </p:extLst>
  </p:cSld>
  <p:clrMap bg1="dk1" tx1="lt1" bg2="dk2" tx2="lt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 id="2147483870" r:id="rId12"/>
    <p:sldLayoutId id="2147483871" r:id="rId13"/>
    <p:sldLayoutId id="2147483872" r:id="rId14"/>
    <p:sldLayoutId id="2147483873" r:id="rId15"/>
    <p:sldLayoutId id="2147483874" r:id="rId16"/>
    <p:sldLayoutId id="2147483875"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Wilhelm Richard Wagner</a:t>
            </a:r>
            <a:endParaRPr lang="ru-RU" dirty="0"/>
          </a:p>
        </p:txBody>
      </p:sp>
      <p:sp>
        <p:nvSpPr>
          <p:cNvPr id="3" name="Подзаголовок 2"/>
          <p:cNvSpPr>
            <a:spLocks noGrp="1"/>
          </p:cNvSpPr>
          <p:nvPr>
            <p:ph type="subTitle" idx="1"/>
          </p:nvPr>
        </p:nvSpPr>
        <p:spPr/>
        <p:txBody>
          <a:bodyPr/>
          <a:lstStyle/>
          <a:p>
            <a:r>
              <a:rPr lang="en-US" dirty="0"/>
              <a:t>the composer who marked the wow of a warrior for centuries</a:t>
            </a:r>
            <a:endParaRPr lang="ru-RU" dirty="0"/>
          </a:p>
        </p:txBody>
      </p:sp>
    </p:spTree>
    <p:extLst>
      <p:ext uri="{BB962C8B-B14F-4D97-AF65-F5344CB8AC3E}">
        <p14:creationId xmlns:p14="http://schemas.microsoft.com/office/powerpoint/2010/main" val="15334959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913794" y="416492"/>
            <a:ext cx="5934949" cy="1829338"/>
          </a:xfrm>
        </p:spPr>
        <p:txBody>
          <a:bodyPr/>
          <a:lstStyle/>
          <a:p>
            <a:r>
              <a:rPr lang="en-US" dirty="0"/>
              <a:t>Wilhelm Richard Wagner</a:t>
            </a:r>
            <a:endParaRPr lang="ru-RU" dirty="0"/>
          </a:p>
        </p:txBody>
      </p:sp>
      <p:pic>
        <p:nvPicPr>
          <p:cNvPr id="7" name="Рисунок 6"/>
          <p:cNvPicPr>
            <a:picLocks noGrp="1" noChangeAspect="1"/>
          </p:cNvPicPr>
          <p:nvPr>
            <p:ph type="pic" idx="1"/>
          </p:nvPr>
        </p:nvPicPr>
        <p:blipFill>
          <a:blip r:embed="rId2"/>
          <a:srcRect l="3773" r="3773"/>
          <a:stretch>
            <a:fillRect/>
          </a:stretch>
        </p:blipFill>
        <p:spPr>
          <a:xfrm>
            <a:off x="7482254" y="682661"/>
            <a:ext cx="3605325" cy="5407102"/>
          </a:xfrm>
          <a:prstGeom prst="rect">
            <a:avLst/>
          </a:prstGeom>
        </p:spPr>
      </p:pic>
      <p:sp>
        <p:nvSpPr>
          <p:cNvPr id="6" name="Текст 5"/>
          <p:cNvSpPr>
            <a:spLocks noGrp="1"/>
          </p:cNvSpPr>
          <p:nvPr>
            <p:ph type="body" sz="half" idx="2"/>
          </p:nvPr>
        </p:nvSpPr>
        <p:spPr/>
        <p:txBody>
          <a:bodyPr>
            <a:normAutofit/>
          </a:bodyPr>
          <a:lstStyle/>
          <a:p>
            <a:r>
              <a:rPr lang="en-US" sz="2000" dirty="0"/>
              <a:t>born on May 22, 1813 in Leipzig. His father died early. The family was on the verge of poverty. But little Richard studied at various church schools, then at the university. The boy was interested in music all the way through his education.</a:t>
            </a:r>
            <a:endParaRPr lang="ru-RU" sz="2000" dirty="0"/>
          </a:p>
        </p:txBody>
      </p:sp>
    </p:spTree>
    <p:extLst>
      <p:ext uri="{BB962C8B-B14F-4D97-AF65-F5344CB8AC3E}">
        <p14:creationId xmlns:p14="http://schemas.microsoft.com/office/powerpoint/2010/main" val="18920754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en-US" b="1" dirty="0"/>
              <a:t>Musical legacy</a:t>
            </a:r>
            <a:endParaRPr lang="ru-RU" b="1" dirty="0"/>
          </a:p>
        </p:txBody>
      </p:sp>
      <p:sp>
        <p:nvSpPr>
          <p:cNvPr id="6" name="Объект 5"/>
          <p:cNvSpPr>
            <a:spLocks noGrp="1"/>
          </p:cNvSpPr>
          <p:nvPr>
            <p:ph idx="1"/>
          </p:nvPr>
        </p:nvSpPr>
        <p:spPr/>
        <p:txBody>
          <a:bodyPr/>
          <a:lstStyle/>
          <a:p>
            <a:r>
              <a:rPr lang="en-US" dirty="0"/>
              <a:t>The period of his active activity can be attributed to the period from 1832 to 1883.Wagner regarded his art as a synthesis and as a way of expressing a certain philosophical concept. In the composer's early operas of the 1840s - "The Flying Dutchman", "</a:t>
            </a:r>
            <a:r>
              <a:rPr lang="en-US" dirty="0" err="1"/>
              <a:t>Tannhauser</a:t>
            </a:r>
            <a:r>
              <a:rPr lang="en-US" dirty="0"/>
              <a:t>" and "</a:t>
            </a:r>
            <a:r>
              <a:rPr lang="en-US" dirty="0" err="1"/>
              <a:t>Lohengrin</a:t>
            </a:r>
            <a:r>
              <a:rPr lang="en-US" dirty="0"/>
              <a:t>". The theory of musical drama was most fully embodied in Wagner's Swiss articles ("Opera and Drama", "Art and Revolution", "Music and Drama", "A Work of Art of the Future"), and in practice — in his later operas: "Tristan and Isolde", the tetralogy "Ring of the Nibelung" and the mysteries "Parsifal".</a:t>
            </a:r>
            <a:endParaRPr lang="ru-RU" dirty="0"/>
          </a:p>
        </p:txBody>
      </p:sp>
    </p:spTree>
    <p:extLst>
      <p:ext uri="{BB962C8B-B14F-4D97-AF65-F5344CB8AC3E}">
        <p14:creationId xmlns:p14="http://schemas.microsoft.com/office/powerpoint/2010/main" val="39885138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9"/>
          <p:cNvSpPr>
            <a:spLocks noGrp="1"/>
          </p:cNvSpPr>
          <p:nvPr>
            <p:ph type="title"/>
          </p:nvPr>
        </p:nvSpPr>
        <p:spPr/>
        <p:txBody>
          <a:bodyPr/>
          <a:lstStyle/>
          <a:p>
            <a:endParaRPr lang="ru-RU"/>
          </a:p>
        </p:txBody>
      </p:sp>
      <p:sp>
        <p:nvSpPr>
          <p:cNvPr id="11" name="Объект 10"/>
          <p:cNvSpPr>
            <a:spLocks noGrp="1"/>
          </p:cNvSpPr>
          <p:nvPr>
            <p:ph sz="half" idx="1"/>
          </p:nvPr>
        </p:nvSpPr>
        <p:spPr/>
        <p:txBody>
          <a:bodyPr>
            <a:normAutofit lnSpcReduction="10000"/>
          </a:bodyPr>
          <a:lstStyle/>
          <a:p>
            <a:endParaRPr lang="ru-RU"/>
          </a:p>
        </p:txBody>
      </p:sp>
      <p:sp>
        <p:nvSpPr>
          <p:cNvPr id="6" name="Текст 5"/>
          <p:cNvSpPr>
            <a:spLocks noGrp="1"/>
          </p:cNvSpPr>
          <p:nvPr>
            <p:ph sz="half" idx="2"/>
          </p:nvPr>
        </p:nvSpPr>
        <p:spPr/>
        <p:txBody>
          <a:bodyPr>
            <a:normAutofit lnSpcReduction="10000"/>
          </a:bodyPr>
          <a:lstStyle/>
          <a:p>
            <a:r>
              <a:rPr lang="en-US" dirty="0"/>
              <a:t>In addition to his musical talents , Richard had the gift of writing . He was both a literary creator and a philosopher</a:t>
            </a:r>
            <a:r>
              <a:rPr lang="en-US" dirty="0" smtClean="0"/>
              <a:t>.</a:t>
            </a:r>
            <a:endParaRPr lang="ru-RU" dirty="0" smtClean="0"/>
          </a:p>
          <a:p>
            <a:r>
              <a:rPr lang="en-US" dirty="0"/>
              <a:t>In a number of his works, Richard stated that German music is superior to any other. Pure and spiritual, he argued, German art was profound where Italian and French music were superficial. And theories of anti-Semitism were traced in his disputes with other </a:t>
            </a:r>
            <a:r>
              <a:rPr lang="en-US" dirty="0" smtClean="0"/>
              <a:t>composers</a:t>
            </a:r>
            <a:r>
              <a:rPr lang="ru-RU" dirty="0" smtClean="0"/>
              <a:t>.</a:t>
            </a:r>
          </a:p>
          <a:p>
            <a:r>
              <a:rPr lang="en-US" dirty="0"/>
              <a:t>It is difficult not to notice the pagan narratives of his works, they can be seen even in the titles.</a:t>
            </a:r>
            <a:endParaRPr lang="ru-RU" dirty="0"/>
          </a:p>
        </p:txBody>
      </p:sp>
      <p:pic>
        <p:nvPicPr>
          <p:cNvPr id="7" name="Рисунок 6"/>
          <p:cNvPicPr>
            <a:picLocks noChangeAspect="1"/>
          </p:cNvPicPr>
          <p:nvPr/>
        </p:nvPicPr>
        <p:blipFill>
          <a:blip r:embed="rId3"/>
          <a:stretch>
            <a:fillRect/>
          </a:stretch>
        </p:blipFill>
        <p:spPr>
          <a:xfrm>
            <a:off x="913795" y="2104807"/>
            <a:ext cx="4971051" cy="3314034"/>
          </a:xfrm>
          <a:prstGeom prst="rect">
            <a:avLst/>
          </a:prstGeom>
        </p:spPr>
      </p:pic>
      <p:sp>
        <p:nvSpPr>
          <p:cNvPr id="8" name="Прямоугольник 7"/>
          <p:cNvSpPr/>
          <p:nvPr/>
        </p:nvSpPr>
        <p:spPr>
          <a:xfrm>
            <a:off x="1002323" y="773696"/>
            <a:ext cx="6743700" cy="584775"/>
          </a:xfrm>
          <a:prstGeom prst="rect">
            <a:avLst/>
          </a:prstGeom>
        </p:spPr>
        <p:txBody>
          <a:bodyPr wrap="square">
            <a:spAutoFit/>
          </a:bodyPr>
          <a:lstStyle/>
          <a:p>
            <a:r>
              <a:rPr lang="en-US" sz="3200" b="1" dirty="0" smtClean="0"/>
              <a:t>The </a:t>
            </a:r>
            <a:r>
              <a:rPr lang="en-US" sz="3200" b="1" dirty="0"/>
              <a:t>first ideologue of Nazism.</a:t>
            </a:r>
            <a:endParaRPr lang="ru-RU" sz="3200" b="1" dirty="0"/>
          </a:p>
        </p:txBody>
      </p:sp>
    </p:spTree>
    <p:extLst>
      <p:ext uri="{BB962C8B-B14F-4D97-AF65-F5344CB8AC3E}">
        <p14:creationId xmlns:p14="http://schemas.microsoft.com/office/powerpoint/2010/main" val="4057145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592" y="548053"/>
            <a:ext cx="3706889" cy="533400"/>
          </a:xfrm>
        </p:spPr>
        <p:txBody>
          <a:bodyPr/>
          <a:lstStyle/>
          <a:p>
            <a:r>
              <a:rPr lang="en-US" b="1" dirty="0"/>
              <a:t>Hitler's idol. </a:t>
            </a:r>
            <a:endParaRPr lang="ru-RU" b="1" dirty="0"/>
          </a:p>
        </p:txBody>
      </p:sp>
      <p:pic>
        <p:nvPicPr>
          <p:cNvPr id="5" name="Объект 4"/>
          <p:cNvPicPr>
            <a:picLocks noGrp="1" noChangeAspect="1"/>
          </p:cNvPicPr>
          <p:nvPr>
            <p:ph idx="1"/>
          </p:nvPr>
        </p:nvPicPr>
        <p:blipFill>
          <a:blip r:embed="rId2"/>
          <a:stretch>
            <a:fillRect/>
          </a:stretch>
        </p:blipFill>
        <p:spPr>
          <a:xfrm>
            <a:off x="6049107" y="548053"/>
            <a:ext cx="4305528" cy="5618930"/>
          </a:xfrm>
          <a:prstGeom prst="rect">
            <a:avLst/>
          </a:prstGeom>
        </p:spPr>
      </p:pic>
      <p:sp>
        <p:nvSpPr>
          <p:cNvPr id="4" name="Текст 3"/>
          <p:cNvSpPr>
            <a:spLocks noGrp="1"/>
          </p:cNvSpPr>
          <p:nvPr>
            <p:ph type="body" sz="half" idx="2"/>
          </p:nvPr>
        </p:nvSpPr>
        <p:spPr>
          <a:xfrm>
            <a:off x="570896" y="1283677"/>
            <a:ext cx="3570282" cy="4481146"/>
          </a:xfrm>
        </p:spPr>
        <p:txBody>
          <a:bodyPr/>
          <a:lstStyle/>
          <a:p>
            <a:r>
              <a:rPr lang="en-US" dirty="0"/>
              <a:t>At the end of the war, in 1945. going down to the Berlin bunker. Hitler took with him a curious object – a stack of original Wagner scores. As historians note, Wagner was a long-time idol of Hitler. In essence, because of the "German" gravity of creativity. Richard became the original spiritual symbol of nationalism for the Third Reich.</a:t>
            </a:r>
            <a:endParaRPr lang="ru-RU" dirty="0"/>
          </a:p>
        </p:txBody>
      </p:sp>
      <p:pic>
        <p:nvPicPr>
          <p:cNvPr id="6" name="Рисунок 5"/>
          <p:cNvPicPr>
            <a:picLocks noChangeAspect="1"/>
          </p:cNvPicPr>
          <p:nvPr/>
        </p:nvPicPr>
        <p:blipFill>
          <a:blip r:embed="rId3"/>
          <a:stretch>
            <a:fillRect/>
          </a:stretch>
        </p:blipFill>
        <p:spPr>
          <a:xfrm>
            <a:off x="759162" y="3930162"/>
            <a:ext cx="3663066" cy="2711528"/>
          </a:xfrm>
          <a:prstGeom prst="rect">
            <a:avLst/>
          </a:prstGeom>
        </p:spPr>
      </p:pic>
    </p:spTree>
    <p:extLst>
      <p:ext uri="{BB962C8B-B14F-4D97-AF65-F5344CB8AC3E}">
        <p14:creationId xmlns:p14="http://schemas.microsoft.com/office/powerpoint/2010/main" val="708401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913794" y="451338"/>
            <a:ext cx="3706889" cy="1140070"/>
          </a:xfrm>
        </p:spPr>
        <p:txBody>
          <a:bodyPr/>
          <a:lstStyle/>
          <a:p>
            <a:r>
              <a:rPr lang="en-US" b="1" dirty="0"/>
              <a:t>Three philosophers - one idea</a:t>
            </a:r>
            <a:endParaRPr lang="ru-RU" b="1" dirty="0"/>
          </a:p>
        </p:txBody>
      </p:sp>
      <p:pic>
        <p:nvPicPr>
          <p:cNvPr id="11" name="Объект 10"/>
          <p:cNvPicPr>
            <a:picLocks noGrp="1" noChangeAspect="1"/>
          </p:cNvPicPr>
          <p:nvPr>
            <p:ph idx="1"/>
          </p:nvPr>
        </p:nvPicPr>
        <p:blipFill>
          <a:blip r:embed="rId2"/>
          <a:stretch>
            <a:fillRect/>
          </a:stretch>
        </p:blipFill>
        <p:spPr>
          <a:xfrm>
            <a:off x="4747845" y="551938"/>
            <a:ext cx="3543301" cy="2952751"/>
          </a:xfrm>
          <a:prstGeom prst="rect">
            <a:avLst/>
          </a:prstGeom>
        </p:spPr>
      </p:pic>
      <p:sp>
        <p:nvSpPr>
          <p:cNvPr id="10" name="Текст 9"/>
          <p:cNvSpPr>
            <a:spLocks noGrp="1"/>
          </p:cNvSpPr>
          <p:nvPr>
            <p:ph type="body" sz="half" idx="2"/>
          </p:nvPr>
        </p:nvSpPr>
        <p:spPr>
          <a:xfrm>
            <a:off x="825872" y="1824849"/>
            <a:ext cx="3706889" cy="3359681"/>
          </a:xfrm>
        </p:spPr>
        <p:txBody>
          <a:bodyPr>
            <a:normAutofit/>
          </a:bodyPr>
          <a:lstStyle/>
          <a:p>
            <a:r>
              <a:rPr lang="en-US" sz="1800" dirty="0"/>
              <a:t>In his views on the world and life, Richard Wagner's position was very similar to that of another nationalist philosopher Friedrich Nietzsche. On this basis , their friendship was born . interestingly, both of them were greatly influenced by the work of the </a:t>
            </a:r>
            <a:r>
              <a:rPr lang="en-US" sz="1800" dirty="0" err="1"/>
              <a:t>irrationalist</a:t>
            </a:r>
            <a:r>
              <a:rPr lang="en-US" sz="1800" dirty="0"/>
              <a:t> philosopher Arthur </a:t>
            </a:r>
            <a:r>
              <a:rPr lang="en-US" sz="1800" dirty="0" smtClean="0"/>
              <a:t>Schopenhauer</a:t>
            </a:r>
            <a:r>
              <a:rPr lang="ru-RU" sz="1800" dirty="0" smtClean="0"/>
              <a:t>.</a:t>
            </a:r>
            <a:endParaRPr lang="ru-RU" sz="1800" dirty="0"/>
          </a:p>
        </p:txBody>
      </p:sp>
      <p:pic>
        <p:nvPicPr>
          <p:cNvPr id="12" name="Рисунок 11"/>
          <p:cNvPicPr>
            <a:picLocks noChangeAspect="1"/>
          </p:cNvPicPr>
          <p:nvPr/>
        </p:nvPicPr>
        <p:blipFill>
          <a:blip r:embed="rId3"/>
          <a:stretch>
            <a:fillRect/>
          </a:stretch>
        </p:blipFill>
        <p:spPr>
          <a:xfrm>
            <a:off x="5283057" y="3208238"/>
            <a:ext cx="3112477" cy="3112477"/>
          </a:xfrm>
          <a:prstGeom prst="rect">
            <a:avLst/>
          </a:prstGeom>
        </p:spPr>
      </p:pic>
      <p:pic>
        <p:nvPicPr>
          <p:cNvPr id="13" name="Рисунок 12"/>
          <p:cNvPicPr>
            <a:picLocks noChangeAspect="1"/>
          </p:cNvPicPr>
          <p:nvPr/>
        </p:nvPicPr>
        <p:blipFill>
          <a:blip r:embed="rId4"/>
          <a:stretch>
            <a:fillRect/>
          </a:stretch>
        </p:blipFill>
        <p:spPr>
          <a:xfrm>
            <a:off x="8113715" y="551938"/>
            <a:ext cx="3245816" cy="4149235"/>
          </a:xfrm>
          <a:prstGeom prst="rect">
            <a:avLst/>
          </a:prstGeom>
        </p:spPr>
      </p:pic>
    </p:spTree>
    <p:extLst>
      <p:ext uri="{BB962C8B-B14F-4D97-AF65-F5344CB8AC3E}">
        <p14:creationId xmlns:p14="http://schemas.microsoft.com/office/powerpoint/2010/main" val="141953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3987" y="460130"/>
            <a:ext cx="3706889" cy="1008185"/>
          </a:xfrm>
        </p:spPr>
        <p:txBody>
          <a:bodyPr/>
          <a:lstStyle/>
          <a:p>
            <a:r>
              <a:rPr lang="en-US" b="1" dirty="0"/>
              <a:t>Attitude in Russia</a:t>
            </a:r>
            <a:endParaRPr lang="ru-RU" b="1" dirty="0"/>
          </a:p>
        </p:txBody>
      </p:sp>
      <p:pic>
        <p:nvPicPr>
          <p:cNvPr id="5" name="Объект 4"/>
          <p:cNvPicPr>
            <a:picLocks noGrp="1" noChangeAspect="1"/>
          </p:cNvPicPr>
          <p:nvPr>
            <p:ph idx="1"/>
          </p:nvPr>
        </p:nvPicPr>
        <p:blipFill>
          <a:blip r:embed="rId2"/>
          <a:stretch>
            <a:fillRect/>
          </a:stretch>
        </p:blipFill>
        <p:spPr>
          <a:xfrm>
            <a:off x="7121769" y="2770676"/>
            <a:ext cx="4876801" cy="3780408"/>
          </a:xfrm>
          <a:prstGeom prst="rect">
            <a:avLst/>
          </a:prstGeom>
        </p:spPr>
      </p:pic>
      <p:sp>
        <p:nvSpPr>
          <p:cNvPr id="4" name="Текст 3"/>
          <p:cNvSpPr>
            <a:spLocks noGrp="1"/>
          </p:cNvSpPr>
          <p:nvPr>
            <p:ph type="body" sz="half" idx="2"/>
          </p:nvPr>
        </p:nvSpPr>
        <p:spPr>
          <a:xfrm>
            <a:off x="623649" y="1974318"/>
            <a:ext cx="3706889" cy="3828605"/>
          </a:xfrm>
        </p:spPr>
        <p:txBody>
          <a:bodyPr/>
          <a:lstStyle/>
          <a:p>
            <a:r>
              <a:rPr lang="en-US" dirty="0"/>
              <a:t>Among Russian musicians, Wagner's connoisseur and propagandist was his friend A. N. Serov [N. A. Rimsky-Korsakov, who publicly criticized Wagner, nevertheless experienced (especially in his later work) Wagner's influence in harmony, orchestral writing, musical drama. Valuable articles about Wagner were left by the great Russian music critic G. A. </a:t>
            </a:r>
            <a:r>
              <a:rPr lang="en-US" dirty="0" err="1"/>
              <a:t>Laroche</a:t>
            </a:r>
            <a:r>
              <a:rPr lang="en-US" dirty="0"/>
              <a:t>. In general, the "Wagnerian" is more directly felt in the works of "pro-Western" composers of Russia of the XIX </a:t>
            </a:r>
            <a:r>
              <a:rPr lang="en-US" dirty="0" smtClean="0"/>
              <a:t>century</a:t>
            </a:r>
            <a:r>
              <a:rPr lang="ru-RU" dirty="0" smtClean="0"/>
              <a:t>.</a:t>
            </a:r>
            <a:endParaRPr lang="ru-RU" dirty="0"/>
          </a:p>
        </p:txBody>
      </p:sp>
      <p:pic>
        <p:nvPicPr>
          <p:cNvPr id="6" name="Рисунок 5"/>
          <p:cNvPicPr>
            <a:picLocks noChangeAspect="1"/>
          </p:cNvPicPr>
          <p:nvPr/>
        </p:nvPicPr>
        <p:blipFill>
          <a:blip r:embed="rId3"/>
          <a:stretch>
            <a:fillRect/>
          </a:stretch>
        </p:blipFill>
        <p:spPr>
          <a:xfrm>
            <a:off x="4710331" y="275936"/>
            <a:ext cx="3448931" cy="4311163"/>
          </a:xfrm>
          <a:prstGeom prst="rect">
            <a:avLst/>
          </a:prstGeom>
        </p:spPr>
      </p:pic>
    </p:spTree>
    <p:extLst>
      <p:ext uri="{BB962C8B-B14F-4D97-AF65-F5344CB8AC3E}">
        <p14:creationId xmlns:p14="http://schemas.microsoft.com/office/powerpoint/2010/main" val="1286604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p:txBody>
          <a:bodyPr>
            <a:noAutofit/>
          </a:bodyPr>
          <a:lstStyle/>
          <a:p>
            <a:r>
              <a:rPr lang="de-DE" sz="3600" i="1" dirty="0"/>
              <a:t>Melodie ist die einzige Form der Musik: Ohne Melodie ist Musik undenkbar, und Musik und Melodie sind untrennbar.</a:t>
            </a:r>
            <a:endParaRPr lang="ru-RU" sz="3600" i="1" dirty="0"/>
          </a:p>
        </p:txBody>
      </p:sp>
      <p:sp>
        <p:nvSpPr>
          <p:cNvPr id="6" name="Подзаголовок 5"/>
          <p:cNvSpPr>
            <a:spLocks noGrp="1"/>
          </p:cNvSpPr>
          <p:nvPr>
            <p:ph type="subTitle" idx="1"/>
          </p:nvPr>
        </p:nvSpPr>
        <p:spPr>
          <a:xfrm>
            <a:off x="1546540" y="4706170"/>
            <a:ext cx="9440034" cy="1049867"/>
          </a:xfrm>
        </p:spPr>
        <p:txBody>
          <a:bodyPr/>
          <a:lstStyle/>
          <a:p>
            <a:r>
              <a:rPr lang="en-US" dirty="0"/>
              <a:t>Wagner's contribution to art is very great. There is no way to describe it in one presentation. Just know that this is a great classic of world literature.</a:t>
            </a:r>
            <a:endParaRPr lang="ru-RU" dirty="0"/>
          </a:p>
        </p:txBody>
      </p:sp>
    </p:spTree>
    <p:extLst>
      <p:ext uri="{BB962C8B-B14F-4D97-AF65-F5344CB8AC3E}">
        <p14:creationId xmlns:p14="http://schemas.microsoft.com/office/powerpoint/2010/main" val="413269526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ланец">
  <a:themeElements>
    <a:clrScheme name="Сланец">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Сланец">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ланец">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TM04033929[[fn=Сланец]]</Template>
  <TotalTime>73</TotalTime>
  <Words>567</Words>
  <Application>Microsoft Office PowerPoint</Application>
  <PresentationFormat>Широкоэкранный</PresentationFormat>
  <Paragraphs>19</Paragraphs>
  <Slides>8</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8</vt:i4>
      </vt:variant>
    </vt:vector>
  </HeadingPairs>
  <TitlesOfParts>
    <vt:vector size="13" baseType="lpstr">
      <vt:lpstr>Calibri</vt:lpstr>
      <vt:lpstr>Calisto MT</vt:lpstr>
      <vt:lpstr>Trebuchet MS</vt:lpstr>
      <vt:lpstr>Wingdings 2</vt:lpstr>
      <vt:lpstr>Сланец</vt:lpstr>
      <vt:lpstr>Wilhelm Richard Wagner</vt:lpstr>
      <vt:lpstr>Wilhelm Richard Wagner</vt:lpstr>
      <vt:lpstr>Musical legacy</vt:lpstr>
      <vt:lpstr>Презентация PowerPoint</vt:lpstr>
      <vt:lpstr>Hitler's idol. </vt:lpstr>
      <vt:lpstr>Three philosophers - one idea</vt:lpstr>
      <vt:lpstr>Attitude in Russia</vt:lpstr>
      <vt:lpstr>Melodie ist die einzige Form der Musik: Ohne Melodie ist Musik undenkbar, und Musik und Melodie sind untrennbar.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Борис Яковлевич Гузенко</dc:creator>
  <cp:lastModifiedBy>Борис Яковлевич Гузенко</cp:lastModifiedBy>
  <cp:revision>8</cp:revision>
  <dcterms:created xsi:type="dcterms:W3CDTF">2023-04-21T05:23:14Z</dcterms:created>
  <dcterms:modified xsi:type="dcterms:W3CDTF">2023-04-21T08:38:39Z</dcterms:modified>
</cp:coreProperties>
</file>