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1" r:id="rId4"/>
    <p:sldId id="258" r:id="rId5"/>
    <p:sldId id="259" r:id="rId6"/>
    <p:sldId id="260"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B4C71EC6-210F-42DE-9C53-41977AD35B3D}" type="datetimeFigureOut">
              <a:rPr lang="ru-RU" smtClean="0"/>
              <a:t>14.05.2023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14.05.2023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14.05.2023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4C71EC6-210F-42DE-9C53-41977AD35B3D}" type="datetimeFigureOut">
              <a:rPr lang="ru-RU" smtClean="0"/>
              <a:t>14.05.2023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B4C71EC6-210F-42DE-9C53-41977AD35B3D}" type="datetimeFigureOut">
              <a:rPr lang="ru-RU" smtClean="0"/>
              <a:t>14.05.2023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B19B0651-EE4F-4900-A07F-96A6BFA9D0F0}"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B4C71EC6-210F-42DE-9C53-41977AD35B3D}" type="datetimeFigureOut">
              <a:rPr lang="ru-RU" smtClean="0"/>
              <a:t>14.05.2023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B4C71EC6-210F-42DE-9C53-41977AD35B3D}" type="datetimeFigureOut">
              <a:rPr lang="ru-RU" smtClean="0"/>
              <a:t>14.05.2023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B19B0651-EE4F-4900-A07F-96A6BFA9D0F0}"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B4C71EC6-210F-42DE-9C53-41977AD35B3D}" type="datetimeFigureOut">
              <a:rPr lang="ru-RU" smtClean="0"/>
              <a:t>14.05.2023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4C71EC6-210F-42DE-9C53-41977AD35B3D}" type="datetimeFigureOut">
              <a:rPr lang="ru-RU" smtClean="0"/>
              <a:t>14.05.2023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4C71EC6-210F-42DE-9C53-41977AD35B3D}" type="datetimeFigureOut">
              <a:rPr lang="ru-RU" smtClean="0"/>
              <a:t>14.05.2023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B4C71EC6-210F-42DE-9C53-41977AD35B3D}" type="datetimeFigureOut">
              <a:rPr lang="ru-RU" smtClean="0"/>
              <a:t>14.05.2023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19B0651-EE4F-4900-A07F-96A6BFA9D0F0}"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4C71EC6-210F-42DE-9C53-41977AD35B3D}" type="datetimeFigureOut">
              <a:rPr lang="ru-RU" smtClean="0"/>
              <a:t>14.05.2023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19B0651-EE4F-4900-A07F-96A6BFA9D0F0}"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7" y="0"/>
            <a:ext cx="9176351" cy="6875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одзаголовок 2"/>
          <p:cNvSpPr>
            <a:spLocks noGrp="1"/>
          </p:cNvSpPr>
          <p:nvPr>
            <p:ph type="subTitle" idx="1"/>
          </p:nvPr>
        </p:nvSpPr>
        <p:spPr>
          <a:xfrm>
            <a:off x="6588224" y="5094964"/>
            <a:ext cx="2304256" cy="1152128"/>
          </a:xfrm>
        </p:spPr>
        <p:txBody>
          <a:bodyPr>
            <a:normAutofit/>
          </a:bodyPr>
          <a:lstStyle/>
          <a:p>
            <a:pPr algn="l"/>
            <a:r>
              <a:rPr lang="ru-RU" sz="2000" b="1" dirty="0" smtClean="0">
                <a:solidFill>
                  <a:schemeClr val="tx1"/>
                </a:solidFill>
                <a:latin typeface="Times New Roman" panose="02020603050405020304" pitchFamily="18" charset="0"/>
                <a:cs typeface="Times New Roman" panose="02020603050405020304" pitchFamily="18" charset="0"/>
              </a:rPr>
              <a:t>Подготовила: </a:t>
            </a:r>
          </a:p>
          <a:p>
            <a:pPr algn="l"/>
            <a:r>
              <a:rPr lang="ru-RU" sz="2000" b="1" dirty="0" err="1" smtClean="0">
                <a:solidFill>
                  <a:schemeClr val="tx1"/>
                </a:solidFill>
                <a:latin typeface="Times New Roman" panose="02020603050405020304" pitchFamily="18" charset="0"/>
                <a:cs typeface="Times New Roman" panose="02020603050405020304" pitchFamily="18" charset="0"/>
              </a:rPr>
              <a:t>Шкрадюк</a:t>
            </a:r>
            <a:r>
              <a:rPr lang="ru-RU" sz="2000" b="1" dirty="0" smtClean="0">
                <a:solidFill>
                  <a:schemeClr val="tx1"/>
                </a:solidFill>
                <a:latin typeface="Times New Roman" panose="02020603050405020304" pitchFamily="18" charset="0"/>
                <a:cs typeface="Times New Roman" panose="02020603050405020304" pitchFamily="18" charset="0"/>
              </a:rPr>
              <a:t> Д.А</a:t>
            </a:r>
            <a:endParaRPr lang="en-US" sz="2000" b="1" dirty="0" smtClean="0">
              <a:solidFill>
                <a:schemeClr val="tx1"/>
              </a:solidFill>
              <a:latin typeface="Times New Roman" panose="02020603050405020304" pitchFamily="18" charset="0"/>
              <a:cs typeface="Times New Roman" panose="02020603050405020304" pitchFamily="18" charset="0"/>
            </a:endParaRPr>
          </a:p>
          <a:p>
            <a:pPr algn="l"/>
            <a:r>
              <a:rPr lang="ru-RU" sz="2000" b="1" dirty="0" smtClean="0">
                <a:solidFill>
                  <a:schemeClr val="tx1"/>
                </a:solidFill>
                <a:latin typeface="Times New Roman" panose="02020603050405020304" pitchFamily="18" charset="0"/>
                <a:cs typeface="Times New Roman" panose="02020603050405020304" pitchFamily="18" charset="0"/>
              </a:rPr>
              <a:t>Воспитатель</a:t>
            </a:r>
            <a:endParaRPr lang="ru-RU" sz="2000" b="1" dirty="0">
              <a:solidFill>
                <a:schemeClr val="tx1"/>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383366" y="1657837"/>
            <a:ext cx="8375326"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Дети – герои Великой Отечественной </a:t>
            </a: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Войны</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TextBox 7"/>
          <p:cNvSpPr txBox="1"/>
          <p:nvPr/>
        </p:nvSpPr>
        <p:spPr>
          <a:xfrm>
            <a:off x="3490910" y="6262938"/>
            <a:ext cx="2160240" cy="400110"/>
          </a:xfrm>
          <a:prstGeom prst="rect">
            <a:avLst/>
          </a:prstGeom>
          <a:noFill/>
        </p:spPr>
        <p:txBody>
          <a:bodyPr wrap="square" rtlCol="0">
            <a:spAutoFit/>
          </a:bodyPr>
          <a:lstStyle/>
          <a:p>
            <a:pPr algn="ctr"/>
            <a:r>
              <a:rPr lang="ru-RU" sz="2000" dirty="0">
                <a:latin typeface="Times New Roman" panose="02020603050405020304" pitchFamily="18" charset="0"/>
                <a:cs typeface="Times New Roman" panose="02020603050405020304" pitchFamily="18" charset="0"/>
              </a:rPr>
              <a:t>г</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Покачи</a:t>
            </a:r>
            <a:endParaRPr lang="ru-RU" sz="20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1691680" y="200901"/>
            <a:ext cx="5544616" cy="1169551"/>
          </a:xfrm>
          <a:prstGeom prst="rect">
            <a:avLst/>
          </a:prstGeom>
          <a:noFill/>
        </p:spPr>
        <p:txBody>
          <a:bodyPr wrap="square" rtlCol="0">
            <a:spAutoFit/>
          </a:bodyPr>
          <a:lstStyle/>
          <a:p>
            <a:pPr algn="ctr"/>
            <a:r>
              <a:rPr lang="ru-RU" sz="1400" b="1" dirty="0">
                <a:latin typeface="Times New Roman" panose="02020603050405020304" pitchFamily="18" charset="0"/>
                <a:cs typeface="Times New Roman" panose="02020603050405020304" pitchFamily="18" charset="0"/>
              </a:rPr>
              <a:t>РОССИЙСКАЯ ФЕДЕРАЦИЯ</a:t>
            </a:r>
            <a:endParaRPr lang="ru-RU" sz="1400" dirty="0">
              <a:latin typeface="Times New Roman" panose="02020603050405020304" pitchFamily="18" charset="0"/>
              <a:cs typeface="Times New Roman" panose="02020603050405020304" pitchFamily="18" charset="0"/>
            </a:endParaRPr>
          </a:p>
          <a:p>
            <a:pPr algn="ctr"/>
            <a:r>
              <a:rPr lang="ru-RU" sz="1400" b="1" dirty="0">
                <a:latin typeface="Times New Roman" panose="02020603050405020304" pitchFamily="18" charset="0"/>
                <a:cs typeface="Times New Roman" panose="02020603050405020304" pitchFamily="18" charset="0"/>
              </a:rPr>
              <a:t>Ханты-Мансийский автономный округ Югра</a:t>
            </a:r>
            <a:endParaRPr lang="ru-RU" sz="1400" dirty="0">
              <a:latin typeface="Times New Roman" panose="02020603050405020304" pitchFamily="18" charset="0"/>
              <a:cs typeface="Times New Roman" panose="02020603050405020304" pitchFamily="18" charset="0"/>
            </a:endParaRPr>
          </a:p>
          <a:p>
            <a:pPr algn="ctr"/>
            <a:r>
              <a:rPr lang="ru-RU" sz="1400" b="1" dirty="0">
                <a:latin typeface="Times New Roman" panose="02020603050405020304" pitchFamily="18" charset="0"/>
                <a:cs typeface="Times New Roman" panose="02020603050405020304" pitchFamily="18" charset="0"/>
              </a:rPr>
              <a:t>МУНИЦИПАЛЬНОЕ АВТОНОМНОЕ  ДОШКОЛЬНОЕ  ОБРАЗОВАТЕЛЬНОЕ УЧРЕЖДЕНИЕ</a:t>
            </a:r>
            <a:endParaRPr lang="ru-RU" sz="1400" dirty="0">
              <a:latin typeface="Times New Roman" panose="02020603050405020304" pitchFamily="18" charset="0"/>
              <a:cs typeface="Times New Roman" panose="02020603050405020304" pitchFamily="18" charset="0"/>
            </a:endParaRPr>
          </a:p>
          <a:p>
            <a:pPr algn="ctr"/>
            <a:r>
              <a:rPr lang="ru-RU" sz="1400" b="1" dirty="0">
                <a:latin typeface="Times New Roman" panose="02020603050405020304" pitchFamily="18" charset="0"/>
                <a:cs typeface="Times New Roman" panose="02020603050405020304" pitchFamily="18" charset="0"/>
              </a:rPr>
              <a:t>ЦЕНТР РАЗВИТИЯ </a:t>
            </a:r>
            <a:r>
              <a:rPr lang="ru-RU" sz="1400" b="1" dirty="0" smtClean="0">
                <a:latin typeface="Times New Roman" panose="02020603050405020304" pitchFamily="18" charset="0"/>
                <a:cs typeface="Times New Roman" panose="02020603050405020304" pitchFamily="18" charset="0"/>
              </a:rPr>
              <a:t>РЕБЕНКА</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70076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chemeClr val="accent2">
                    <a:lumMod val="50000"/>
                  </a:schemeClr>
                </a:solidFill>
                <a:latin typeface="Times New Roman" panose="02020603050405020304" pitchFamily="18" charset="0"/>
                <a:cs typeface="Times New Roman" panose="02020603050405020304" pitchFamily="18" charset="0"/>
              </a:rPr>
              <a:t>Аркадий </a:t>
            </a:r>
            <a:r>
              <a:rPr lang="ru-RU" b="1" dirty="0" err="1">
                <a:solidFill>
                  <a:schemeClr val="accent2">
                    <a:lumMod val="50000"/>
                  </a:schemeClr>
                </a:solidFill>
                <a:latin typeface="Times New Roman" panose="02020603050405020304" pitchFamily="18" charset="0"/>
                <a:cs typeface="Times New Roman" panose="02020603050405020304" pitchFamily="18" charset="0"/>
              </a:rPr>
              <a:t>Каманин</a:t>
            </a:r>
            <a:endParaRPr lang="ru-RU" b="1"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059832" y="1412776"/>
            <a:ext cx="5832648" cy="5040560"/>
          </a:xfrm>
        </p:spPr>
        <p:txBody>
          <a:bodyPr>
            <a:noAutofit/>
          </a:bodyPr>
          <a:lstStyle/>
          <a:p>
            <a:pPr>
              <a:buFont typeface="Courier New" panose="02070309020205020404" pitchFamily="49" charset="0"/>
              <a:buChar char="o"/>
            </a:pPr>
            <a:r>
              <a:rPr lang="ru-RU" sz="2200" dirty="0">
                <a:solidFill>
                  <a:schemeClr val="accent2">
                    <a:lumMod val="50000"/>
                  </a:schemeClr>
                </a:solidFill>
                <a:latin typeface="Times New Roman" panose="02020603050405020304" pitchFamily="18" charset="0"/>
                <a:cs typeface="Times New Roman" panose="02020603050405020304" pitchFamily="18" charset="0"/>
              </a:rPr>
              <a:t>В 1943 году Аркадий </a:t>
            </a:r>
            <a:r>
              <a:rPr lang="ru-RU" sz="2200" dirty="0" err="1">
                <a:solidFill>
                  <a:schemeClr val="accent2">
                    <a:lumMod val="50000"/>
                  </a:schemeClr>
                </a:solidFill>
                <a:latin typeface="Times New Roman" panose="02020603050405020304" pitchFamily="18" charset="0"/>
                <a:cs typeface="Times New Roman" panose="02020603050405020304" pitchFamily="18" charset="0"/>
              </a:rPr>
              <a:t>Каманин</a:t>
            </a:r>
            <a:r>
              <a:rPr lang="ru-RU" sz="2200" dirty="0">
                <a:solidFill>
                  <a:schemeClr val="accent2">
                    <a:lumMod val="50000"/>
                  </a:schemeClr>
                </a:solidFill>
                <a:latin typeface="Times New Roman" panose="02020603050405020304" pitchFamily="18" charset="0"/>
                <a:cs typeface="Times New Roman" panose="02020603050405020304" pitchFamily="18" charset="0"/>
              </a:rPr>
              <a:t> стал одним из самых молодых военных летчиков в истории, и самым молодым летчиком Великой Отечественной. Вместе с отцом он отправился на Карельский фронт</a:t>
            </a:r>
            <a:r>
              <a:rPr lang="ru-RU" sz="2200" dirty="0" smtClean="0">
                <a:solidFill>
                  <a:schemeClr val="accent2">
                    <a:lumMod val="50000"/>
                  </a:schemeClr>
                </a:solidFill>
                <a:latin typeface="Times New Roman" panose="02020603050405020304" pitchFamily="18" charset="0"/>
                <a:cs typeface="Times New Roman" panose="02020603050405020304" pitchFamily="18" charset="0"/>
              </a:rPr>
              <a:t>.</a:t>
            </a:r>
          </a:p>
          <a:p>
            <a:pPr>
              <a:buFont typeface="Courier New" panose="02070309020205020404" pitchFamily="49" charset="0"/>
              <a:buChar char="o"/>
            </a:pPr>
            <a:r>
              <a:rPr lang="ru-RU" sz="2200" dirty="0">
                <a:solidFill>
                  <a:schemeClr val="accent2">
                    <a:lumMod val="50000"/>
                  </a:schemeClr>
                </a:solidFill>
                <a:latin typeface="Times New Roman" panose="02020603050405020304" pitchFamily="18" charset="0"/>
                <a:cs typeface="Times New Roman" panose="02020603050405020304" pitchFamily="18" charset="0"/>
              </a:rPr>
              <a:t>Аркадий в большей степени принимал участие в заданиях по налаживанию связи. Он не раз летал за линию фронта, чтобы помочь партизанам наладить связь. В свои 15 лет парень был удостоен награды «Орден Красной Звезды». Эту награду он получил за оказание помощи советскому пилоту самолета-штурмовика Ил-2, который потерпел крушение на так называемой нейтральной полосе.</a:t>
            </a:r>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844824"/>
            <a:ext cx="2448272" cy="34003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5980142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chemeClr val="accent2">
                    <a:lumMod val="50000"/>
                  </a:schemeClr>
                </a:solidFill>
                <a:latin typeface="Times New Roman" panose="02020603050405020304" pitchFamily="18" charset="0"/>
                <a:cs typeface="Times New Roman" panose="02020603050405020304" pitchFamily="18" charset="0"/>
              </a:rPr>
              <a:t>Володя Дубинин</a:t>
            </a:r>
          </a:p>
        </p:txBody>
      </p:sp>
      <p:sp>
        <p:nvSpPr>
          <p:cNvPr id="3" name="Объект 2"/>
          <p:cNvSpPr>
            <a:spLocks noGrp="1"/>
          </p:cNvSpPr>
          <p:nvPr>
            <p:ph idx="1"/>
          </p:nvPr>
        </p:nvSpPr>
        <p:spPr>
          <a:xfrm>
            <a:off x="2627784" y="1600200"/>
            <a:ext cx="6336704" cy="4853136"/>
          </a:xfrm>
        </p:spPr>
        <p:txBody>
          <a:bodyPr>
            <a:normAutofit fontScale="70000" lnSpcReduction="20000"/>
          </a:bodyPr>
          <a:lstStyle/>
          <a:p>
            <a:pPr marL="0" indent="0">
              <a:buNone/>
            </a:pPr>
            <a:r>
              <a:rPr lang="ru-RU" dirty="0">
                <a:solidFill>
                  <a:schemeClr val="accent2">
                    <a:lumMod val="50000"/>
                  </a:schemeClr>
                </a:solidFill>
                <a:latin typeface="Times New Roman" panose="02020603050405020304" pitchFamily="18" charset="0"/>
                <a:cs typeface="Times New Roman" panose="02020603050405020304" pitchFamily="18" charset="0"/>
              </a:rPr>
              <a:t>Володя, как член партизанского отряда, вел разведывательные действия вместе со своими близкими товарищами и братьями по оружию. Мальчишка доставлял крайне важную информацию и сведения о местонахождении частей противника, численности бойцов Вермахта, что помогало партизанам готовить свои боевые наступательные операции. В декабре 1941 года во время очередной разведки Володя Дубинин предоставил исчерпывающие сведения о враге, что дало возможность партизанам полностью разбить отряд нацистов-карателей. Не боялся Володя и участвовать в боях – сначала он просто подносил боеприпасы под шквальным огнем, а после встал на место тяжело раненного бойца.</a:t>
            </a:r>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988840"/>
            <a:ext cx="2232248" cy="354325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20101887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chemeClr val="accent2">
                    <a:lumMod val="50000"/>
                  </a:schemeClr>
                </a:solidFill>
                <a:latin typeface="Times New Roman" panose="02020603050405020304" pitchFamily="18" charset="0"/>
                <a:cs typeface="Times New Roman" panose="02020603050405020304" pitchFamily="18" charset="0"/>
              </a:rPr>
              <a:t>Саша Бородулин</a:t>
            </a:r>
          </a:p>
        </p:txBody>
      </p:sp>
      <p:sp>
        <p:nvSpPr>
          <p:cNvPr id="3" name="Объект 2"/>
          <p:cNvSpPr>
            <a:spLocks noGrp="1"/>
          </p:cNvSpPr>
          <p:nvPr>
            <p:ph idx="1"/>
          </p:nvPr>
        </p:nvSpPr>
        <p:spPr>
          <a:xfrm>
            <a:off x="2968382" y="1268760"/>
            <a:ext cx="6068114" cy="4853136"/>
          </a:xfrm>
        </p:spPr>
        <p:txBody>
          <a:bodyPr>
            <a:noAutofit/>
          </a:bodyPr>
          <a:lstStyle/>
          <a:p>
            <a:pPr>
              <a:buFont typeface="Courier New" panose="02070309020205020404" pitchFamily="49" charset="0"/>
              <a:buChar char="o"/>
            </a:pPr>
            <a:r>
              <a:rPr lang="ru-RU" sz="1800" dirty="0">
                <a:latin typeface="Times New Roman" panose="02020603050405020304" pitchFamily="18" charset="0"/>
                <a:cs typeface="Times New Roman" panose="02020603050405020304" pitchFamily="18" charset="0"/>
              </a:rPr>
              <a:t>В конце осени 1941 года он проявил себя в бою за железнодорожную станцию Чаща в рядах партизанского отряда под командованием известного партизанского лидера Ивана </a:t>
            </a:r>
            <a:r>
              <a:rPr lang="ru-RU" sz="1800" dirty="0" err="1">
                <a:latin typeface="Times New Roman" panose="02020603050405020304" pitchFamily="18" charset="0"/>
                <a:cs typeface="Times New Roman" panose="02020603050405020304" pitchFamily="18" charset="0"/>
              </a:rPr>
              <a:t>Болознева</a:t>
            </a:r>
            <a:r>
              <a:rPr lang="ru-RU" sz="1800" dirty="0">
                <a:latin typeface="Times New Roman" panose="02020603050405020304" pitchFamily="18" charset="0"/>
                <a:cs typeface="Times New Roman" panose="02020603050405020304" pitchFamily="18" charset="0"/>
              </a:rPr>
              <a:t>. За свою храбрость зимой 1941 года Александр удостоился еще одного очень почетного в стране ордена «Красного Знамени».</a:t>
            </a:r>
          </a:p>
          <a:p>
            <a:pPr>
              <a:buFont typeface="Courier New" panose="02070309020205020404" pitchFamily="49" charset="0"/>
              <a:buChar char="o"/>
            </a:pPr>
            <a:r>
              <a:rPr lang="ru-RU" sz="1800" dirty="0">
                <a:latin typeface="Times New Roman" panose="02020603050405020304" pitchFamily="18" charset="0"/>
                <a:cs typeface="Times New Roman" panose="02020603050405020304" pitchFamily="18" charset="0"/>
              </a:rPr>
              <a:t>На протяжении следующих месяцев Ваня не раз проявлял храбрость, ходил в разведку и сражался на поле боя. 7 июля 1942 года молодой герой и партизан погиб. Это случилось недалеко от поселка Оредеж, что в Ленинградской области. Саша остался прикрывать отход своих товарищей. Он пожертвовал своей жизнью, что позволить уйти своим братьям по оружию. Уже после своей смерти молодой партизан был дважды награжден тем же орденом «Красного Знамени</a:t>
            </a:r>
            <a:r>
              <a:rPr lang="ru-RU" sz="1800" dirty="0" smtClean="0">
                <a:latin typeface="Times New Roman" panose="02020603050405020304" pitchFamily="18" charset="0"/>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51678"/>
            <a:ext cx="2716862" cy="35283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28886924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600201"/>
            <a:ext cx="8229600" cy="3845024"/>
          </a:xfrm>
        </p:spPr>
        <p:txBody>
          <a:bodyPr/>
          <a:lstStyle/>
          <a:p>
            <a:pPr marL="0" indent="0" algn="ctr">
              <a:buNone/>
            </a:pPr>
            <a:r>
              <a:rPr lang="ru-RU" b="1" dirty="0">
                <a:solidFill>
                  <a:schemeClr val="accent2">
                    <a:lumMod val="50000"/>
                  </a:schemeClr>
                </a:solidFill>
                <a:latin typeface="Times New Roman" panose="02020603050405020304" pitchFamily="18" charset="0"/>
                <a:cs typeface="Times New Roman" panose="02020603050405020304" pitchFamily="18" charset="0"/>
              </a:rPr>
              <a:t>Не щадя себя в огне войны,</a:t>
            </a:r>
          </a:p>
          <a:p>
            <a:pPr marL="0" indent="0" algn="ctr">
              <a:buNone/>
            </a:pPr>
            <a:r>
              <a:rPr lang="ru-RU" b="1" dirty="0">
                <a:solidFill>
                  <a:schemeClr val="accent2">
                    <a:lumMod val="50000"/>
                  </a:schemeClr>
                </a:solidFill>
                <a:latin typeface="Times New Roman" panose="02020603050405020304" pitchFamily="18" charset="0"/>
                <a:cs typeface="Times New Roman" panose="02020603050405020304" pitchFamily="18" charset="0"/>
              </a:rPr>
              <a:t>Не жалея сил во имя Родины,</a:t>
            </a:r>
          </a:p>
          <a:p>
            <a:pPr marL="0" indent="0" algn="ctr">
              <a:buNone/>
            </a:pPr>
            <a:r>
              <a:rPr lang="ru-RU" b="1" dirty="0">
                <a:solidFill>
                  <a:schemeClr val="accent2">
                    <a:lumMod val="50000"/>
                  </a:schemeClr>
                </a:solidFill>
                <a:latin typeface="Times New Roman" panose="02020603050405020304" pitchFamily="18" charset="0"/>
                <a:cs typeface="Times New Roman" panose="02020603050405020304" pitchFamily="18" charset="0"/>
              </a:rPr>
              <a:t>Дети героической страны</a:t>
            </a:r>
          </a:p>
          <a:p>
            <a:pPr marL="0" indent="0" algn="ctr">
              <a:buNone/>
            </a:pPr>
            <a:r>
              <a:rPr lang="ru-RU" b="1" dirty="0">
                <a:solidFill>
                  <a:schemeClr val="accent2">
                    <a:lumMod val="50000"/>
                  </a:schemeClr>
                </a:solidFill>
                <a:latin typeface="Times New Roman" panose="02020603050405020304" pitchFamily="18" charset="0"/>
                <a:cs typeface="Times New Roman" panose="02020603050405020304" pitchFamily="18" charset="0"/>
              </a:rPr>
              <a:t>Были настоящими героями!</a:t>
            </a:r>
          </a:p>
          <a:p>
            <a:pPr marL="0" indent="0" algn="ctr">
              <a:buNone/>
            </a:pPr>
            <a:endParaRPr lang="ru-RU" b="1" dirty="0">
              <a:solidFill>
                <a:schemeClr val="accent2">
                  <a:lumMod val="50000"/>
                </a:schemeClr>
              </a:solidFill>
              <a:latin typeface="Times New Roman" panose="02020603050405020304" pitchFamily="18" charset="0"/>
              <a:cs typeface="Times New Roman" panose="02020603050405020304" pitchFamily="18" charset="0"/>
            </a:endParaRPr>
          </a:p>
          <a:p>
            <a:pPr marL="0" indent="0" algn="r">
              <a:buNone/>
            </a:pPr>
            <a:r>
              <a:rPr lang="ru-RU" b="1" dirty="0">
                <a:solidFill>
                  <a:schemeClr val="accent2">
                    <a:lumMod val="50000"/>
                  </a:schemeClr>
                </a:solidFill>
                <a:latin typeface="Times New Roman" panose="02020603050405020304" pitchFamily="18" charset="0"/>
                <a:cs typeface="Times New Roman" panose="02020603050405020304" pitchFamily="18" charset="0"/>
              </a:rPr>
              <a:t>	              Роберт Рождественский </a:t>
            </a:r>
          </a:p>
          <a:p>
            <a:pPr marL="0" indent="0">
              <a:buNone/>
            </a:pPr>
            <a:endParaRPr lang="ru-RU" dirty="0"/>
          </a:p>
        </p:txBody>
      </p:sp>
    </p:spTree>
    <p:extLst>
      <p:ext uri="{BB962C8B-B14F-4D97-AF65-F5344CB8AC3E}">
        <p14:creationId xmlns:p14="http://schemas.microsoft.com/office/powerpoint/2010/main" val="12946269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196752"/>
            <a:ext cx="8229600" cy="4525963"/>
          </a:xfrm>
        </p:spPr>
        <p:txBody>
          <a:bodyPr>
            <a:normAutofit lnSpcReduction="10000"/>
          </a:bodyPr>
          <a:lstStyle/>
          <a:p>
            <a:pPr marL="0" indent="0" algn="ctr">
              <a:buNone/>
            </a:pPr>
            <a:r>
              <a:rPr lang="ru-RU" b="1" dirty="0">
                <a:solidFill>
                  <a:schemeClr val="accent2">
                    <a:lumMod val="50000"/>
                  </a:schemeClr>
                </a:solidFill>
                <a:latin typeface="Times New Roman" panose="02020603050405020304" pitchFamily="18" charset="0"/>
                <a:cs typeface="Times New Roman" panose="02020603050405020304" pitchFamily="18" charset="0"/>
              </a:rPr>
              <a:t>Июнь. Клонился к вечеру закат.</a:t>
            </a:r>
          </a:p>
          <a:p>
            <a:pPr marL="0" indent="0" algn="ctr">
              <a:buNone/>
            </a:pPr>
            <a:r>
              <a:rPr lang="ru-RU" b="1" dirty="0">
                <a:solidFill>
                  <a:schemeClr val="accent2">
                    <a:lumMod val="50000"/>
                  </a:schemeClr>
                </a:solidFill>
                <a:latin typeface="Times New Roman" panose="02020603050405020304" pitchFamily="18" charset="0"/>
                <a:cs typeface="Times New Roman" panose="02020603050405020304" pitchFamily="18" charset="0"/>
              </a:rPr>
              <a:t>И теплой ночи разливалось море.</a:t>
            </a:r>
          </a:p>
          <a:p>
            <a:pPr marL="0" indent="0" algn="ctr">
              <a:buNone/>
            </a:pPr>
            <a:r>
              <a:rPr lang="ru-RU" b="1" dirty="0">
                <a:solidFill>
                  <a:schemeClr val="accent2">
                    <a:lumMod val="50000"/>
                  </a:schemeClr>
                </a:solidFill>
                <a:latin typeface="Times New Roman" panose="02020603050405020304" pitchFamily="18" charset="0"/>
                <a:cs typeface="Times New Roman" panose="02020603050405020304" pitchFamily="18" charset="0"/>
              </a:rPr>
              <a:t>И раздавался звонкий смех ребят,</a:t>
            </a:r>
          </a:p>
          <a:p>
            <a:pPr marL="0" indent="0" algn="ctr">
              <a:buNone/>
            </a:pPr>
            <a:r>
              <a:rPr lang="ru-RU" b="1" dirty="0">
                <a:solidFill>
                  <a:schemeClr val="accent2">
                    <a:lumMod val="50000"/>
                  </a:schemeClr>
                </a:solidFill>
                <a:latin typeface="Times New Roman" panose="02020603050405020304" pitchFamily="18" charset="0"/>
                <a:cs typeface="Times New Roman" panose="02020603050405020304" pitchFamily="18" charset="0"/>
              </a:rPr>
              <a:t>Не знающих, не ведающих горя.</a:t>
            </a:r>
          </a:p>
          <a:p>
            <a:pPr marL="0" indent="0" algn="ctr">
              <a:buNone/>
            </a:pPr>
            <a:r>
              <a:rPr lang="ru-RU" b="1" dirty="0">
                <a:solidFill>
                  <a:schemeClr val="accent2">
                    <a:lumMod val="50000"/>
                  </a:schemeClr>
                </a:solidFill>
                <a:latin typeface="Times New Roman" panose="02020603050405020304" pitchFamily="18" charset="0"/>
                <a:cs typeface="Times New Roman" panose="02020603050405020304" pitchFamily="18" charset="0"/>
              </a:rPr>
              <a:t>Июнь! Тогда еще не знали мы,</a:t>
            </a:r>
          </a:p>
          <a:p>
            <a:pPr marL="0" indent="0" algn="ctr">
              <a:buNone/>
            </a:pPr>
            <a:r>
              <a:rPr lang="ru-RU" b="1" dirty="0">
                <a:solidFill>
                  <a:schemeClr val="accent2">
                    <a:lumMod val="50000"/>
                  </a:schemeClr>
                </a:solidFill>
                <a:latin typeface="Times New Roman" panose="02020603050405020304" pitchFamily="18" charset="0"/>
                <a:cs typeface="Times New Roman" panose="02020603050405020304" pitchFamily="18" charset="0"/>
              </a:rPr>
              <a:t>Со школьных вечеров домой шагая,</a:t>
            </a:r>
          </a:p>
          <a:p>
            <a:pPr marL="0" indent="0" algn="ctr">
              <a:buNone/>
            </a:pPr>
            <a:r>
              <a:rPr lang="ru-RU" b="1" dirty="0">
                <a:solidFill>
                  <a:schemeClr val="accent2">
                    <a:lumMod val="50000"/>
                  </a:schemeClr>
                </a:solidFill>
                <a:latin typeface="Times New Roman" panose="02020603050405020304" pitchFamily="18" charset="0"/>
                <a:cs typeface="Times New Roman" panose="02020603050405020304" pitchFamily="18" charset="0"/>
              </a:rPr>
              <a:t>Что завтра будет первый день войны,</a:t>
            </a:r>
          </a:p>
          <a:p>
            <a:pPr marL="0" indent="0" algn="ctr">
              <a:buNone/>
            </a:pPr>
            <a:r>
              <a:rPr lang="ru-RU" b="1" dirty="0">
                <a:solidFill>
                  <a:schemeClr val="accent2">
                    <a:lumMod val="50000"/>
                  </a:schemeClr>
                </a:solidFill>
                <a:latin typeface="Times New Roman" panose="02020603050405020304" pitchFamily="18" charset="0"/>
                <a:cs typeface="Times New Roman" panose="02020603050405020304" pitchFamily="18" charset="0"/>
              </a:rPr>
              <a:t>А кончится она лишь в сорок пятом, в мае.</a:t>
            </a:r>
          </a:p>
          <a:p>
            <a:pPr marL="0" indent="0">
              <a:buNone/>
            </a:pPr>
            <a:endParaRPr lang="ru-RU" dirty="0">
              <a:solidFill>
                <a:schemeClr val="accent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37597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1560" y="1268760"/>
            <a:ext cx="8125900" cy="3672407"/>
          </a:xfrm>
        </p:spPr>
        <p:txBody>
          <a:bodyPr>
            <a:noAutofit/>
          </a:bodyPr>
          <a:lstStyle/>
          <a:p>
            <a:pPr marL="0" indent="0">
              <a:buNone/>
            </a:pPr>
            <a:r>
              <a:rPr lang="ru-RU" sz="2200" dirty="0">
                <a:solidFill>
                  <a:schemeClr val="accent2">
                    <a:lumMod val="50000"/>
                  </a:schemeClr>
                </a:solidFill>
                <a:latin typeface="Times New Roman" panose="02020603050405020304" pitchFamily="18" charset="0"/>
                <a:cs typeface="Times New Roman" panose="02020603050405020304" pitchFamily="18" charset="0"/>
              </a:rPr>
              <a:t>В ходе боев дети-герои Великой Отечественной войны не щадили собственные жизни и шли с таким же мужеством и отвагой, как взрослые мужчины. Их участь не ограничивается подвигами на поле боя – они работали в тылу, помогали снабжению войск и многое другое. </a:t>
            </a:r>
            <a:endParaRPr lang="ru-RU" sz="2200" dirty="0" smtClean="0">
              <a:solidFill>
                <a:schemeClr val="accent2">
                  <a:lumMod val="50000"/>
                </a:schemeClr>
              </a:solidFill>
              <a:latin typeface="Times New Roman" panose="02020603050405020304" pitchFamily="18" charset="0"/>
              <a:cs typeface="Times New Roman" panose="02020603050405020304" pitchFamily="18" charset="0"/>
            </a:endParaRPr>
          </a:p>
          <a:p>
            <a:pPr marL="0" indent="0">
              <a:buNone/>
            </a:pPr>
            <a:r>
              <a:rPr lang="ru-RU" sz="2200" dirty="0">
                <a:solidFill>
                  <a:schemeClr val="accent2">
                    <a:lumMod val="50000"/>
                  </a:schemeClr>
                </a:solidFill>
                <a:latin typeface="Times New Roman" panose="02020603050405020304" pitchFamily="18" charset="0"/>
                <a:cs typeface="Times New Roman" panose="02020603050405020304" pitchFamily="18" charset="0"/>
              </a:rPr>
              <a:t>Юные пионеры-герои Великой Отечественной войны действовали также храбро, ведь понимали, что на кону не только их собственные жизни, но и судьба всего государства.</a:t>
            </a:r>
          </a:p>
        </p:txBody>
      </p:sp>
    </p:spTree>
    <p:extLst>
      <p:ext uri="{BB962C8B-B14F-4D97-AF65-F5344CB8AC3E}">
        <p14:creationId xmlns:p14="http://schemas.microsoft.com/office/powerpoint/2010/main" val="26212454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274638"/>
            <a:ext cx="7787208" cy="922114"/>
          </a:xfrm>
        </p:spPr>
        <p:txBody>
          <a:bodyPr/>
          <a:lstStyle/>
          <a:p>
            <a:r>
              <a:rPr lang="ru-RU" b="1" dirty="0">
                <a:solidFill>
                  <a:schemeClr val="accent2">
                    <a:lumMod val="50000"/>
                  </a:schemeClr>
                </a:solidFill>
                <a:latin typeface="Times New Roman" panose="02020603050405020304" pitchFamily="18" charset="0"/>
                <a:cs typeface="Times New Roman" panose="02020603050405020304" pitchFamily="18" charset="0"/>
              </a:rPr>
              <a:t>Валя Котик</a:t>
            </a:r>
          </a:p>
        </p:txBody>
      </p:sp>
      <p:sp>
        <p:nvSpPr>
          <p:cNvPr id="3" name="Объект 2"/>
          <p:cNvSpPr>
            <a:spLocks noGrp="1"/>
          </p:cNvSpPr>
          <p:nvPr>
            <p:ph idx="1"/>
          </p:nvPr>
        </p:nvSpPr>
        <p:spPr>
          <a:xfrm>
            <a:off x="2797040" y="1124744"/>
            <a:ext cx="6048672" cy="5204154"/>
          </a:xfrm>
        </p:spPr>
        <p:txBody>
          <a:bodyPr>
            <a:noAutofit/>
          </a:bodyPr>
          <a:lstStyle/>
          <a:p>
            <a:pPr>
              <a:buFont typeface="Courier New" panose="02070309020205020404" pitchFamily="49" charset="0"/>
              <a:buChar char="o"/>
            </a:pPr>
            <a:r>
              <a:rPr lang="ru-RU" sz="2000" dirty="0">
                <a:latin typeface="Times New Roman" panose="02020603050405020304" pitchFamily="18" charset="0"/>
                <a:cs typeface="Times New Roman" panose="02020603050405020304" pitchFamily="18" charset="0"/>
              </a:rPr>
              <a:t>В октябре 1943 года юный боец разведал место нахождения подземного телефонного кабеля гитлеровской ставки, который вскоре был подорван. Валя также участвовал в уничтожении шести железнодорожных эшелонов, </a:t>
            </a:r>
            <a:r>
              <a:rPr lang="ru-RU" sz="2000" dirty="0" smtClean="0">
                <a:latin typeface="Times New Roman" panose="02020603050405020304" pitchFamily="18" charset="0"/>
                <a:cs typeface="Times New Roman" panose="02020603050405020304" pitchFamily="18" charset="0"/>
              </a:rPr>
              <a:t>склада.</a:t>
            </a:r>
          </a:p>
          <a:p>
            <a:pPr>
              <a:buFont typeface="Courier New" panose="02070309020205020404" pitchFamily="49" charset="0"/>
              <a:buChar char="o"/>
            </a:pPr>
            <a:r>
              <a:rPr lang="ru-RU" sz="2000" dirty="0" smtClean="0">
                <a:latin typeface="Times New Roman" panose="02020603050405020304" pitchFamily="18" charset="0"/>
                <a:cs typeface="Times New Roman" panose="02020603050405020304" pitchFamily="18" charset="0"/>
              </a:rPr>
              <a:t>29 </a:t>
            </a:r>
            <a:r>
              <a:rPr lang="ru-RU" sz="2000" dirty="0">
                <a:latin typeface="Times New Roman" panose="02020603050405020304" pitchFamily="18" charset="0"/>
                <a:cs typeface="Times New Roman" panose="02020603050405020304" pitchFamily="18" charset="0"/>
              </a:rPr>
              <a:t>октября 1943 года, будучи на посту, Валя заметил, что каратели устроили облаву на отряд. Убив из пистолета фашистского офицера, подросток поднял тревогу, и партизаны успели приготовиться к бою. 16 февраля 1944 года, через пять дней после своего 14-летия, в бою за город Изяслав Каменец-Подольской ныне Хмельницкой области разведчик был смертельно ранен и на следующий день </a:t>
            </a:r>
            <a:r>
              <a:rPr lang="ru-RU" sz="2000" dirty="0" smtClean="0">
                <a:latin typeface="Times New Roman" panose="02020603050405020304" pitchFamily="18" charset="0"/>
                <a:cs typeface="Times New Roman" panose="02020603050405020304" pitchFamily="18" charset="0"/>
              </a:rPr>
              <a:t>скончался.</a:t>
            </a:r>
          </a:p>
          <a:p>
            <a:pPr>
              <a:buFont typeface="Courier New" panose="02070309020205020404" pitchFamily="49" charset="0"/>
              <a:buChar char="o"/>
            </a:pPr>
            <a:r>
              <a:rPr lang="ru-RU" sz="2000" dirty="0" smtClean="0">
                <a:latin typeface="Times New Roman" panose="02020603050405020304" pitchFamily="18" charset="0"/>
                <a:cs typeface="Times New Roman" panose="02020603050405020304" pitchFamily="18" charset="0"/>
              </a:rPr>
              <a:t>В </a:t>
            </a:r>
            <a:r>
              <a:rPr lang="ru-RU" sz="2000" dirty="0">
                <a:latin typeface="Times New Roman" panose="02020603050405020304" pitchFamily="18" charset="0"/>
                <a:cs typeface="Times New Roman" panose="02020603050405020304" pitchFamily="18" charset="0"/>
              </a:rPr>
              <a:t>1958 году Валентину Котику присвоено </a:t>
            </a:r>
            <a:r>
              <a:rPr lang="ru-RU" sz="2000" dirty="0" smtClean="0">
                <a:latin typeface="Times New Roman" panose="02020603050405020304" pitchFamily="18" charset="0"/>
                <a:cs typeface="Times New Roman" panose="02020603050405020304" pitchFamily="18" charset="0"/>
              </a:rPr>
              <a:t>      звание </a:t>
            </a:r>
            <a:r>
              <a:rPr lang="ru-RU" sz="2000" dirty="0">
                <a:latin typeface="Times New Roman" panose="02020603050405020304" pitchFamily="18" charset="0"/>
                <a:cs typeface="Times New Roman" panose="02020603050405020304" pitchFamily="18" charset="0"/>
              </a:rPr>
              <a:t>Героя Советского Союза.</a:t>
            </a:r>
          </a:p>
          <a:p>
            <a:pPr>
              <a:buFont typeface="Courier New" panose="02070309020205020404" pitchFamily="49" charset="0"/>
              <a:buChar char="o"/>
            </a:pPr>
            <a:endParaRPr lang="ru-RU" sz="1800" dirty="0" smtClean="0">
              <a:latin typeface="Times New Roman" panose="02020603050405020304" pitchFamily="18" charset="0"/>
              <a:cs typeface="Times New Roman" panose="02020603050405020304" pitchFamily="18" charset="0"/>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592796"/>
            <a:ext cx="2473512" cy="36724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4630700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chemeClr val="accent2">
                    <a:lumMod val="50000"/>
                  </a:schemeClr>
                </a:solidFill>
                <a:latin typeface="Times New Roman" panose="02020603050405020304" pitchFamily="18" charset="0"/>
                <a:cs typeface="Times New Roman" panose="02020603050405020304" pitchFamily="18" charset="0"/>
              </a:rPr>
              <a:t>Зина Портнова</a:t>
            </a:r>
          </a:p>
        </p:txBody>
      </p:sp>
      <p:sp>
        <p:nvSpPr>
          <p:cNvPr id="3" name="Объект 2"/>
          <p:cNvSpPr>
            <a:spLocks noGrp="1"/>
          </p:cNvSpPr>
          <p:nvPr>
            <p:ph idx="1"/>
          </p:nvPr>
        </p:nvSpPr>
        <p:spPr>
          <a:xfrm>
            <a:off x="3419872" y="1340768"/>
            <a:ext cx="5122912" cy="4709120"/>
          </a:xfrm>
        </p:spPr>
        <p:txBody>
          <a:bodyPr>
            <a:normAutofit fontScale="85000" lnSpcReduction="10000"/>
          </a:bodyPr>
          <a:lstStyle/>
          <a:p>
            <a:pPr>
              <a:buFont typeface="Courier New" panose="02070309020205020404" pitchFamily="49" charset="0"/>
              <a:buChar char="o"/>
            </a:pPr>
            <a:r>
              <a:rPr lang="ru-RU" dirty="0">
                <a:latin typeface="Times New Roman" panose="02020603050405020304" pitchFamily="18" charset="0"/>
                <a:cs typeface="Times New Roman" panose="02020603050405020304" pitchFamily="18" charset="0"/>
              </a:rPr>
              <a:t>В конце лета 1943 года во время очередного задания, в котором она участвовала в качестве разведчицы, немцы схватили юную партизанку. Одна из местных жительниц подтвердила, что это именно Зина тогда отравила офицеров</a:t>
            </a:r>
            <a:r>
              <a:rPr lang="ru-RU" dirty="0" smtClean="0">
                <a:latin typeface="Times New Roman" panose="02020603050405020304" pitchFamily="18" charset="0"/>
                <a:cs typeface="Times New Roman" panose="02020603050405020304" pitchFamily="18" charset="0"/>
              </a:rPr>
              <a:t>.</a:t>
            </a:r>
          </a:p>
          <a:p>
            <a:pPr>
              <a:buFont typeface="Courier New" panose="02070309020205020404" pitchFamily="49" charset="0"/>
              <a:buChar char="o"/>
            </a:pPr>
            <a:r>
              <a:rPr lang="ru-RU" dirty="0">
                <a:latin typeface="Times New Roman" panose="02020603050405020304" pitchFamily="18" charset="0"/>
                <a:cs typeface="Times New Roman" panose="02020603050405020304" pitchFamily="18" charset="0"/>
              </a:rPr>
              <a:t>За свои заслуги семнадцатилетняя девушка получила звание Героя СССР посмертно.</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520788"/>
            <a:ext cx="2627330" cy="38164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3037918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chemeClr val="accent2">
                    <a:lumMod val="50000"/>
                  </a:schemeClr>
                </a:solidFill>
                <a:latin typeface="Times New Roman" panose="02020603050405020304" pitchFamily="18" charset="0"/>
                <a:cs typeface="Times New Roman" panose="02020603050405020304" pitchFamily="18" charset="0"/>
              </a:rPr>
              <a:t>Марат </a:t>
            </a:r>
            <a:r>
              <a:rPr lang="ru-RU" b="1" dirty="0" err="1">
                <a:solidFill>
                  <a:schemeClr val="accent2">
                    <a:lumMod val="50000"/>
                  </a:schemeClr>
                </a:solidFill>
                <a:latin typeface="Times New Roman" panose="02020603050405020304" pitchFamily="18" charset="0"/>
                <a:cs typeface="Times New Roman" panose="02020603050405020304" pitchFamily="18" charset="0"/>
              </a:rPr>
              <a:t>Казей</a:t>
            </a:r>
            <a:endParaRPr lang="ru-RU"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491880" y="1556792"/>
            <a:ext cx="4258816" cy="4781128"/>
          </a:xfrm>
        </p:spPr>
        <p:txBody>
          <a:bodyPr>
            <a:normAutofit fontScale="77500" lnSpcReduction="20000"/>
          </a:bodyPr>
          <a:lstStyle/>
          <a:p>
            <a:pPr algn="just">
              <a:buFont typeface="Courier New" panose="02070309020205020404" pitchFamily="49" charset="0"/>
              <a:buChar char="o"/>
              <a:defRPr/>
            </a:pPr>
            <a:r>
              <a:rPr lang="ru-RU" dirty="0">
                <a:solidFill>
                  <a:schemeClr val="accent2">
                    <a:lumMod val="50000"/>
                  </a:schemeClr>
                </a:solidFill>
                <a:latin typeface="Times New Roman" panose="02020603050405020304" pitchFamily="18" charset="0"/>
                <a:cs typeface="Times New Roman" panose="02020603050405020304" pitchFamily="18" charset="0"/>
              </a:rPr>
              <a:t>Разведчик в штабе партизанской бригады. Проникал во вражеские гарнизоны и доставлял командованию ценные сведения. </a:t>
            </a:r>
          </a:p>
          <a:p>
            <a:pPr algn="just">
              <a:buFont typeface="Courier New" panose="02070309020205020404" pitchFamily="49" charset="0"/>
              <a:buChar char="o"/>
              <a:defRPr/>
            </a:pPr>
            <a:r>
              <a:rPr lang="ru-RU" dirty="0">
                <a:solidFill>
                  <a:schemeClr val="accent2">
                    <a:lumMod val="50000"/>
                  </a:schemeClr>
                </a:solidFill>
                <a:latin typeface="Times New Roman" panose="02020603050405020304" pitchFamily="18" charset="0"/>
                <a:cs typeface="Times New Roman" panose="02020603050405020304" pitchFamily="18" charset="0"/>
              </a:rPr>
              <a:t>          Возвращаясь из разведки и окружённый немцами, он сражался до последнего патрона, а когда осталась лишь одна граната, подпустил врагов поближе и взорвал их… и себя.</a:t>
            </a:r>
          </a:p>
          <a:p>
            <a:pPr>
              <a:buFont typeface="Courier New" panose="02070309020205020404" pitchFamily="49" charset="0"/>
              <a:buChar char="o"/>
            </a:pPr>
            <a:endParaRPr lang="ru-RU"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604570"/>
            <a:ext cx="2846476" cy="42484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29020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chemeClr val="accent2">
                    <a:lumMod val="50000"/>
                  </a:schemeClr>
                </a:solidFill>
                <a:latin typeface="Times New Roman" panose="02020603050405020304" pitchFamily="18" charset="0"/>
                <a:cs typeface="Times New Roman" panose="02020603050405020304" pitchFamily="18" charset="0"/>
              </a:rPr>
              <a:t>Петр Клыпа</a:t>
            </a:r>
          </a:p>
        </p:txBody>
      </p:sp>
      <p:sp>
        <p:nvSpPr>
          <p:cNvPr id="3" name="Объект 2"/>
          <p:cNvSpPr>
            <a:spLocks noGrp="1"/>
          </p:cNvSpPr>
          <p:nvPr>
            <p:ph idx="1"/>
          </p:nvPr>
        </p:nvSpPr>
        <p:spPr>
          <a:xfrm>
            <a:off x="3707904" y="1398476"/>
            <a:ext cx="4608512" cy="4406788"/>
          </a:xfrm>
        </p:spPr>
        <p:txBody>
          <a:bodyPr>
            <a:normAutofit fontScale="70000" lnSpcReduction="20000"/>
          </a:bodyPr>
          <a:lstStyle/>
          <a:p>
            <a:pPr marL="0" indent="0">
              <a:buNone/>
            </a:pPr>
            <a:r>
              <a:rPr lang="ru-RU" dirty="0" smtClean="0">
                <a:solidFill>
                  <a:schemeClr val="accent2">
                    <a:lumMod val="50000"/>
                  </a:schemeClr>
                </a:solidFill>
                <a:latin typeface="Times New Roman" panose="02020603050405020304" pitchFamily="18" charset="0"/>
                <a:cs typeface="Times New Roman" panose="02020603050405020304" pitchFamily="18" charset="0"/>
              </a:rPr>
              <a:t> С </a:t>
            </a:r>
            <a:r>
              <a:rPr lang="ru-RU" dirty="0">
                <a:solidFill>
                  <a:schemeClr val="accent2">
                    <a:lumMod val="50000"/>
                  </a:schemeClr>
                </a:solidFill>
                <a:latin typeface="Times New Roman" panose="02020603050405020304" pitchFamily="18" charset="0"/>
                <a:cs typeface="Times New Roman" panose="02020603050405020304" pitchFamily="18" charset="0"/>
              </a:rPr>
              <a:t>первого дня он вместе со своим другом Колей Новиковым стал ходить в разведку по полуразрушенной и окруженной крепости и выполнять поручения своих командиров. 23 июня во время очередной разведки молодым бойцам удалось обнаружить целый склад боеприпасов, которые не были разрушены взрывами – эти боеприпасы сильно помогли защитникам крепости. Еще много дней советские солдаты отбивали атаки противника, используя эту находку.</a:t>
            </a: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628800"/>
            <a:ext cx="2721202" cy="40353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5462299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a:solidFill>
                  <a:schemeClr val="accent2">
                    <a:lumMod val="50000"/>
                  </a:schemeClr>
                </a:solidFill>
                <a:latin typeface="Times New Roman" panose="02020603050405020304" pitchFamily="18" charset="0"/>
                <a:cs typeface="Times New Roman" panose="02020603050405020304" pitchFamily="18" charset="0"/>
              </a:rPr>
              <a:t>Вилор</a:t>
            </a:r>
            <a:r>
              <a:rPr lang="ru-RU" b="1" dirty="0">
                <a:solidFill>
                  <a:schemeClr val="accent2">
                    <a:lumMod val="50000"/>
                  </a:schemeClr>
                </a:solidFill>
                <a:latin typeface="Times New Roman" panose="02020603050405020304" pitchFamily="18" charset="0"/>
                <a:cs typeface="Times New Roman" panose="02020603050405020304" pitchFamily="18" charset="0"/>
              </a:rPr>
              <a:t> </a:t>
            </a:r>
            <a:r>
              <a:rPr lang="ru-RU" b="1" dirty="0" err="1">
                <a:solidFill>
                  <a:schemeClr val="accent2">
                    <a:lumMod val="50000"/>
                  </a:schemeClr>
                </a:solidFill>
                <a:latin typeface="Times New Roman" panose="02020603050405020304" pitchFamily="18" charset="0"/>
                <a:cs typeface="Times New Roman" panose="02020603050405020304" pitchFamily="18" charset="0"/>
              </a:rPr>
              <a:t>Чекмак</a:t>
            </a:r>
            <a:endParaRPr lang="ru-RU" b="1"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059832" y="1340768"/>
            <a:ext cx="5976664" cy="4891100"/>
          </a:xfrm>
        </p:spPr>
        <p:txBody>
          <a:bodyPr>
            <a:normAutofit fontScale="70000" lnSpcReduction="20000"/>
          </a:bodyPr>
          <a:lstStyle/>
          <a:p>
            <a:pPr marL="0" indent="0">
              <a:buNone/>
            </a:pPr>
            <a:r>
              <a:rPr lang="ru-RU" dirty="0"/>
              <a:t>10 ноября 1941 года он находился на посту, прикрывая своих собратьев. Немцы начали окружать партизанский отряд, и </a:t>
            </a:r>
            <a:r>
              <a:rPr lang="ru-RU" dirty="0" err="1"/>
              <a:t>Вилор</a:t>
            </a:r>
            <a:r>
              <a:rPr lang="ru-RU" dirty="0"/>
              <a:t> первым заметил их приближение. Парень рискнул всем и произвел выстрел из ракетницы, чтобы предупредить своих собратьев о враге, но этим же поступком он привлек к себе внимание целого отряда нацистов. Понимая, что ему уже не уйти, он решил прикрыть отступление своих братьев по оружию, а потому открыл огонь по немцам. Парнишка дрался до последнего выстрела, но и потом не сдался. Он, как настоящий герой кинулся на врага со взрывчаткой, подорвал себя и </a:t>
            </a:r>
            <a:r>
              <a:rPr lang="ru-RU" dirty="0" smtClean="0"/>
              <a:t>немцев.</a:t>
            </a:r>
          </a:p>
          <a:p>
            <a:pPr marL="0" indent="0">
              <a:buNone/>
            </a:pPr>
            <a:r>
              <a:rPr lang="ru-RU" dirty="0" smtClean="0"/>
              <a:t>За </a:t>
            </a:r>
            <a:r>
              <a:rPr lang="ru-RU" dirty="0"/>
              <a:t>свои достижения он получил медаль «За боевые заслуги» и медаль «За Оборону Севастополя</a:t>
            </a:r>
            <a:r>
              <a:rPr lang="ru-RU" dirty="0" smtClean="0"/>
              <a:t>».</a:t>
            </a:r>
            <a:endParaRPr lang="ru-RU"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768268"/>
            <a:ext cx="2448272" cy="37118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1142299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chemeClr val="accent2">
                    <a:lumMod val="50000"/>
                  </a:schemeClr>
                </a:solidFill>
                <a:latin typeface="Times New Roman" panose="02020603050405020304" pitchFamily="18" charset="0"/>
                <a:cs typeface="Times New Roman" panose="02020603050405020304" pitchFamily="18" charset="0"/>
              </a:rPr>
              <a:t>Леня Голиков</a:t>
            </a:r>
          </a:p>
        </p:txBody>
      </p:sp>
      <p:sp>
        <p:nvSpPr>
          <p:cNvPr id="3" name="Объект 2"/>
          <p:cNvSpPr>
            <a:spLocks noGrp="1"/>
          </p:cNvSpPr>
          <p:nvPr>
            <p:ph idx="1"/>
          </p:nvPr>
        </p:nvSpPr>
        <p:spPr>
          <a:xfrm>
            <a:off x="3203848" y="1412776"/>
            <a:ext cx="5472608" cy="4946848"/>
          </a:xfrm>
        </p:spPr>
        <p:txBody>
          <a:bodyPr>
            <a:normAutofit fontScale="70000" lnSpcReduction="20000"/>
          </a:bodyPr>
          <a:lstStyle/>
          <a:p>
            <a:pPr algn="just">
              <a:buFont typeface="Courier New" panose="02070309020205020404" pitchFamily="49" charset="0"/>
              <a:buChar char="o"/>
              <a:defRPr/>
            </a:pPr>
            <a:r>
              <a:rPr lang="ru-RU" dirty="0">
                <a:solidFill>
                  <a:schemeClr val="accent2">
                    <a:lumMod val="50000"/>
                  </a:schemeClr>
                </a:solidFill>
                <a:latin typeface="Times New Roman" panose="02020603050405020304" pitchFamily="18" charset="0"/>
                <a:cs typeface="Times New Roman" panose="02020603050405020304" pitchFamily="18" charset="0"/>
              </a:rPr>
              <a:t>С августа 1943 года действовал в партизанском отряде, был дважды ранен. </a:t>
            </a:r>
          </a:p>
          <a:p>
            <a:pPr algn="just">
              <a:buFont typeface="Courier New" panose="02070309020205020404" pitchFamily="49" charset="0"/>
              <a:buChar char="o"/>
              <a:defRPr/>
            </a:pPr>
            <a:r>
              <a:rPr lang="ru-RU" dirty="0">
                <a:solidFill>
                  <a:schemeClr val="accent2">
                    <a:lumMod val="50000"/>
                  </a:schemeClr>
                </a:solidFill>
                <a:latin typeface="Times New Roman" panose="02020603050405020304" pitchFamily="18" charset="0"/>
                <a:cs typeface="Times New Roman" panose="02020603050405020304" pitchFamily="18" charset="0"/>
              </a:rPr>
              <a:t>           29 октября 1943 года, будучи в дозоре, заметил карателей, собиравшихся устроить облаву на отряд. Убив офицера, он поднял тревогу, а </a:t>
            </a:r>
            <a:r>
              <a:rPr lang="ru-RU" dirty="0" err="1">
                <a:solidFill>
                  <a:schemeClr val="accent2">
                    <a:lumMod val="50000"/>
                  </a:schemeClr>
                </a:solidFill>
                <a:latin typeface="Times New Roman" panose="02020603050405020304" pitchFamily="18" charset="0"/>
                <a:cs typeface="Times New Roman" panose="02020603050405020304" pitchFamily="18" charset="0"/>
              </a:rPr>
              <a:t>парти</a:t>
            </a:r>
            <a:endParaRPr lang="ru-RU" dirty="0">
              <a:solidFill>
                <a:schemeClr val="accent2">
                  <a:lumMod val="50000"/>
                </a:schemeClr>
              </a:solidFill>
              <a:latin typeface="Times New Roman" panose="02020603050405020304" pitchFamily="18" charset="0"/>
              <a:cs typeface="Times New Roman" panose="02020603050405020304" pitchFamily="18" charset="0"/>
            </a:endParaRPr>
          </a:p>
          <a:p>
            <a:pPr algn="just" eaLnBrk="0" hangingPunct="0">
              <a:buFont typeface="Courier New" panose="02070309020205020404" pitchFamily="49" charset="0"/>
              <a:buChar char="o"/>
              <a:defRPr/>
            </a:pPr>
            <a:r>
              <a:rPr lang="ru-RU" dirty="0">
                <a:solidFill>
                  <a:schemeClr val="accent2">
                    <a:lumMod val="50000"/>
                  </a:schemeClr>
                </a:solidFill>
                <a:latin typeface="Times New Roman" panose="02020603050405020304" pitchFamily="18" charset="0"/>
                <a:cs typeface="Times New Roman" panose="02020603050405020304" pitchFamily="18" charset="0"/>
              </a:rPr>
              <a:t>Участвовал в 27 боевых операциях. </a:t>
            </a:r>
          </a:p>
          <a:p>
            <a:pPr algn="just" eaLnBrk="0" hangingPunct="0">
              <a:buFont typeface="Courier New" panose="02070309020205020404" pitchFamily="49" charset="0"/>
              <a:buChar char="o"/>
              <a:defRPr/>
            </a:pPr>
            <a:r>
              <a:rPr lang="ru-RU" dirty="0">
                <a:solidFill>
                  <a:schemeClr val="accent2">
                    <a:lumMod val="50000"/>
                  </a:schemeClr>
                </a:solidFill>
                <a:latin typeface="Times New Roman" panose="02020603050405020304" pitchFamily="18" charset="0"/>
                <a:cs typeface="Times New Roman" panose="02020603050405020304" pitchFamily="18" charset="0"/>
              </a:rPr>
              <a:t>          Всего им уничтожено: 78 немцев, два железнодорожных и 12 шоссейных мостов, два фуражных склада и 10 автомашин с боеприпасами. </a:t>
            </a:r>
          </a:p>
          <a:p>
            <a:pPr algn="just" eaLnBrk="0" hangingPunct="0">
              <a:buFont typeface="Courier New" panose="02070309020205020404" pitchFamily="49" charset="0"/>
              <a:buChar char="o"/>
              <a:defRPr/>
            </a:pPr>
            <a:r>
              <a:rPr lang="ru-RU" dirty="0">
                <a:solidFill>
                  <a:schemeClr val="accent2">
                    <a:lumMod val="50000"/>
                  </a:schemeClr>
                </a:solidFill>
                <a:latin typeface="Times New Roman" panose="02020603050405020304" pitchFamily="18" charset="0"/>
                <a:cs typeface="Times New Roman" panose="02020603050405020304" pitchFamily="18" charset="0"/>
              </a:rPr>
              <a:t>          Сопровождал обоз с продовольствием (250 подвод) в блокадный Ленинград. </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988840"/>
            <a:ext cx="2567242" cy="345638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87897464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48</TotalTime>
  <Words>903</Words>
  <Application>Microsoft Office PowerPoint</Application>
  <PresentationFormat>Экран (4:3)</PresentationFormat>
  <Paragraphs>54</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Трек</vt:lpstr>
      <vt:lpstr>Презентация PowerPoint</vt:lpstr>
      <vt:lpstr>Презентация PowerPoint</vt:lpstr>
      <vt:lpstr>Презентация PowerPoint</vt:lpstr>
      <vt:lpstr>Валя Котик</vt:lpstr>
      <vt:lpstr>Зина Портнова</vt:lpstr>
      <vt:lpstr>Марат Казей</vt:lpstr>
      <vt:lpstr>Петр Клыпа</vt:lpstr>
      <vt:lpstr>Вилор Чекмак</vt:lpstr>
      <vt:lpstr>Леня Голиков</vt:lpstr>
      <vt:lpstr>Аркадий Каманин</vt:lpstr>
      <vt:lpstr>Володя Дубинин</vt:lpstr>
      <vt:lpstr>Саша Бородулин</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DARINA</dc:creator>
  <cp:lastModifiedBy>RePack by Diakov</cp:lastModifiedBy>
  <cp:revision>8</cp:revision>
  <dcterms:created xsi:type="dcterms:W3CDTF">2023-05-14T12:57:54Z</dcterms:created>
  <dcterms:modified xsi:type="dcterms:W3CDTF">2023-05-14T14:02:08Z</dcterms:modified>
</cp:coreProperties>
</file>