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2" r:id="rId4"/>
    <p:sldId id="257" r:id="rId5"/>
    <p:sldId id="265" r:id="rId6"/>
    <p:sldId id="263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4660"/>
  </p:normalViewPr>
  <p:slideViewPr>
    <p:cSldViewPr>
      <p:cViewPr>
        <p:scale>
          <a:sx n="69" d="100"/>
          <a:sy n="69" d="100"/>
        </p:scale>
        <p:origin x="-205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66">
            <a:alpha val="8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11.png"/><Relationship Id="rId18" Type="http://schemas.microsoft.com/office/2007/relationships/hdphoto" Target="../media/hdphoto8.wdp"/><Relationship Id="rId3" Type="http://schemas.microsoft.com/office/2007/relationships/hdphoto" Target="../media/hdphoto1.wdp"/><Relationship Id="rId21" Type="http://schemas.openxmlformats.org/officeDocument/2006/relationships/image" Target="../media/image16.png"/><Relationship Id="rId7" Type="http://schemas.openxmlformats.org/officeDocument/2006/relationships/image" Target="../media/image8.png"/><Relationship Id="rId12" Type="http://schemas.microsoft.com/office/2007/relationships/hdphoto" Target="../media/hdphoto5.wdp"/><Relationship Id="rId17" Type="http://schemas.openxmlformats.org/officeDocument/2006/relationships/image" Target="../media/image13.png"/><Relationship Id="rId2" Type="http://schemas.openxmlformats.org/officeDocument/2006/relationships/image" Target="../media/image5.png"/><Relationship Id="rId16" Type="http://schemas.microsoft.com/office/2007/relationships/hdphoto" Target="../media/hdphoto7.wdp"/><Relationship Id="rId20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10.png"/><Relationship Id="rId5" Type="http://schemas.openxmlformats.org/officeDocument/2006/relationships/image" Target="../media/image7.png"/><Relationship Id="rId15" Type="http://schemas.openxmlformats.org/officeDocument/2006/relationships/image" Target="../media/image12.png"/><Relationship Id="rId23" Type="http://schemas.openxmlformats.org/officeDocument/2006/relationships/image" Target="../media/image17.png"/><Relationship Id="rId10" Type="http://schemas.microsoft.com/office/2007/relationships/hdphoto" Target="../media/hdphoto4.wdp"/><Relationship Id="rId19" Type="http://schemas.openxmlformats.org/officeDocument/2006/relationships/image" Target="../media/image14.jpeg"/><Relationship Id="rId4" Type="http://schemas.openxmlformats.org/officeDocument/2006/relationships/image" Target="../media/image6.png"/><Relationship Id="rId9" Type="http://schemas.openxmlformats.org/officeDocument/2006/relationships/image" Target="../media/image9.png"/><Relationship Id="rId14" Type="http://schemas.microsoft.com/office/2007/relationships/hdphoto" Target="../media/hdphoto6.wdp"/><Relationship Id="rId22" Type="http://schemas.microsoft.com/office/2007/relationships/hdphoto" Target="../media/hdphoto9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microsoft.com/office/2007/relationships/hdphoto" Target="../media/hdphoto10.wdp"/><Relationship Id="rId7" Type="http://schemas.openxmlformats.org/officeDocument/2006/relationships/image" Target="../media/image2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1.wdp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gif"/><Relationship Id="rId4" Type="http://schemas.openxmlformats.org/officeDocument/2006/relationships/image" Target="../media/image25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gif"/><Relationship Id="rId13" Type="http://schemas.openxmlformats.org/officeDocument/2006/relationships/image" Target="../media/image40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12" Type="http://schemas.openxmlformats.org/officeDocument/2006/relationships/image" Target="../media/image39.gif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gif"/><Relationship Id="rId11" Type="http://schemas.openxmlformats.org/officeDocument/2006/relationships/image" Target="../media/image38.png"/><Relationship Id="rId5" Type="http://schemas.openxmlformats.org/officeDocument/2006/relationships/image" Target="../media/image32.gif"/><Relationship Id="rId10" Type="http://schemas.openxmlformats.org/officeDocument/2006/relationships/image" Target="../media/image37.gif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14356"/>
            <a:ext cx="7772400" cy="1470025"/>
          </a:xfrm>
        </p:spPr>
        <p:txBody>
          <a:bodyPr>
            <a:normAutofit/>
          </a:bodyPr>
          <a:lstStyle/>
          <a:p>
            <a:r>
              <a:rPr lang="ru-RU" sz="66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Дидактическая игра</a:t>
            </a:r>
            <a:endParaRPr lang="ru-RU" sz="6600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57290" y="2357430"/>
            <a:ext cx="6400800" cy="1752600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ФОРМИРОВАНИЕ ЭЛЕМЕНТАРНЫХ МАТЕМАТИЧЕСКИХ ПРЕДСТАВЛЕНИЙ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старшая группа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9220" name="Picture 4" descr="http://www.cliparthut.com/clip-arts/414/shapes-clip-art-414278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4000504"/>
            <a:ext cx="3214710" cy="2263156"/>
          </a:xfrm>
          <a:prstGeom prst="rect">
            <a:avLst/>
          </a:prstGeom>
          <a:noFill/>
        </p:spPr>
      </p:pic>
      <p:sp>
        <p:nvSpPr>
          <p:cNvPr id="5" name="Подзаголовок 3"/>
          <p:cNvSpPr txBox="1">
            <a:spLocks/>
          </p:cNvSpPr>
          <p:nvPr/>
        </p:nvSpPr>
        <p:spPr>
          <a:xfrm>
            <a:off x="6572264" y="5072074"/>
            <a:ext cx="2400272" cy="92869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Голосова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Ю.В.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3"/>
          <p:cNvSpPr txBox="1">
            <a:spLocks/>
          </p:cNvSpPr>
          <p:nvPr/>
        </p:nvSpPr>
        <p:spPr>
          <a:xfrm>
            <a:off x="357158" y="142852"/>
            <a:ext cx="8429652" cy="928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1600" noProof="0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«ДЕТСКИЙ</a:t>
            </a:r>
            <a:r>
              <a:rPr kumimoji="0" lang="ru-RU" sz="1600" b="0" i="0" u="none" strike="noStrike" kern="1200" cap="none" spc="0" normalizeH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САД №106 ОБЩЕРАЗВИВАЮЩЕГО ВИДА» г.СЫКТЫВКАРА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214554"/>
            <a:ext cx="8229600" cy="3857652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        </a:t>
            </a:r>
            <a:r>
              <a:rPr lang="ru-RU" sz="1600" b="1" u="sng" dirty="0" smtClean="0">
                <a:solidFill>
                  <a:srgbClr val="FF0000"/>
                </a:solidFill>
              </a:rPr>
              <a:t>Дидактические задачи</a:t>
            </a:r>
          </a:p>
          <a:p>
            <a:pPr algn="just">
              <a:buNone/>
            </a:pPr>
            <a:r>
              <a:rPr lang="en-US" sz="1600" b="1" dirty="0" smtClean="0">
                <a:solidFill>
                  <a:srgbClr val="FF0000"/>
                </a:solidFill>
              </a:rPr>
              <a:t>1</a:t>
            </a:r>
            <a:r>
              <a:rPr lang="ru-RU" sz="1600" b="1" dirty="0" smtClean="0">
                <a:solidFill>
                  <a:srgbClr val="FF0000"/>
                </a:solidFill>
              </a:rPr>
              <a:t>. </a:t>
            </a:r>
            <a:r>
              <a:rPr lang="ru-RU" sz="1600" dirty="0" smtClean="0"/>
              <a:t>Закреплять представления о знакомых геометрических фигурах (круг, квадрат, треугольник, прямоугольник) и умение раскладывать их на группы по качественным признакам (форма).</a:t>
            </a:r>
          </a:p>
          <a:p>
            <a:pPr algn="just"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2 . </a:t>
            </a:r>
            <a:r>
              <a:rPr lang="ru-RU" sz="1600" dirty="0" smtClean="0"/>
              <a:t>Совершенствовать навыки счета в пределах 5, умение обозначать число цифрами. </a:t>
            </a:r>
          </a:p>
          <a:p>
            <a:pPr algn="just"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3. </a:t>
            </a:r>
            <a:r>
              <a:rPr lang="ru-RU" sz="1600" dirty="0" smtClean="0"/>
              <a:t>Упражнять в умении сравнивать предметы по высоте, раскладывать их в убывающем и возрастающем порядке, обозначать результаты сравнения словами:  самый большой, меньше, еще меньше…самый маленький (и наоборот).</a:t>
            </a:r>
          </a:p>
          <a:p>
            <a:pPr algn="just">
              <a:buNone/>
            </a:pPr>
            <a:r>
              <a:rPr lang="ru-RU" sz="1600" dirty="0" smtClean="0"/>
              <a:t>        Учить правильно отвечать на вопросы «Сколько?»,  «Который по счету?», «На котором месте?» (в дальнейшем можно усложнить «На сколько число…больше числа…», «На сколько число…меньше числа…»)</a:t>
            </a:r>
          </a:p>
          <a:p>
            <a:pPr algn="just"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4.  </a:t>
            </a:r>
            <a:r>
              <a:rPr lang="ru-RU" sz="1600" dirty="0" smtClean="0"/>
              <a:t>Совершенствовать умение определять пространственные направления (справа, слева).  (в дальнейшем можно усложнить «вверху, внизу, в правом верхнем углу, в правом нижнем углу, в левом верхнем углу, в левом нижнем углу и др.)</a:t>
            </a:r>
          </a:p>
          <a:p>
            <a:pPr algn="just"/>
            <a:endParaRPr lang="ru-RU" sz="1600" dirty="0" smtClean="0"/>
          </a:p>
          <a:p>
            <a:pPr algn="just">
              <a:buNone/>
            </a:pPr>
            <a:r>
              <a:rPr lang="ru-RU" sz="1600" dirty="0" smtClean="0"/>
              <a:t>     </a:t>
            </a:r>
            <a:endParaRPr lang="ru-RU" sz="1600" dirty="0"/>
          </a:p>
        </p:txBody>
      </p:sp>
      <p:sp>
        <p:nvSpPr>
          <p:cNvPr id="4" name="Подзаголовок 2"/>
          <p:cNvSpPr>
            <a:spLocks noGrp="1"/>
          </p:cNvSpPr>
          <p:nvPr>
            <p:ph type="title"/>
          </p:nvPr>
        </p:nvSpPr>
        <p:spPr>
          <a:xfrm>
            <a:off x="500034" y="1071546"/>
            <a:ext cx="8229600" cy="714380"/>
          </a:xfrm>
        </p:spPr>
        <p:txBody>
          <a:bodyPr>
            <a:noAutofit/>
          </a:bodyPr>
          <a:lstStyle/>
          <a:p>
            <a:r>
              <a:rPr lang="ru-RU" sz="3200" b="1" u="sng" dirty="0" smtClean="0">
                <a:solidFill>
                  <a:srgbClr val="FF0000"/>
                </a:solidFill>
              </a:rPr>
              <a:t>Цель: </a:t>
            </a:r>
            <a:br>
              <a:rPr lang="ru-RU" sz="3200" b="1" u="sng" dirty="0" smtClean="0">
                <a:solidFill>
                  <a:srgbClr val="FF0000"/>
                </a:solidFill>
              </a:rPr>
            </a:br>
            <a:r>
              <a:rPr lang="ru-RU" sz="2400" u="sng" dirty="0" smtClean="0"/>
              <a:t>развитие математических умений</a:t>
            </a:r>
            <a:br>
              <a:rPr lang="ru-RU" sz="2400" u="sng" dirty="0" smtClean="0"/>
            </a:br>
            <a:r>
              <a:rPr lang="ru-RU" sz="2400" u="sng" dirty="0" smtClean="0"/>
              <a:t> (группировка, сравнение, ориентировка в пространстве)</a:t>
            </a:r>
            <a:r>
              <a:rPr lang="ru-RU" sz="2400" dirty="0" smtClean="0"/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/>
            </a:r>
            <a:br>
              <a:rPr lang="ru-RU" sz="3200" b="1" dirty="0" smtClean="0">
                <a:solidFill>
                  <a:srgbClr val="FF0000"/>
                </a:solidFill>
              </a:rPr>
            </a:b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gololobobka.68edu.ru/wp-content/uploads/2014/09/5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72" y="5286388"/>
            <a:ext cx="819151" cy="13844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\Desktop\фэмп к\ScreenShot006_79 - копия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428604"/>
            <a:ext cx="8722897" cy="6000792"/>
          </a:xfrm>
          <a:prstGeom prst="rect">
            <a:avLst/>
          </a:prstGeom>
          <a:noFill/>
        </p:spPr>
      </p:pic>
      <p:pic>
        <p:nvPicPr>
          <p:cNvPr id="1027" name="Picture 3" descr="C:\Users\к\Desktop\фэмп к\79777724_large_Malchik_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3500438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142852"/>
            <a:ext cx="107157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428860" y="142852"/>
            <a:ext cx="1000132" cy="92874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4572000" y="214290"/>
            <a:ext cx="1285884" cy="857280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929454" y="214290"/>
            <a:ext cx="1785950" cy="8572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/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3174" y="4786322"/>
            <a:ext cx="1928826" cy="1216655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4714884"/>
            <a:ext cx="1643074" cy="1019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Рисунок 10"/>
          <p:cNvPicPr/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200" r="98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6644" y="4643446"/>
            <a:ext cx="1643042" cy="1094417"/>
          </a:xfrm>
          <a:prstGeom prst="rect">
            <a:avLst/>
          </a:prstGeom>
        </p:spPr>
      </p:pic>
      <p:pic>
        <p:nvPicPr>
          <p:cNvPr id="12" name="Рисунок 11"/>
          <p:cNvPicPr/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350" b="89879" l="1125" r="962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7356" y="3500438"/>
            <a:ext cx="928694" cy="1014410"/>
          </a:xfrm>
          <a:prstGeom prst="rect">
            <a:avLst/>
          </a:prstGeom>
        </p:spPr>
      </p:pic>
      <p:pic>
        <p:nvPicPr>
          <p:cNvPr id="13" name="Рисунок 12"/>
          <p:cNvPicPr/>
          <p:nvPr/>
        </p:nvPicPr>
        <p:blipFill rotWithShape="1"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971" b="94563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71604" y="4786322"/>
            <a:ext cx="1071570" cy="10715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Содержимое 4"/>
          <p:cNvPicPr>
            <a:picLocks noGrp="1"/>
          </p:cNvPicPr>
          <p:nvPr>
            <p:ph idx="1"/>
          </p:nvPr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806" b="97517" l="0" r="9956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29322" y="3643314"/>
            <a:ext cx="785818" cy="642918"/>
          </a:xfrm>
          <a:prstGeom prst="rect">
            <a:avLst/>
          </a:prstGeom>
        </p:spPr>
      </p:pic>
      <p:pic>
        <p:nvPicPr>
          <p:cNvPr id="15" name="Рисунок 14"/>
          <p:cNvPicPr/>
          <p:nvPr/>
        </p:nvPicPr>
        <p:blipFill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5272" y="3571876"/>
            <a:ext cx="1057292" cy="1049352"/>
          </a:xfrm>
          <a:prstGeom prst="rect">
            <a:avLst/>
          </a:prstGeom>
        </p:spPr>
      </p:pic>
      <p:pic>
        <p:nvPicPr>
          <p:cNvPr id="16" name="Рисунок 15"/>
          <p:cNvPicPr/>
          <p:nvPr/>
        </p:nvPicPr>
        <p:blipFill>
          <a:blip r:embed="rId15" cstate="email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4125" b="98625" l="0" r="100000">
                        <a14:foregroundMark x1="6965" y1="64625" x2="6965" y2="64625"/>
                        <a14:foregroundMark x1="7463" y1="66875" x2="7463" y2="66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3357562"/>
            <a:ext cx="1285884" cy="1109657"/>
          </a:xfrm>
          <a:prstGeom prst="rect">
            <a:avLst/>
          </a:prstGeom>
        </p:spPr>
      </p:pic>
      <p:pic>
        <p:nvPicPr>
          <p:cNvPr id="17" name="Содержимое 4"/>
          <p:cNvPicPr>
            <a:picLocks/>
          </p:cNvPicPr>
          <p:nvPr/>
        </p:nvPicPr>
        <p:blipFill>
          <a:blip r:embed="rId17" cstate="email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868" y="3643314"/>
            <a:ext cx="1000132" cy="1014753"/>
          </a:xfrm>
          <a:prstGeom prst="rect">
            <a:avLst/>
          </a:prstGeom>
        </p:spPr>
      </p:pic>
      <p:pic>
        <p:nvPicPr>
          <p:cNvPr id="18" name="Рисунок 17"/>
          <p:cNvPicPr/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57752" y="3429000"/>
            <a:ext cx="1062038" cy="98585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Рисунок 18"/>
          <p:cNvPicPr/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5720" y="4500570"/>
            <a:ext cx="1238272" cy="11763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1" name="Содержимое 4"/>
          <p:cNvPicPr>
            <a:picLocks/>
          </p:cNvPicPr>
          <p:nvPr/>
        </p:nvPicPr>
        <p:blipFill rotWithShape="1">
          <a:blip r:embed="rId21" cstate="email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57686" y="4500570"/>
            <a:ext cx="1238232" cy="13239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146" name="Picture 2" descr="http://galerey-room.ru/images/202029_1384276829.png"/>
          <p:cNvPicPr>
            <a:picLocks noChangeAspect="1" noChangeArrowheads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16" y="3357562"/>
            <a:ext cx="785818" cy="1071570"/>
          </a:xfrm>
          <a:prstGeom prst="rect">
            <a:avLst/>
          </a:prstGeom>
          <a:noFill/>
        </p:spPr>
      </p:pic>
      <p:sp>
        <p:nvSpPr>
          <p:cNvPr id="25" name="Прямоугольник 24"/>
          <p:cNvSpPr/>
          <p:nvPr/>
        </p:nvSpPr>
        <p:spPr>
          <a:xfrm>
            <a:off x="0" y="1285860"/>
            <a:ext cx="9144000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85720" y="6286520"/>
            <a:ext cx="8643998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Разложи игрушки  </a:t>
            </a:r>
            <a:r>
              <a:rPr lang="ru-RU" smtClean="0">
                <a:solidFill>
                  <a:schemeClr val="tx1"/>
                </a:solidFill>
              </a:rPr>
              <a:t>под коробки </a:t>
            </a:r>
            <a:r>
              <a:rPr lang="ru-RU" dirty="0" smtClean="0">
                <a:solidFill>
                  <a:schemeClr val="tx1"/>
                </a:solidFill>
              </a:rPr>
              <a:t>в соответствии с формой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4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806" b="97517" l="0" r="9956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43868" y="2000240"/>
            <a:ext cx="1000132" cy="900106"/>
          </a:xfrm>
          <a:prstGeom prst="rect">
            <a:avLst/>
          </a:prstGeom>
        </p:spPr>
      </p:pic>
      <p:pic>
        <p:nvPicPr>
          <p:cNvPr id="9" name="Содержимое 4"/>
          <p:cNvPicPr>
            <a:picLocks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806" b="97517" l="0" r="9956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57884" y="1928802"/>
            <a:ext cx="1000132" cy="900106"/>
          </a:xfrm>
          <a:prstGeom prst="rect">
            <a:avLst/>
          </a:prstGeom>
        </p:spPr>
      </p:pic>
      <p:pic>
        <p:nvPicPr>
          <p:cNvPr id="10" name="Содержимое 4"/>
          <p:cNvPicPr>
            <a:picLocks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806" b="97517" l="0" r="9956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0" y="3214686"/>
            <a:ext cx="1000132" cy="900106"/>
          </a:xfrm>
          <a:prstGeom prst="rect">
            <a:avLst/>
          </a:prstGeom>
        </p:spPr>
      </p:pic>
      <p:pic>
        <p:nvPicPr>
          <p:cNvPr id="11" name="Содержимое 4"/>
          <p:cNvPicPr>
            <a:picLocks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806" b="97517" l="0" r="9956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29058" y="1928802"/>
            <a:ext cx="1000132" cy="900106"/>
          </a:xfrm>
          <a:prstGeom prst="rect">
            <a:avLst/>
          </a:prstGeom>
        </p:spPr>
      </p:pic>
      <p:pic>
        <p:nvPicPr>
          <p:cNvPr id="12" name="Содержимое 4"/>
          <p:cNvPicPr>
            <a:picLocks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806" b="97517" l="0" r="9956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71604" y="2000240"/>
            <a:ext cx="1000132" cy="900106"/>
          </a:xfrm>
          <a:prstGeom prst="rect">
            <a:avLst/>
          </a:prstGeom>
        </p:spPr>
      </p:pic>
      <p:pic>
        <p:nvPicPr>
          <p:cNvPr id="15" name="Picture 2" descr="http://galerey-room.ru/images/202029_1384276829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000372"/>
            <a:ext cx="714380" cy="974155"/>
          </a:xfrm>
          <a:prstGeom prst="rect">
            <a:avLst/>
          </a:prstGeom>
          <a:noFill/>
        </p:spPr>
      </p:pic>
      <p:pic>
        <p:nvPicPr>
          <p:cNvPr id="16" name="Picture 2" descr="http://galerey-room.ru/images/202029_1384276829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1928802"/>
            <a:ext cx="714380" cy="974155"/>
          </a:xfrm>
          <a:prstGeom prst="rect">
            <a:avLst/>
          </a:prstGeom>
          <a:noFill/>
        </p:spPr>
      </p:pic>
      <p:pic>
        <p:nvPicPr>
          <p:cNvPr id="17" name="Picture 2" descr="http://galerey-room.ru/images/202029_1384276829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4" y="2000240"/>
            <a:ext cx="714380" cy="974155"/>
          </a:xfrm>
          <a:prstGeom prst="rect">
            <a:avLst/>
          </a:prstGeom>
          <a:noFill/>
        </p:spPr>
      </p:pic>
      <p:pic>
        <p:nvPicPr>
          <p:cNvPr id="18" name="Picture 2" descr="http://galerey-room.ru/images/202029_1384276829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9586" y="3071810"/>
            <a:ext cx="714380" cy="974155"/>
          </a:xfrm>
          <a:prstGeom prst="rect">
            <a:avLst/>
          </a:prstGeom>
          <a:noFill/>
        </p:spPr>
      </p:pic>
      <p:pic>
        <p:nvPicPr>
          <p:cNvPr id="19" name="Содержимое 4"/>
          <p:cNvPicPr>
            <a:picLocks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2000240"/>
            <a:ext cx="857256" cy="857232"/>
          </a:xfrm>
          <a:prstGeom prst="rect">
            <a:avLst/>
          </a:prstGeom>
        </p:spPr>
      </p:pic>
      <p:pic>
        <p:nvPicPr>
          <p:cNvPr id="20" name="Содержимое 4"/>
          <p:cNvPicPr>
            <a:picLocks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2330" y="2071678"/>
            <a:ext cx="857256" cy="857232"/>
          </a:xfrm>
          <a:prstGeom prst="rect">
            <a:avLst/>
          </a:prstGeom>
        </p:spPr>
      </p:pic>
      <p:pic>
        <p:nvPicPr>
          <p:cNvPr id="21" name="Содержимое 4"/>
          <p:cNvPicPr>
            <a:picLocks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0430" y="2928934"/>
            <a:ext cx="857256" cy="857232"/>
          </a:xfrm>
          <a:prstGeom prst="rect">
            <a:avLst/>
          </a:prstGeom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3214686"/>
            <a:ext cx="1353354" cy="84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3214686"/>
            <a:ext cx="1353354" cy="84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Куб 3"/>
          <p:cNvSpPr/>
          <p:nvPr/>
        </p:nvSpPr>
        <p:spPr>
          <a:xfrm>
            <a:off x="285720" y="214290"/>
            <a:ext cx="3429024" cy="1643074"/>
          </a:xfrm>
          <a:prstGeom prst="cub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 smtClean="0"/>
              <a:t>2</a:t>
            </a:r>
            <a:endParaRPr lang="ru-RU" sz="7200" dirty="0"/>
          </a:p>
        </p:txBody>
      </p:sp>
      <p:sp>
        <p:nvSpPr>
          <p:cNvPr id="5" name="Куб 4"/>
          <p:cNvSpPr/>
          <p:nvPr/>
        </p:nvSpPr>
        <p:spPr>
          <a:xfrm>
            <a:off x="5572132" y="214290"/>
            <a:ext cx="3429024" cy="1643074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 smtClean="0"/>
              <a:t>3</a:t>
            </a:r>
            <a:endParaRPr lang="ru-RU" sz="7200" dirty="0"/>
          </a:p>
        </p:txBody>
      </p:sp>
      <p:sp>
        <p:nvSpPr>
          <p:cNvPr id="6" name="Куб 5"/>
          <p:cNvSpPr/>
          <p:nvPr/>
        </p:nvSpPr>
        <p:spPr>
          <a:xfrm>
            <a:off x="285720" y="4286256"/>
            <a:ext cx="3429024" cy="164307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 smtClean="0"/>
              <a:t>4</a:t>
            </a:r>
            <a:endParaRPr lang="ru-RU" sz="7200" dirty="0"/>
          </a:p>
        </p:txBody>
      </p:sp>
      <p:sp>
        <p:nvSpPr>
          <p:cNvPr id="7" name="Куб 6"/>
          <p:cNvSpPr/>
          <p:nvPr/>
        </p:nvSpPr>
        <p:spPr>
          <a:xfrm>
            <a:off x="5214942" y="4357694"/>
            <a:ext cx="3429024" cy="1643074"/>
          </a:xfrm>
          <a:prstGeom prst="cub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 smtClean="0"/>
              <a:t>5</a:t>
            </a:r>
            <a:endParaRPr lang="ru-RU" sz="72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214282" y="6286520"/>
            <a:ext cx="8643998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solidFill>
                  <a:schemeClr val="tx1"/>
                </a:solidFill>
              </a:rPr>
              <a:t>Разложи такое количество одинаковых игрушек  в коробку, в соответствии с цифрой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" name="Picture 6" descr="http://preobragenie5.ru/images/product/l/18618412f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7143" b="37142"/>
          <a:stretch>
            <a:fillRect/>
          </a:stretch>
        </p:blipFill>
        <p:spPr bwMode="auto">
          <a:xfrm>
            <a:off x="0" y="2357430"/>
            <a:ext cx="9358346" cy="928694"/>
          </a:xfrm>
          <a:prstGeom prst="rect">
            <a:avLst/>
          </a:prstGeom>
          <a:noFill/>
        </p:spPr>
      </p:pic>
      <p:pic>
        <p:nvPicPr>
          <p:cNvPr id="20488" name="Picture 8" descr="http://proxy10.media.online.ua/uol/r2-79721e9303/51ff53e6ef164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40" y="4929198"/>
            <a:ext cx="571504" cy="699393"/>
          </a:xfrm>
          <a:prstGeom prst="rect">
            <a:avLst/>
          </a:prstGeom>
          <a:noFill/>
        </p:spPr>
      </p:pic>
      <p:pic>
        <p:nvPicPr>
          <p:cNvPr id="20492" name="Picture 12" descr="http://i3.glitter-graphics.org/pub/2724/2724603mcmu8jorqn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3714752"/>
            <a:ext cx="947689" cy="1639501"/>
          </a:xfrm>
          <a:prstGeom prst="rect">
            <a:avLst/>
          </a:prstGeom>
          <a:noFill/>
        </p:spPr>
      </p:pic>
      <p:pic>
        <p:nvPicPr>
          <p:cNvPr id="20494" name="Picture 14" descr="http://img1.picmix.com/output/stamp/thumb/0/8/0/9/49080_23d20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3415572"/>
            <a:ext cx="2643206" cy="2543839"/>
          </a:xfrm>
          <a:prstGeom prst="rect">
            <a:avLst/>
          </a:prstGeom>
          <a:noFill/>
        </p:spPr>
      </p:pic>
      <p:pic>
        <p:nvPicPr>
          <p:cNvPr id="20500" name="Picture 20" descr="http://demiart.ru/forum/uploads3/post-548648-1241586585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572000" y="3357562"/>
            <a:ext cx="1500198" cy="2748362"/>
          </a:xfrm>
          <a:prstGeom prst="rect">
            <a:avLst/>
          </a:prstGeom>
          <a:noFill/>
        </p:spPr>
      </p:pic>
      <p:pic>
        <p:nvPicPr>
          <p:cNvPr id="20502" name="Picture 22" descr="http://www.playcast.ru/uploads/2015/12/14/16326333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0958" y="3857628"/>
            <a:ext cx="1025935" cy="1105817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85720" y="6357958"/>
            <a:ext cx="8643998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Расставь игрушки на полку по порядку от самой маленькой до самой большой.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7" name="Picture 25" descr="http://gifgifs.com/animations/clothing/mens-clothes/Blue_pants_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214290"/>
            <a:ext cx="1152527" cy="1828800"/>
          </a:xfrm>
          <a:prstGeom prst="rect">
            <a:avLst/>
          </a:prstGeom>
          <a:noFill/>
        </p:spPr>
      </p:pic>
      <p:pic>
        <p:nvPicPr>
          <p:cNvPr id="3079" name="Picture 7" descr="C:\Users\к\Desktop\фэмп к\pink-dress-clipart-pbtl16xu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1714488"/>
            <a:ext cx="1671633" cy="1801767"/>
          </a:xfrm>
          <a:prstGeom prst="rect">
            <a:avLst/>
          </a:prstGeom>
          <a:noFill/>
        </p:spPr>
      </p:pic>
      <p:pic>
        <p:nvPicPr>
          <p:cNvPr id="3093" name="Picture 21" descr="http://vectorslike.com/wp-content/uploads/2013/11/vector-toys-free-download-97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571480"/>
            <a:ext cx="1214446" cy="1149448"/>
          </a:xfrm>
          <a:prstGeom prst="rect">
            <a:avLst/>
          </a:prstGeom>
          <a:noFill/>
        </p:spPr>
      </p:pic>
      <p:pic>
        <p:nvPicPr>
          <p:cNvPr id="3091" name="Picture 19" descr="http://gifgifs.com/animations/clothing/womens-clothes/Blue_coat.gif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48" y="3071810"/>
            <a:ext cx="1148067" cy="1119185"/>
          </a:xfrm>
          <a:prstGeom prst="rect">
            <a:avLst/>
          </a:prstGeom>
          <a:noFill/>
        </p:spPr>
      </p:pic>
      <p:pic>
        <p:nvPicPr>
          <p:cNvPr id="3099" name="Picture 27" descr="http://www.englishexercises.org/makeagame/my_documents/my_pictures/2010/ago/8D2_T-shirt_3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7554" y="4143380"/>
            <a:ext cx="1543050" cy="1371601"/>
          </a:xfrm>
          <a:prstGeom prst="rect">
            <a:avLst/>
          </a:prstGeom>
          <a:noFill/>
        </p:spPr>
      </p:pic>
      <p:pic>
        <p:nvPicPr>
          <p:cNvPr id="3078" name="Picture 6" descr="http://s1.hostingkartinok.com/uploads/images/2012/02/914c72f31e3c44a08aa4c72c0281144a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2000240"/>
            <a:ext cx="1013025" cy="1000132"/>
          </a:xfrm>
          <a:prstGeom prst="rect">
            <a:avLst/>
          </a:prstGeom>
          <a:noFill/>
        </p:spPr>
      </p:pic>
      <p:pic>
        <p:nvPicPr>
          <p:cNvPr id="3083" name="Picture 11" descr="http://fs.nashaucheba.ru/tw_files2/urls_3/1237/d-1236083/1236083_html_79cf7840.png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28860" y="3643314"/>
            <a:ext cx="923925" cy="781051"/>
          </a:xfrm>
          <a:prstGeom prst="rect">
            <a:avLst/>
          </a:prstGeom>
          <a:noFill/>
        </p:spPr>
      </p:pic>
      <p:pic>
        <p:nvPicPr>
          <p:cNvPr id="3085" name="Picture 13" descr="http://2.bp.blogspot.com/-iYyDyFWXAV0/UFkwFkAIv3I/AAAAAAAAL7U/Z3dL-djrHFw/s200/cha4.gif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298" y="4714884"/>
            <a:ext cx="838196" cy="761992"/>
          </a:xfrm>
          <a:prstGeom prst="rect">
            <a:avLst/>
          </a:prstGeom>
          <a:noFill/>
        </p:spPr>
      </p:pic>
      <p:pic>
        <p:nvPicPr>
          <p:cNvPr id="3087" name="Picture 15" descr="http://users.antrasite.be/ppoisse/anim%E9s/fork_spoon_085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786314" y="4500570"/>
            <a:ext cx="1071570" cy="1071570"/>
          </a:xfrm>
          <a:prstGeom prst="rect">
            <a:avLst/>
          </a:prstGeom>
          <a:noFill/>
        </p:spPr>
      </p:pic>
      <p:pic>
        <p:nvPicPr>
          <p:cNvPr id="3089" name="Picture 17" descr="http://img-fotki.yandex.ru/get/5640/47407354.af9/0_114c2c_c22b982e_orig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298" y="1285860"/>
            <a:ext cx="785818" cy="903001"/>
          </a:xfrm>
          <a:prstGeom prst="rect">
            <a:avLst/>
          </a:prstGeom>
          <a:noFill/>
        </p:spPr>
      </p:pic>
      <p:pic>
        <p:nvPicPr>
          <p:cNvPr id="3074" name="Picture 2" descr="C:\Users\к\Desktop\фэмп к\1201285_large.gif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999" r="7500" b="1561"/>
          <a:stretch>
            <a:fillRect/>
          </a:stretch>
        </p:blipFill>
        <p:spPr bwMode="auto">
          <a:xfrm flipH="1">
            <a:off x="0" y="1285860"/>
            <a:ext cx="2341579" cy="4214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http://images.clipartpanda.com/round-table-clipart-anonymous_wooden_table-1979px.pn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783729" y="2786058"/>
            <a:ext cx="3360271" cy="1857388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285720" y="6357958"/>
            <a:ext cx="8643998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Расставь предметы по своим местам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\Desktop\фэмп к\uborka_2 - копия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500042"/>
            <a:ext cx="8358214" cy="5765394"/>
          </a:xfrm>
          <a:prstGeom prst="rect">
            <a:avLst/>
          </a:prstGeom>
          <a:noFill/>
        </p:spPr>
      </p:pic>
      <p:pic>
        <p:nvPicPr>
          <p:cNvPr id="2051" name="Picture 3" descr="C:\Users\к\Desktop\фэмп к\79777724_large_Malchik_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000232" y="3857628"/>
            <a:ext cx="2457448" cy="2457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736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СПАСИБО ЗА ВНИМАНИЕ</a:t>
            </a:r>
            <a:r>
              <a:rPr lang="en-US" b="1" i="1" smtClean="0">
                <a:solidFill>
                  <a:srgbClr val="FF0000"/>
                </a:solidFill>
              </a:rPr>
              <a:t>!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http://ns2.skyclipart.ru/uploads/posts/2010-11/1289479916_tren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143248"/>
            <a:ext cx="8548902" cy="17240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241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Дидактическая игра</vt:lpstr>
      <vt:lpstr>Цель:  развитие математических умений  (группировка, сравнение, ориентировка в пространстве)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</dc:title>
  <dc:creator>к</dc:creator>
  <cp:lastModifiedBy>Александр</cp:lastModifiedBy>
  <cp:revision>68</cp:revision>
  <dcterms:created xsi:type="dcterms:W3CDTF">2016-02-01T16:20:44Z</dcterms:created>
  <dcterms:modified xsi:type="dcterms:W3CDTF">2023-05-14T17:32:17Z</dcterms:modified>
</cp:coreProperties>
</file>