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9" r:id="rId1"/>
  </p:sldMasterIdLst>
  <p:notesMasterIdLst>
    <p:notesMasterId r:id="rId35"/>
  </p:notesMasterIdLst>
  <p:sldIdLst>
    <p:sldId id="256" r:id="rId2"/>
    <p:sldId id="305" r:id="rId3"/>
    <p:sldId id="321" r:id="rId4"/>
    <p:sldId id="307" r:id="rId5"/>
    <p:sldId id="308" r:id="rId6"/>
    <p:sldId id="309" r:id="rId7"/>
    <p:sldId id="310" r:id="rId8"/>
    <p:sldId id="311" r:id="rId9"/>
    <p:sldId id="312" r:id="rId10"/>
    <p:sldId id="313" r:id="rId11"/>
    <p:sldId id="314" r:id="rId12"/>
    <p:sldId id="316" r:id="rId13"/>
    <p:sldId id="317" r:id="rId14"/>
    <p:sldId id="318" r:id="rId15"/>
    <p:sldId id="319" r:id="rId16"/>
    <p:sldId id="322" r:id="rId17"/>
    <p:sldId id="323" r:id="rId18"/>
    <p:sldId id="324" r:id="rId19"/>
    <p:sldId id="325" r:id="rId20"/>
    <p:sldId id="326" r:id="rId21"/>
    <p:sldId id="327" r:id="rId22"/>
    <p:sldId id="328" r:id="rId23"/>
    <p:sldId id="329" r:id="rId24"/>
    <p:sldId id="330" r:id="rId25"/>
    <p:sldId id="331" r:id="rId26"/>
    <p:sldId id="332" r:id="rId27"/>
    <p:sldId id="333" r:id="rId28"/>
    <p:sldId id="334" r:id="rId29"/>
    <p:sldId id="335" r:id="rId30"/>
    <p:sldId id="336" r:id="rId31"/>
    <p:sldId id="320" r:id="rId32"/>
    <p:sldId id="304" r:id="rId33"/>
    <p:sldId id="303" r:id="rId34"/>
  </p:sldIdLst>
  <p:sldSz cx="9144000" cy="6858000" type="screen4x3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000000"/>
          </p15:clr>
        </p15:guide>
        <p15:guide id="2" pos="2880">
          <p15:clr>
            <a:srgbClr val="000000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C1663E54-2ACE-4638-A9C0-D2C2D4B19C09}">
  <a:tblStyle styleId="{C1663E54-2ACE-4638-A9C0-D2C2D4B19C09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/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9" d="100"/>
          <a:sy n="109" d="100"/>
        </p:scale>
        <p:origin x="1674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2" name="Google Shape;82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9791672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3" name="Google Shape;443;p4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444" name="Google Shape;444;p4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6" name="Google Shape;436;p4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37" name="Google Shape;437;p4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Титульный слайд" type="title">
  <p:cSld name="TITLE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2"/>
          <p:cNvSpPr txBox="1"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" name="Google Shape;13;p2"/>
          <p:cNvSpPr txBox="1"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Times New Roman"/>
              <a:buNone/>
              <a:defRPr/>
            </a:lvl1pPr>
            <a:lvl2pPr lvl="1" algn="ctr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Times New Roman"/>
              <a:buNone/>
              <a:defRPr/>
            </a:lvl2pPr>
            <a:lvl3pPr lvl="2" algn="ctr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mes New Roman"/>
              <a:buNone/>
              <a:defRPr/>
            </a:lvl3pPr>
            <a:lvl4pPr lvl="3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imes New Roman"/>
              <a:buNone/>
              <a:defRPr/>
            </a:lvl4pPr>
            <a:lvl5pPr lvl="4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imes New Roman"/>
              <a:buNone/>
              <a:defRPr/>
            </a:lvl5pPr>
            <a:lvl6pPr lvl="5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imes New Roman"/>
              <a:buNone/>
              <a:defRPr/>
            </a:lvl6pPr>
            <a:lvl7pPr lvl="6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imes New Roman"/>
              <a:buNone/>
              <a:defRPr/>
            </a:lvl7pPr>
            <a:lvl8pPr lvl="7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imes New Roman"/>
              <a:buNone/>
              <a:defRPr/>
            </a:lvl8pPr>
            <a:lvl9pPr lvl="8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imes New Roman"/>
              <a:buNone/>
              <a:defRPr/>
            </a:lvl9pPr>
          </a:lstStyle>
          <a:p>
            <a:endParaRPr/>
          </a:p>
        </p:txBody>
      </p:sp>
      <p:sp>
        <p:nvSpPr>
          <p:cNvPr id="14" name="Google Shape;14;p2"/>
          <p:cNvSpPr txBox="1">
            <a:spLocks noGrp="1"/>
          </p:cNvSpPr>
          <p:nvPr>
            <p:ph type="dt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" name="Google Shape;15;p2"/>
          <p:cNvSpPr txBox="1">
            <a:spLocks noGrp="1"/>
          </p:cNvSpPr>
          <p:nvPr>
            <p:ph type="ft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" name="Google Shape;16;p2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Два объекта" type="twoObj">
  <p:cSld name="TWO_OBJECTS"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11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9" name="Google Shape;69;p11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406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Times New Roman"/>
              <a:buChar char="•"/>
              <a:defRPr sz="2800"/>
            </a:lvl1pPr>
            <a:lvl2pPr marL="914400" lvl="1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mes New Roman"/>
              <a:buChar char="–"/>
              <a:defRPr sz="2400"/>
            </a:lvl2pPr>
            <a:lvl3pPr marL="1371600" lvl="2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imes New Roman"/>
              <a:buChar char="•"/>
              <a:defRPr sz="2000"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imes New Roman"/>
              <a:buChar char="–"/>
              <a:defRPr sz="1800"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imes New Roman"/>
              <a:buChar char="»"/>
              <a:defRPr sz="1800"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imes New Roman"/>
              <a:buChar char="»"/>
              <a:defRPr sz="1800"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imes New Roman"/>
              <a:buChar char="»"/>
              <a:defRPr sz="1800"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imes New Roman"/>
              <a:buChar char="»"/>
              <a:defRPr sz="1800"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imes New Roman"/>
              <a:buChar char="»"/>
              <a:defRPr sz="1800"/>
            </a:lvl9pPr>
          </a:lstStyle>
          <a:p>
            <a:endParaRPr/>
          </a:p>
        </p:txBody>
      </p:sp>
      <p:sp>
        <p:nvSpPr>
          <p:cNvPr id="70" name="Google Shape;70;p11"/>
          <p:cNvSpPr txBox="1">
            <a:spLocks noGrp="1"/>
          </p:cNvSpPr>
          <p:nvPr>
            <p:ph type="body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406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Times New Roman"/>
              <a:buChar char="•"/>
              <a:defRPr sz="2800"/>
            </a:lvl1pPr>
            <a:lvl2pPr marL="914400" lvl="1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mes New Roman"/>
              <a:buChar char="–"/>
              <a:defRPr sz="2400"/>
            </a:lvl2pPr>
            <a:lvl3pPr marL="1371600" lvl="2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imes New Roman"/>
              <a:buChar char="•"/>
              <a:defRPr sz="2000"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imes New Roman"/>
              <a:buChar char="–"/>
              <a:defRPr sz="1800"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imes New Roman"/>
              <a:buChar char="»"/>
              <a:defRPr sz="1800"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imes New Roman"/>
              <a:buChar char="»"/>
              <a:defRPr sz="1800"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imes New Roman"/>
              <a:buChar char="»"/>
              <a:defRPr sz="1800"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imes New Roman"/>
              <a:buChar char="»"/>
              <a:defRPr sz="1800"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imes New Roman"/>
              <a:buChar char="»"/>
              <a:defRPr sz="1800"/>
            </a:lvl9pPr>
          </a:lstStyle>
          <a:p>
            <a:endParaRPr/>
          </a:p>
        </p:txBody>
      </p:sp>
      <p:sp>
        <p:nvSpPr>
          <p:cNvPr id="71" name="Google Shape;71;p11"/>
          <p:cNvSpPr txBox="1">
            <a:spLocks noGrp="1"/>
          </p:cNvSpPr>
          <p:nvPr>
            <p:ph type="dt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2" name="Google Shape;72;p11"/>
          <p:cNvSpPr txBox="1">
            <a:spLocks noGrp="1"/>
          </p:cNvSpPr>
          <p:nvPr>
            <p:ph type="ft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3" name="Google Shape;73;p11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раздела" type="secHead">
  <p:cSld name="SECTION_HEADER"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2"/>
          <p:cNvSpPr txBox="1"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4000" b="1" cap="none"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12"/>
          <p:cNvSpPr txBox="1"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imes New Roman"/>
              <a:buNone/>
              <a:defRPr sz="2000"/>
            </a:lvl1pPr>
            <a:lvl2pPr marL="914400" lvl="1" indent="-228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imes New Roman"/>
              <a:buNone/>
              <a:defRPr sz="1800"/>
            </a:lvl2pPr>
            <a:lvl3pPr marL="1371600" lvl="2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Times New Roman"/>
              <a:buNone/>
              <a:defRPr sz="1600"/>
            </a:lvl3pPr>
            <a:lvl4pPr marL="1828800" lvl="3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/>
            </a:lvl4pPr>
            <a:lvl5pPr marL="2286000" lvl="4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/>
            </a:lvl5pPr>
            <a:lvl6pPr marL="2743200" lvl="5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/>
            </a:lvl6pPr>
            <a:lvl7pPr marL="3200400" lvl="6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/>
            </a:lvl7pPr>
            <a:lvl8pPr marL="3657600" lvl="7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/>
            </a:lvl8pPr>
            <a:lvl9pPr marL="4114800" lvl="8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/>
            </a:lvl9pPr>
          </a:lstStyle>
          <a:p>
            <a:endParaRPr/>
          </a:p>
        </p:txBody>
      </p:sp>
      <p:sp>
        <p:nvSpPr>
          <p:cNvPr id="77" name="Google Shape;77;p12"/>
          <p:cNvSpPr txBox="1">
            <a:spLocks noGrp="1"/>
          </p:cNvSpPr>
          <p:nvPr>
            <p:ph type="dt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8" name="Google Shape;78;p12"/>
          <p:cNvSpPr txBox="1">
            <a:spLocks noGrp="1"/>
          </p:cNvSpPr>
          <p:nvPr>
            <p:ph type="ft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9" name="Google Shape;79;p12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и объект" type="obj">
  <p:cSld name="OBJECT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3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3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9pPr>
          </a:lstStyle>
          <a:p>
            <a:endParaRPr/>
          </a:p>
        </p:txBody>
      </p:sp>
      <p:sp>
        <p:nvSpPr>
          <p:cNvPr id="20" name="Google Shape;20;p3"/>
          <p:cNvSpPr txBox="1">
            <a:spLocks noGrp="1"/>
          </p:cNvSpPr>
          <p:nvPr>
            <p:ph type="dt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" name="Google Shape;21;p3"/>
          <p:cNvSpPr txBox="1">
            <a:spLocks noGrp="1"/>
          </p:cNvSpPr>
          <p:nvPr>
            <p:ph type="ft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3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Вертикальный заголовок и текст" type="vertTitleAndTx">
  <p:cSld name="VERTICAL_TITLE_AND_VERTICAL_TEXT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4"/>
          <p:cNvSpPr txBox="1">
            <a:spLocks noGrp="1"/>
          </p:cNvSpPr>
          <p:nvPr>
            <p:ph type="title"/>
          </p:nvPr>
        </p:nvSpPr>
        <p:spPr>
          <a:xfrm rot="5400000">
            <a:off x="4732337" y="2171700"/>
            <a:ext cx="5851525" cy="20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4"/>
          <p:cNvSpPr txBox="1">
            <a:spLocks noGrp="1"/>
          </p:cNvSpPr>
          <p:nvPr>
            <p:ph type="body" idx="1"/>
          </p:nvPr>
        </p:nvSpPr>
        <p:spPr>
          <a:xfrm rot="5400000">
            <a:off x="541338" y="190501"/>
            <a:ext cx="5851525" cy="601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9pPr>
          </a:lstStyle>
          <a:p>
            <a:endParaRPr/>
          </a:p>
        </p:txBody>
      </p:sp>
      <p:sp>
        <p:nvSpPr>
          <p:cNvPr id="26" name="Google Shape;26;p4"/>
          <p:cNvSpPr txBox="1">
            <a:spLocks noGrp="1"/>
          </p:cNvSpPr>
          <p:nvPr>
            <p:ph type="dt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4"/>
          <p:cNvSpPr txBox="1">
            <a:spLocks noGrp="1"/>
          </p:cNvSpPr>
          <p:nvPr>
            <p:ph type="ft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8" name="Google Shape;28;p4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и вертикальный текст" type="vertTx">
  <p:cSld name="VERTICAL_TEXT"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5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5"/>
          <p:cNvSpPr txBox="1">
            <a:spLocks noGrp="1"/>
          </p:cNvSpPr>
          <p:nvPr>
            <p:ph type="body" idx="1"/>
          </p:nvPr>
        </p:nvSpPr>
        <p:spPr>
          <a:xfrm rot="5400000">
            <a:off x="2309019" y="-251619"/>
            <a:ext cx="4525962" cy="822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9pPr>
          </a:lstStyle>
          <a:p>
            <a:endParaRPr/>
          </a:p>
        </p:txBody>
      </p:sp>
      <p:sp>
        <p:nvSpPr>
          <p:cNvPr id="32" name="Google Shape;32;p5"/>
          <p:cNvSpPr txBox="1">
            <a:spLocks noGrp="1"/>
          </p:cNvSpPr>
          <p:nvPr>
            <p:ph type="dt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3" name="Google Shape;33;p5"/>
          <p:cNvSpPr txBox="1">
            <a:spLocks noGrp="1"/>
          </p:cNvSpPr>
          <p:nvPr>
            <p:ph type="ft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4" name="Google Shape;34;p5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Рисунок с подписью" type="picTx">
  <p:cSld name="PICTURE_WITH_CAPTION_TEXT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6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2000" b="1"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7" name="Google Shape;37;p6"/>
          <p:cNvSpPr>
            <a:spLocks noGrp="1"/>
          </p:cNvSpPr>
          <p:nvPr>
            <p:ph type="pic" idx="2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Times New Roman"/>
              <a:buNone/>
              <a:defRPr sz="3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R="0" lvl="1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Times New Roman"/>
              <a:buNone/>
              <a:defRPr sz="2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R="0" lvl="2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mes New Roman"/>
              <a:buNone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R="0" lvl="3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imes New Roman"/>
              <a:buNone/>
              <a:defRPr sz="20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R="0" lvl="4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imes New Roman"/>
              <a:buNone/>
              <a:defRPr sz="20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R="0" lvl="5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imes New Roman"/>
              <a:buNone/>
              <a:defRPr sz="20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R="0" lvl="6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imes New Roman"/>
              <a:buNone/>
              <a:defRPr sz="20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R="0" lvl="7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imes New Roman"/>
              <a:buNone/>
              <a:defRPr sz="20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R="0" lvl="8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imes New Roman"/>
              <a:buNone/>
              <a:defRPr sz="20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endParaRPr/>
          </a:p>
        </p:txBody>
      </p:sp>
      <p:sp>
        <p:nvSpPr>
          <p:cNvPr id="38" name="Google Shape;38;p6"/>
          <p:cNvSpPr txBox="1">
            <a:spLocks noGrp="1"/>
          </p:cNvSpPr>
          <p:nvPr>
            <p:ph type="body" idx="1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/>
            </a:lvl1pPr>
            <a:lvl2pPr marL="914400" lvl="1" indent="-2286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Times New Roman"/>
              <a:buNone/>
              <a:defRPr sz="1200"/>
            </a:lvl2pPr>
            <a:lvl3pPr marL="1371600" lvl="2" indent="-228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Times New Roman"/>
              <a:buNone/>
              <a:defRPr sz="1000"/>
            </a:lvl3pPr>
            <a:lvl4pPr marL="1828800" lvl="3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Times New Roman"/>
              <a:buNone/>
              <a:defRPr sz="900"/>
            </a:lvl4pPr>
            <a:lvl5pPr marL="2286000" lvl="4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Times New Roman"/>
              <a:buNone/>
              <a:defRPr sz="900"/>
            </a:lvl5pPr>
            <a:lvl6pPr marL="2743200" lvl="5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Times New Roman"/>
              <a:buNone/>
              <a:defRPr sz="900"/>
            </a:lvl6pPr>
            <a:lvl7pPr marL="3200400" lvl="6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Times New Roman"/>
              <a:buNone/>
              <a:defRPr sz="900"/>
            </a:lvl7pPr>
            <a:lvl8pPr marL="3657600" lvl="7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Times New Roman"/>
              <a:buNone/>
              <a:defRPr sz="900"/>
            </a:lvl8pPr>
            <a:lvl9pPr marL="4114800" lvl="8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Times New Roman"/>
              <a:buNone/>
              <a:defRPr sz="900"/>
            </a:lvl9pPr>
          </a:lstStyle>
          <a:p>
            <a:endParaRPr/>
          </a:p>
        </p:txBody>
      </p:sp>
      <p:sp>
        <p:nvSpPr>
          <p:cNvPr id="39" name="Google Shape;39;p6"/>
          <p:cNvSpPr txBox="1">
            <a:spLocks noGrp="1"/>
          </p:cNvSpPr>
          <p:nvPr>
            <p:ph type="dt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0" name="Google Shape;40;p6"/>
          <p:cNvSpPr txBox="1">
            <a:spLocks noGrp="1"/>
          </p:cNvSpPr>
          <p:nvPr>
            <p:ph type="ft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1" name="Google Shape;41;p6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Объект с подписью" type="objTx">
  <p:cSld name="OBJECT_WITH_CAPTION_TEXT">
    <p:spTree>
      <p:nvGrpSpPr>
        <p:cNvPr id="1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7"/>
          <p:cNvSpPr txBox="1"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2000" b="1"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4" name="Google Shape;44;p7"/>
          <p:cNvSpPr txBox="1">
            <a:spLocks noGrp="1"/>
          </p:cNvSpPr>
          <p:nvPr>
            <p:ph type="body"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4318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Times New Roman"/>
              <a:buChar char="•"/>
              <a:defRPr sz="3200"/>
            </a:lvl1pPr>
            <a:lvl2pPr marL="914400" lvl="1" indent="-406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Times New Roman"/>
              <a:buChar char="–"/>
              <a:defRPr sz="2800"/>
            </a:lvl2pPr>
            <a:lvl3pPr marL="1371600" lvl="2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mes New Roman"/>
              <a:buChar char="•"/>
              <a:defRPr sz="2400"/>
            </a:lvl3pPr>
            <a:lvl4pPr marL="1828800" lvl="3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imes New Roman"/>
              <a:buChar char="–"/>
              <a:defRPr sz="2000"/>
            </a:lvl4pPr>
            <a:lvl5pPr marL="2286000" lvl="4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imes New Roman"/>
              <a:buChar char="»"/>
              <a:defRPr sz="2000"/>
            </a:lvl5pPr>
            <a:lvl6pPr marL="2743200" lvl="5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imes New Roman"/>
              <a:buChar char="»"/>
              <a:defRPr sz="2000"/>
            </a:lvl6pPr>
            <a:lvl7pPr marL="3200400" lvl="6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imes New Roman"/>
              <a:buChar char="»"/>
              <a:defRPr sz="2000"/>
            </a:lvl7pPr>
            <a:lvl8pPr marL="3657600" lvl="7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imes New Roman"/>
              <a:buChar char="»"/>
              <a:defRPr sz="2000"/>
            </a:lvl8pPr>
            <a:lvl9pPr marL="4114800" lvl="8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imes New Roman"/>
              <a:buChar char="»"/>
              <a:defRPr sz="2000"/>
            </a:lvl9pPr>
          </a:lstStyle>
          <a:p>
            <a:endParaRPr/>
          </a:p>
        </p:txBody>
      </p:sp>
      <p:sp>
        <p:nvSpPr>
          <p:cNvPr id="45" name="Google Shape;45;p7"/>
          <p:cNvSpPr txBox="1">
            <a:spLocks noGrp="1"/>
          </p:cNvSpPr>
          <p:nvPr>
            <p:ph type="body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/>
            </a:lvl1pPr>
            <a:lvl2pPr marL="914400" lvl="1" indent="-2286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Times New Roman"/>
              <a:buNone/>
              <a:defRPr sz="1200"/>
            </a:lvl2pPr>
            <a:lvl3pPr marL="1371600" lvl="2" indent="-228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Times New Roman"/>
              <a:buNone/>
              <a:defRPr sz="1000"/>
            </a:lvl3pPr>
            <a:lvl4pPr marL="1828800" lvl="3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Times New Roman"/>
              <a:buNone/>
              <a:defRPr sz="900"/>
            </a:lvl4pPr>
            <a:lvl5pPr marL="2286000" lvl="4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Times New Roman"/>
              <a:buNone/>
              <a:defRPr sz="900"/>
            </a:lvl5pPr>
            <a:lvl6pPr marL="2743200" lvl="5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Times New Roman"/>
              <a:buNone/>
              <a:defRPr sz="900"/>
            </a:lvl6pPr>
            <a:lvl7pPr marL="3200400" lvl="6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Times New Roman"/>
              <a:buNone/>
              <a:defRPr sz="900"/>
            </a:lvl7pPr>
            <a:lvl8pPr marL="3657600" lvl="7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Times New Roman"/>
              <a:buNone/>
              <a:defRPr sz="900"/>
            </a:lvl8pPr>
            <a:lvl9pPr marL="4114800" lvl="8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Times New Roman"/>
              <a:buNone/>
              <a:defRPr sz="900"/>
            </a:lvl9pPr>
          </a:lstStyle>
          <a:p>
            <a:endParaRPr/>
          </a:p>
        </p:txBody>
      </p:sp>
      <p:sp>
        <p:nvSpPr>
          <p:cNvPr id="46" name="Google Shape;46;p7"/>
          <p:cNvSpPr txBox="1">
            <a:spLocks noGrp="1"/>
          </p:cNvSpPr>
          <p:nvPr>
            <p:ph type="dt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7"/>
          <p:cNvSpPr txBox="1">
            <a:spLocks noGrp="1"/>
          </p:cNvSpPr>
          <p:nvPr>
            <p:ph type="ft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7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Пустой слайд" type="blank">
  <p:cSld name="BLANK"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8"/>
          <p:cNvSpPr txBox="1">
            <a:spLocks noGrp="1"/>
          </p:cNvSpPr>
          <p:nvPr>
            <p:ph type="dt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1" name="Google Shape;51;p8"/>
          <p:cNvSpPr txBox="1">
            <a:spLocks noGrp="1"/>
          </p:cNvSpPr>
          <p:nvPr>
            <p:ph type="ft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8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Только заголовок" type="titleOnly">
  <p:cSld name="TITLE_ONLY"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9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5" name="Google Shape;55;p9"/>
          <p:cNvSpPr txBox="1">
            <a:spLocks noGrp="1"/>
          </p:cNvSpPr>
          <p:nvPr>
            <p:ph type="dt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9"/>
          <p:cNvSpPr txBox="1">
            <a:spLocks noGrp="1"/>
          </p:cNvSpPr>
          <p:nvPr>
            <p:ph type="ft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7" name="Google Shape;57;p9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Сравнение" type="twoTxTwoObj">
  <p:cSld name="TWO_OBJECTS_WITH_TEXT"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0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10"/>
          <p:cNvSpPr txBox="1"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mes New Roman"/>
              <a:buNone/>
              <a:defRPr sz="2400" b="1"/>
            </a:lvl1pPr>
            <a:lvl2pPr marL="914400" lvl="1" indent="-228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imes New Roman"/>
              <a:buNone/>
              <a:defRPr sz="2000" b="1"/>
            </a:lvl2pPr>
            <a:lvl3pPr marL="1371600" lvl="2" indent="-228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imes New Roman"/>
              <a:buNone/>
              <a:defRPr sz="1800" b="1"/>
            </a:lvl3pPr>
            <a:lvl4pPr marL="1828800" lvl="3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Times New Roman"/>
              <a:buNone/>
              <a:defRPr sz="1600" b="1"/>
            </a:lvl4pPr>
            <a:lvl5pPr marL="2286000" lvl="4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Times New Roman"/>
              <a:buNone/>
              <a:defRPr sz="1600" b="1"/>
            </a:lvl5pPr>
            <a:lvl6pPr marL="2743200" lvl="5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Times New Roman"/>
              <a:buNone/>
              <a:defRPr sz="1600" b="1"/>
            </a:lvl6pPr>
            <a:lvl7pPr marL="3200400" lvl="6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Times New Roman"/>
              <a:buNone/>
              <a:defRPr sz="1600" b="1"/>
            </a:lvl7pPr>
            <a:lvl8pPr marL="3657600" lvl="7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Times New Roman"/>
              <a:buNone/>
              <a:defRPr sz="1600" b="1"/>
            </a:lvl8pPr>
            <a:lvl9pPr marL="4114800" lvl="8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Times New Roman"/>
              <a:buNone/>
              <a:defRPr sz="1600" b="1"/>
            </a:lvl9pPr>
          </a:lstStyle>
          <a:p>
            <a:endParaRPr/>
          </a:p>
        </p:txBody>
      </p:sp>
      <p:sp>
        <p:nvSpPr>
          <p:cNvPr id="61" name="Google Shape;61;p10"/>
          <p:cNvSpPr txBox="1">
            <a:spLocks noGrp="1"/>
          </p:cNvSpPr>
          <p:nvPr>
            <p:ph type="body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mes New Roman"/>
              <a:buChar char="•"/>
              <a:defRPr sz="2400"/>
            </a:lvl1pPr>
            <a:lvl2pPr marL="914400" lvl="1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imes New Roman"/>
              <a:buChar char="–"/>
              <a:defRPr sz="2000"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imes New Roman"/>
              <a:buChar char="•"/>
              <a:defRPr sz="1800"/>
            </a:lvl3pPr>
            <a:lvl4pPr marL="1828800" lvl="3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Times New Roman"/>
              <a:buChar char="–"/>
              <a:defRPr sz="1600"/>
            </a:lvl4pPr>
            <a:lvl5pPr marL="2286000" lvl="4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Times New Roman"/>
              <a:buChar char="»"/>
              <a:defRPr sz="1600"/>
            </a:lvl5pPr>
            <a:lvl6pPr marL="2743200" lvl="5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Times New Roman"/>
              <a:buChar char="»"/>
              <a:defRPr sz="1600"/>
            </a:lvl6pPr>
            <a:lvl7pPr marL="3200400" lvl="6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Times New Roman"/>
              <a:buChar char="»"/>
              <a:defRPr sz="1600"/>
            </a:lvl7pPr>
            <a:lvl8pPr marL="3657600" lvl="7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Times New Roman"/>
              <a:buChar char="»"/>
              <a:defRPr sz="1600"/>
            </a:lvl8pPr>
            <a:lvl9pPr marL="4114800" lvl="8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Times New Roman"/>
              <a:buChar char="»"/>
              <a:defRPr sz="1600"/>
            </a:lvl9pPr>
          </a:lstStyle>
          <a:p>
            <a:endParaRPr/>
          </a:p>
        </p:txBody>
      </p:sp>
      <p:sp>
        <p:nvSpPr>
          <p:cNvPr id="62" name="Google Shape;62;p10"/>
          <p:cNvSpPr txBox="1">
            <a:spLocks noGrp="1"/>
          </p:cNvSpPr>
          <p:nvPr>
            <p:ph type="body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mes New Roman"/>
              <a:buNone/>
              <a:defRPr sz="2400" b="1"/>
            </a:lvl1pPr>
            <a:lvl2pPr marL="914400" lvl="1" indent="-228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imes New Roman"/>
              <a:buNone/>
              <a:defRPr sz="2000" b="1"/>
            </a:lvl2pPr>
            <a:lvl3pPr marL="1371600" lvl="2" indent="-228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imes New Roman"/>
              <a:buNone/>
              <a:defRPr sz="1800" b="1"/>
            </a:lvl3pPr>
            <a:lvl4pPr marL="1828800" lvl="3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Times New Roman"/>
              <a:buNone/>
              <a:defRPr sz="1600" b="1"/>
            </a:lvl4pPr>
            <a:lvl5pPr marL="2286000" lvl="4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Times New Roman"/>
              <a:buNone/>
              <a:defRPr sz="1600" b="1"/>
            </a:lvl5pPr>
            <a:lvl6pPr marL="2743200" lvl="5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Times New Roman"/>
              <a:buNone/>
              <a:defRPr sz="1600" b="1"/>
            </a:lvl6pPr>
            <a:lvl7pPr marL="3200400" lvl="6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Times New Roman"/>
              <a:buNone/>
              <a:defRPr sz="1600" b="1"/>
            </a:lvl7pPr>
            <a:lvl8pPr marL="3657600" lvl="7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Times New Roman"/>
              <a:buNone/>
              <a:defRPr sz="1600" b="1"/>
            </a:lvl8pPr>
            <a:lvl9pPr marL="4114800" lvl="8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Times New Roman"/>
              <a:buNone/>
              <a:defRPr sz="1600" b="1"/>
            </a:lvl9pPr>
          </a:lstStyle>
          <a:p>
            <a:endParaRPr/>
          </a:p>
        </p:txBody>
      </p:sp>
      <p:sp>
        <p:nvSpPr>
          <p:cNvPr id="63" name="Google Shape;63;p10"/>
          <p:cNvSpPr txBox="1">
            <a:spLocks noGrp="1"/>
          </p:cNvSpPr>
          <p:nvPr>
            <p:ph type="body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mes New Roman"/>
              <a:buChar char="•"/>
              <a:defRPr sz="2400"/>
            </a:lvl1pPr>
            <a:lvl2pPr marL="914400" lvl="1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imes New Roman"/>
              <a:buChar char="–"/>
              <a:defRPr sz="2000"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imes New Roman"/>
              <a:buChar char="•"/>
              <a:defRPr sz="1800"/>
            </a:lvl3pPr>
            <a:lvl4pPr marL="1828800" lvl="3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Times New Roman"/>
              <a:buChar char="–"/>
              <a:defRPr sz="1600"/>
            </a:lvl4pPr>
            <a:lvl5pPr marL="2286000" lvl="4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Times New Roman"/>
              <a:buChar char="»"/>
              <a:defRPr sz="1600"/>
            </a:lvl5pPr>
            <a:lvl6pPr marL="2743200" lvl="5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Times New Roman"/>
              <a:buChar char="»"/>
              <a:defRPr sz="1600"/>
            </a:lvl6pPr>
            <a:lvl7pPr marL="3200400" lvl="6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Times New Roman"/>
              <a:buChar char="»"/>
              <a:defRPr sz="1600"/>
            </a:lvl7pPr>
            <a:lvl8pPr marL="3657600" lvl="7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Times New Roman"/>
              <a:buChar char="»"/>
              <a:defRPr sz="1600"/>
            </a:lvl8pPr>
            <a:lvl9pPr marL="4114800" lvl="8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Times New Roman"/>
              <a:buChar char="»"/>
              <a:defRPr sz="1600"/>
            </a:lvl9pPr>
          </a:lstStyle>
          <a:p>
            <a:endParaRPr/>
          </a:p>
        </p:txBody>
      </p:sp>
      <p:sp>
        <p:nvSpPr>
          <p:cNvPr id="64" name="Google Shape;64;p10"/>
          <p:cNvSpPr txBox="1">
            <a:spLocks noGrp="1"/>
          </p:cNvSpPr>
          <p:nvPr>
            <p:ph type="dt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5" name="Google Shape;65;p10"/>
          <p:cNvSpPr txBox="1">
            <a:spLocks noGrp="1"/>
          </p:cNvSpPr>
          <p:nvPr>
            <p:ph type="ft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6" name="Google Shape;66;p10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3">
            <a:alphaModFix/>
          </a:blip>
          <a:stretch>
            <a:fillRect/>
          </a:stretch>
        </a:blip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R="0"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R="0"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R="0"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R="0"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R="0"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R="0"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R="0"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R="0"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4318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Times New Roman"/>
              <a:buChar char="•"/>
              <a:defRPr sz="32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Times New Roman"/>
              <a:buChar char="–"/>
              <a:defRPr sz="2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mes New Roman"/>
              <a:buChar char="•"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imes New Roman"/>
              <a:buChar char="–"/>
              <a:defRPr sz="20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imes New Roman"/>
              <a:buChar char="»"/>
              <a:defRPr sz="20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imes New Roman"/>
              <a:buChar char="»"/>
              <a:defRPr sz="20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imes New Roman"/>
              <a:buChar char="»"/>
              <a:defRPr sz="20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imes New Roman"/>
              <a:buChar char="»"/>
              <a:defRPr sz="20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imes New Roman"/>
              <a:buChar char="»"/>
              <a:defRPr sz="20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dt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endParaRPr/>
          </a:p>
        </p:txBody>
      </p:sp>
      <p:sp>
        <p:nvSpPr>
          <p:cNvPr id="9" name="Google Shape;9;p1"/>
          <p:cNvSpPr txBox="1">
            <a:spLocks noGrp="1"/>
          </p:cNvSpPr>
          <p:nvPr>
            <p:ph type="ft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endParaRPr/>
          </a:p>
        </p:txBody>
      </p:sp>
      <p:sp>
        <p:nvSpPr>
          <p:cNvPr id="10" name="Google Shape;10;p1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3"/>
          <p:cNvSpPr txBox="1">
            <a:spLocks noGrp="1"/>
          </p:cNvSpPr>
          <p:nvPr>
            <p:ph type="ctrTitle"/>
          </p:nvPr>
        </p:nvSpPr>
        <p:spPr>
          <a:xfrm>
            <a:off x="1619250" y="316523"/>
            <a:ext cx="7200900" cy="11254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lvl="0" algn="r">
              <a:buClr>
                <a:srgbClr val="B00000"/>
              </a:buClr>
              <a:buSzPts val="5400"/>
            </a:pPr>
            <a:r>
              <a:rPr lang="ru-RU" sz="1800" b="1" i="1" dirty="0">
                <a:solidFill>
                  <a:srgbClr val="002060"/>
                </a:solidFill>
              </a:rPr>
              <a:t>Предмет математики настолько серьезен, что полезно не упустить случая сделать его немного занимательным.</a:t>
            </a:r>
            <a:r>
              <a:rPr lang="ru-RU" sz="1800" i="1" dirty="0">
                <a:solidFill>
                  <a:srgbClr val="002060"/>
                </a:solidFill>
              </a:rPr>
              <a:t> </a:t>
            </a:r>
            <a:r>
              <a:rPr lang="ru-RU" sz="1800" i="1" dirty="0" smtClean="0">
                <a:solidFill>
                  <a:srgbClr val="002060"/>
                </a:solidFill>
              </a:rPr>
              <a:t>                                    </a:t>
            </a:r>
            <a:r>
              <a:rPr lang="ru-RU" sz="1800" dirty="0" err="1" smtClean="0">
                <a:solidFill>
                  <a:srgbClr val="002060"/>
                </a:solidFill>
              </a:rPr>
              <a:t>Б.Паскаль</a:t>
            </a:r>
            <a:endParaRPr sz="1800" dirty="0">
              <a:solidFill>
                <a:srgbClr val="002060"/>
              </a:solidFill>
            </a:endParaRPr>
          </a:p>
        </p:txBody>
      </p:sp>
      <p:sp>
        <p:nvSpPr>
          <p:cNvPr id="85" name="Google Shape;85;p13"/>
          <p:cNvSpPr txBox="1">
            <a:spLocks noGrp="1"/>
          </p:cNvSpPr>
          <p:nvPr>
            <p:ph type="subTitle" idx="1"/>
          </p:nvPr>
        </p:nvSpPr>
        <p:spPr>
          <a:xfrm>
            <a:off x="1371600" y="1354015"/>
            <a:ext cx="6400800" cy="42847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indent="0">
              <a:spcBef>
                <a:spcPts val="0"/>
              </a:spcBef>
            </a:pPr>
            <a:r>
              <a:rPr lang="ru-RU" sz="4800" b="1" dirty="0" smtClean="0">
                <a:ln w="50800"/>
                <a:solidFill>
                  <a:srgbClr val="C00000"/>
                </a:solidFill>
              </a:rPr>
              <a:t>Математическая карусель</a:t>
            </a:r>
            <a:endParaRPr lang="ru-RU" sz="4800" b="1" dirty="0">
              <a:ln w="50800"/>
              <a:solidFill>
                <a:srgbClr val="C00000"/>
              </a:solidFill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Times New Roman"/>
              <a:buNone/>
            </a:pPr>
            <a:endParaRPr lang="ru-RU" dirty="0" smtClean="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Times New Roman"/>
              <a:buNone/>
            </a:pPr>
            <a:endParaRPr lang="ru-RU" dirty="0" smtClean="0"/>
          </a:p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Times New Roman"/>
              <a:buNone/>
            </a:pPr>
            <a:r>
              <a:rPr lang="ru-RU" sz="2000" i="1" dirty="0" smtClean="0">
                <a:solidFill>
                  <a:srgbClr val="002060"/>
                </a:solidFill>
              </a:rPr>
              <a:t>Автор:</a:t>
            </a:r>
          </a:p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Times New Roman"/>
              <a:buNone/>
            </a:pPr>
            <a:r>
              <a:rPr lang="ru-RU" sz="2000" i="1" dirty="0" smtClean="0">
                <a:solidFill>
                  <a:srgbClr val="002060"/>
                </a:solidFill>
              </a:rPr>
              <a:t>Церенова </a:t>
            </a:r>
            <a:r>
              <a:rPr lang="ru-RU" sz="2000" i="1" dirty="0" err="1" smtClean="0">
                <a:solidFill>
                  <a:srgbClr val="002060"/>
                </a:solidFill>
              </a:rPr>
              <a:t>Данара</a:t>
            </a:r>
            <a:r>
              <a:rPr lang="ru-RU" sz="2000" i="1" dirty="0" smtClean="0">
                <a:solidFill>
                  <a:srgbClr val="002060"/>
                </a:solidFill>
              </a:rPr>
              <a:t> Ивановна </a:t>
            </a:r>
          </a:p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Times New Roman"/>
              <a:buNone/>
            </a:pPr>
            <a:r>
              <a:rPr lang="ru-RU" sz="2000" i="1" dirty="0" smtClean="0">
                <a:solidFill>
                  <a:srgbClr val="002060"/>
                </a:solidFill>
              </a:rPr>
              <a:t>Преподаватель математики</a:t>
            </a:r>
          </a:p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Times New Roman"/>
              <a:buNone/>
            </a:pPr>
            <a:r>
              <a:rPr lang="ru-RU" sz="2000" i="1" dirty="0" smtClean="0">
                <a:solidFill>
                  <a:srgbClr val="002060"/>
                </a:solidFill>
              </a:rPr>
              <a:t>ГБПОУ МО «</a:t>
            </a:r>
            <a:r>
              <a:rPr lang="ru-RU" sz="2000" i="1" dirty="0" err="1" smtClean="0">
                <a:solidFill>
                  <a:srgbClr val="002060"/>
                </a:solidFill>
              </a:rPr>
              <a:t>Мытищинский</a:t>
            </a:r>
            <a:r>
              <a:rPr lang="ru-RU" sz="2000" i="1" dirty="0" smtClean="0">
                <a:solidFill>
                  <a:srgbClr val="002060"/>
                </a:solidFill>
              </a:rPr>
              <a:t> колледж»</a:t>
            </a:r>
          </a:p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Times New Roman"/>
              <a:buNone/>
            </a:pPr>
            <a:r>
              <a:rPr lang="ru-RU" sz="2000" i="1" dirty="0" smtClean="0">
                <a:solidFill>
                  <a:srgbClr val="002060"/>
                </a:solidFill>
              </a:rPr>
              <a:t>Мытищи 2023</a:t>
            </a: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Times New Roman"/>
              <a:buNone/>
            </a:pPr>
            <a:endParaRPr sz="2800" dirty="0"/>
          </a:p>
        </p:txBody>
      </p:sp>
    </p:spTree>
  </p:cSld>
  <p:clrMapOvr>
    <a:masterClrMapping/>
  </p:clrMapOvr>
  <p:transition>
    <p:fade thruBlk="1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Вопрос №4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477108" y="1600200"/>
            <a:ext cx="7209692" cy="4525962"/>
          </a:xfrm>
        </p:spPr>
        <p:txBody>
          <a:bodyPr/>
          <a:lstStyle/>
          <a:p>
            <a:pPr marL="114300" indent="0">
              <a:buNone/>
            </a:pPr>
            <a:r>
              <a:rPr lang="ru-RU" dirty="0">
                <a:solidFill>
                  <a:srgbClr val="002060"/>
                </a:solidFill>
              </a:rPr>
              <a:t>Пифагор участвовал в олимпийских играх. В каком виде спорта он участвовал</a:t>
            </a:r>
            <a:r>
              <a:rPr lang="ru-RU" dirty="0" smtClean="0">
                <a:solidFill>
                  <a:srgbClr val="002060"/>
                </a:solidFill>
              </a:rPr>
              <a:t>?</a:t>
            </a:r>
          </a:p>
          <a:p>
            <a:pPr marL="114300" indent="0">
              <a:buNone/>
            </a:pPr>
            <a:endParaRPr lang="ru-RU" dirty="0">
              <a:solidFill>
                <a:srgbClr val="002060"/>
              </a:solidFill>
            </a:endParaRPr>
          </a:p>
          <a:p>
            <a:pPr lvl="0"/>
            <a:r>
              <a:rPr lang="ru-RU" dirty="0">
                <a:solidFill>
                  <a:srgbClr val="002060"/>
                </a:solidFill>
              </a:rPr>
              <a:t>Бег</a:t>
            </a:r>
          </a:p>
          <a:p>
            <a:pPr lvl="0"/>
            <a:r>
              <a:rPr lang="ru-RU" dirty="0">
                <a:solidFill>
                  <a:srgbClr val="002060"/>
                </a:solidFill>
              </a:rPr>
              <a:t>Прыжки в длину</a:t>
            </a:r>
          </a:p>
          <a:p>
            <a:pPr lvl="0"/>
            <a:r>
              <a:rPr lang="ru-RU" dirty="0">
                <a:solidFill>
                  <a:srgbClr val="002060"/>
                </a:solidFill>
              </a:rPr>
              <a:t>Метание копья</a:t>
            </a:r>
          </a:p>
          <a:p>
            <a:pPr lvl="0"/>
            <a:r>
              <a:rPr lang="ru-RU" dirty="0">
                <a:solidFill>
                  <a:srgbClr val="002060"/>
                </a:solidFill>
              </a:rPr>
              <a:t>Кулачный бой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8730144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C00000"/>
                </a:solidFill>
              </a:rPr>
              <a:t>III</a:t>
            </a:r>
            <a:r>
              <a:rPr lang="ru-RU" dirty="0" smtClean="0">
                <a:solidFill>
                  <a:srgbClr val="C00000"/>
                </a:solidFill>
              </a:rPr>
              <a:t> этап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820008" y="5231423"/>
            <a:ext cx="8229600" cy="4525962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2290" name="Picture 2" descr="https://fs.znanio.ru/methodology/images/bf/47/bf4775460c63d179537cd5766de75cd4af26450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2954" y="1435221"/>
            <a:ext cx="7042638" cy="5143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0937987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85900" y="274637"/>
            <a:ext cx="7200900" cy="1143000"/>
          </a:xfrm>
        </p:spPr>
        <p:txBody>
          <a:bodyPr/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>
                <a:solidFill>
                  <a:srgbClr val="C00000"/>
                </a:solidFill>
              </a:rPr>
              <a:t>1.Конкурс пантомимы</a:t>
            </a:r>
            <a:r>
              <a:rPr lang="ru-RU" dirty="0">
                <a:solidFill>
                  <a:srgbClr val="C00000"/>
                </a:solidFill>
              </a:rPr>
              <a:t/>
            </a:r>
            <a:br>
              <a:rPr lang="ru-RU" dirty="0">
                <a:solidFill>
                  <a:srgbClr val="C00000"/>
                </a:solidFill>
              </a:rPr>
            </a:b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796734" y="5761037"/>
            <a:ext cx="6962718" cy="4029944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44" name="Picture 4" descr="https://sun9-1.userapi.com/impg/iA8hVR2RgX4rslIeYT5FAwmqZBOief61aXqz5A/jDZwB0D-8yA.jpg?size=800x600&amp;quality=95&amp;sign=2ad7b0ecad14147958c69d7aa6471a1b&amp;c_uniq_tag=qHnG7NyVXEYtGmyhQmCGuR7ECo9QDfwOn-pKOhU3cGs&amp;type=albu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5899" y="1417637"/>
            <a:ext cx="7367955" cy="50886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8725021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73822" y="274637"/>
            <a:ext cx="7112977" cy="1686048"/>
          </a:xfrm>
        </p:spPr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/>
            </a:r>
            <a:br>
              <a:rPr lang="ru-RU" b="1" dirty="0" smtClean="0">
                <a:solidFill>
                  <a:srgbClr val="C00000"/>
                </a:solidFill>
              </a:rPr>
            </a:br>
            <a:r>
              <a:rPr lang="ru-RU" b="1" dirty="0" smtClean="0">
                <a:solidFill>
                  <a:srgbClr val="C00000"/>
                </a:solidFill>
              </a:rPr>
              <a:t>2.Конкурс </a:t>
            </a:r>
            <a:r>
              <a:rPr lang="ru-RU" b="1" dirty="0">
                <a:solidFill>
                  <a:srgbClr val="C00000"/>
                </a:solidFill>
              </a:rPr>
              <a:t>художников – математиков</a:t>
            </a:r>
            <a:r>
              <a:rPr lang="ru-RU" b="1" dirty="0" smtClean="0">
                <a:solidFill>
                  <a:srgbClr val="C00000"/>
                </a:solidFill>
              </a:rPr>
              <a:t>.</a:t>
            </a:r>
            <a:r>
              <a:rPr lang="ru-RU" dirty="0">
                <a:solidFill>
                  <a:srgbClr val="C00000"/>
                </a:solidFill>
              </a:rPr>
              <a:t/>
            </a:r>
            <a:br>
              <a:rPr lang="ru-RU" dirty="0">
                <a:solidFill>
                  <a:srgbClr val="C00000"/>
                </a:solidFill>
              </a:rPr>
            </a:b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767254" y="5257800"/>
            <a:ext cx="8955600" cy="5158188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3314" name="Picture 2" descr="https://navigator.krao.ru/images/events/cover/33f0bb0b41bf71b5a7c03d2ce45b5b3e_bi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1367" y="1960685"/>
            <a:ext cx="7317886" cy="4598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8261313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1068" y="274637"/>
            <a:ext cx="7165731" cy="1143000"/>
          </a:xfrm>
        </p:spPr>
        <p:txBody>
          <a:bodyPr/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>
                <a:solidFill>
                  <a:srgbClr val="C00000"/>
                </a:solidFill>
              </a:rPr>
              <a:t>3</a:t>
            </a:r>
            <a:r>
              <a:rPr lang="ru-RU" b="1" dirty="0">
                <a:solidFill>
                  <a:srgbClr val="C00000"/>
                </a:solidFill>
              </a:rPr>
              <a:t>. Конкурс болельщиков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842858" y="5521569"/>
            <a:ext cx="7957390" cy="4525962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4338" name="Picture 2" descr="https://sun9-40.userapi.com/impg/lPPlAk9EekGmdlETQQpI-BarbJRmD2EVWgFYPg/Z0T8OlXhLrA.jpg?size=800x520&amp;quality=95&amp;sign=cf346e6e34cd0f17cfc84b07ffe29160&amp;c_uniq_tag=OYx95-xU2u8v-u6NNDrDTi9W5TuXKUOUaSGmr58bQ1M&amp;type=albu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1069" y="1544881"/>
            <a:ext cx="7367954" cy="4953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4616193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3146" y="274636"/>
            <a:ext cx="7253654" cy="1923441"/>
          </a:xfrm>
        </p:spPr>
        <p:txBody>
          <a:bodyPr/>
          <a:lstStyle/>
          <a:p>
            <a:r>
              <a:rPr lang="en-US" dirty="0" smtClean="0">
                <a:solidFill>
                  <a:srgbClr val="C00000"/>
                </a:solidFill>
              </a:rPr>
              <a:t/>
            </a:r>
            <a:br>
              <a:rPr lang="en-US" dirty="0" smtClean="0">
                <a:solidFill>
                  <a:srgbClr val="C00000"/>
                </a:solidFill>
              </a:rPr>
            </a:br>
            <a:r>
              <a:rPr lang="en-US" dirty="0" smtClean="0">
                <a:solidFill>
                  <a:srgbClr val="C00000"/>
                </a:solidFill>
              </a:rPr>
              <a:t>IV</a:t>
            </a:r>
            <a:r>
              <a:rPr lang="ru-RU" dirty="0" smtClean="0">
                <a:solidFill>
                  <a:srgbClr val="C00000"/>
                </a:solidFill>
              </a:rPr>
              <a:t> </a:t>
            </a:r>
            <a:r>
              <a:rPr lang="ru-RU" dirty="0">
                <a:solidFill>
                  <a:srgbClr val="C00000"/>
                </a:solidFill>
              </a:rPr>
              <a:t>этап </a:t>
            </a:r>
            <a:br>
              <a:rPr lang="ru-RU" dirty="0">
                <a:solidFill>
                  <a:srgbClr val="C00000"/>
                </a:solidFill>
              </a:rPr>
            </a:br>
            <a:r>
              <a:rPr lang="ru-RU" dirty="0">
                <a:solidFill>
                  <a:srgbClr val="C00000"/>
                </a:solidFill>
              </a:rPr>
              <a:t>«Большая игра</a:t>
            </a:r>
            <a:r>
              <a:rPr lang="ru-RU" dirty="0" smtClean="0">
                <a:solidFill>
                  <a:srgbClr val="C00000"/>
                </a:solidFill>
              </a:rPr>
              <a:t>»</a:t>
            </a:r>
            <a:r>
              <a:rPr lang="en-US" dirty="0" smtClean="0">
                <a:solidFill>
                  <a:srgbClr val="C00000"/>
                </a:solidFill>
              </a:rPr>
              <a:t/>
            </a:r>
            <a:br>
              <a:rPr lang="en-US" dirty="0" smtClean="0">
                <a:solidFill>
                  <a:srgbClr val="C00000"/>
                </a:solidFill>
              </a:rPr>
            </a:br>
            <a:r>
              <a:rPr lang="ru-RU" dirty="0">
                <a:solidFill>
                  <a:srgbClr val="C00000"/>
                </a:solidFill>
              </a:rPr>
              <a:t/>
            </a:r>
            <a:br>
              <a:rPr lang="ru-RU" dirty="0">
                <a:solidFill>
                  <a:srgbClr val="C00000"/>
                </a:solidFill>
              </a:rPr>
            </a:b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750461" y="5946784"/>
            <a:ext cx="7881427" cy="3801808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5362" name="Picture 2" descr="https://shareslide.ru/img/thumbs/28d7252329d913d893a0c68baf3fe6b0-800x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9862" y="2022230"/>
            <a:ext cx="7297617" cy="46335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5192589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65030" y="520820"/>
            <a:ext cx="7297616" cy="1941025"/>
          </a:xfrm>
        </p:spPr>
        <p:txBody>
          <a:bodyPr/>
          <a:lstStyle/>
          <a:p>
            <a:r>
              <a:rPr lang="ru-RU" sz="3600" dirty="0" smtClean="0">
                <a:solidFill>
                  <a:srgbClr val="C00000"/>
                </a:solidFill>
              </a:rPr>
              <a:t>1. Какая величина в математике обозначается буквой х?</a:t>
            </a:r>
            <a:endParaRPr lang="ru-RU" sz="3600" dirty="0">
              <a:solidFill>
                <a:srgbClr val="C0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565030" y="3903785"/>
            <a:ext cx="7121769" cy="2294791"/>
          </a:xfrm>
        </p:spPr>
        <p:txBody>
          <a:bodyPr/>
          <a:lstStyle/>
          <a:p>
            <a:r>
              <a:rPr lang="ru-RU" dirty="0">
                <a:solidFill>
                  <a:srgbClr val="002060"/>
                </a:solidFill>
              </a:rPr>
              <a:t>а</a:t>
            </a:r>
            <a:r>
              <a:rPr lang="ru-RU" dirty="0" smtClean="0">
                <a:solidFill>
                  <a:srgbClr val="002060"/>
                </a:solidFill>
              </a:rPr>
              <a:t>) хитрая</a:t>
            </a:r>
          </a:p>
          <a:p>
            <a:r>
              <a:rPr lang="ru-RU" dirty="0">
                <a:solidFill>
                  <a:srgbClr val="002060"/>
                </a:solidFill>
              </a:rPr>
              <a:t>б</a:t>
            </a:r>
            <a:r>
              <a:rPr lang="ru-RU" dirty="0" smtClean="0">
                <a:solidFill>
                  <a:srgbClr val="002060"/>
                </a:solidFill>
              </a:rPr>
              <a:t>) секретная</a:t>
            </a:r>
          </a:p>
          <a:p>
            <a:r>
              <a:rPr lang="ru-RU" dirty="0">
                <a:solidFill>
                  <a:srgbClr val="002060"/>
                </a:solidFill>
              </a:rPr>
              <a:t>в</a:t>
            </a:r>
            <a:r>
              <a:rPr lang="ru-RU" dirty="0" smtClean="0">
                <a:solidFill>
                  <a:srgbClr val="002060"/>
                </a:solidFill>
              </a:rPr>
              <a:t>) любая </a:t>
            </a:r>
          </a:p>
          <a:p>
            <a:r>
              <a:rPr lang="ru-RU" dirty="0">
                <a:solidFill>
                  <a:srgbClr val="002060"/>
                </a:solidFill>
              </a:rPr>
              <a:t>г</a:t>
            </a:r>
            <a:r>
              <a:rPr lang="ru-RU" dirty="0" smtClean="0">
                <a:solidFill>
                  <a:srgbClr val="002060"/>
                </a:solidFill>
              </a:rPr>
              <a:t>) неизвестная</a:t>
            </a:r>
            <a:endParaRPr lang="ru-RU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102918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9860" y="274636"/>
            <a:ext cx="7165731" cy="2538902"/>
          </a:xfrm>
        </p:spPr>
        <p:txBody>
          <a:bodyPr/>
          <a:lstStyle/>
          <a:p>
            <a:r>
              <a:rPr lang="ru-RU" sz="3600" dirty="0" smtClean="0">
                <a:solidFill>
                  <a:srgbClr val="C00000"/>
                </a:solidFill>
              </a:rPr>
              <a:t>2. Какие числа употребляются при счёте?</a:t>
            </a:r>
            <a:endParaRPr lang="ru-RU" sz="3600" dirty="0">
              <a:solidFill>
                <a:srgbClr val="C0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591408" y="3217985"/>
            <a:ext cx="7095392" cy="2620107"/>
          </a:xfrm>
        </p:spPr>
        <p:txBody>
          <a:bodyPr/>
          <a:lstStyle/>
          <a:p>
            <a:r>
              <a:rPr lang="ru-RU" sz="3600" dirty="0">
                <a:solidFill>
                  <a:srgbClr val="002060"/>
                </a:solidFill>
              </a:rPr>
              <a:t>а</a:t>
            </a:r>
            <a:r>
              <a:rPr lang="ru-RU" sz="3600" dirty="0" smtClean="0">
                <a:solidFill>
                  <a:srgbClr val="002060"/>
                </a:solidFill>
              </a:rPr>
              <a:t>) природные</a:t>
            </a:r>
          </a:p>
          <a:p>
            <a:r>
              <a:rPr lang="ru-RU" sz="3600" dirty="0">
                <a:solidFill>
                  <a:srgbClr val="002060"/>
                </a:solidFill>
              </a:rPr>
              <a:t>б</a:t>
            </a:r>
            <a:r>
              <a:rPr lang="ru-RU" sz="3600" dirty="0" smtClean="0">
                <a:solidFill>
                  <a:srgbClr val="002060"/>
                </a:solidFill>
              </a:rPr>
              <a:t>) естественные</a:t>
            </a:r>
          </a:p>
          <a:p>
            <a:r>
              <a:rPr lang="ru-RU" sz="3600" dirty="0">
                <a:solidFill>
                  <a:srgbClr val="002060"/>
                </a:solidFill>
              </a:rPr>
              <a:t>в</a:t>
            </a:r>
            <a:r>
              <a:rPr lang="ru-RU" sz="3600" dirty="0" smtClean="0">
                <a:solidFill>
                  <a:srgbClr val="002060"/>
                </a:solidFill>
              </a:rPr>
              <a:t>) натуральные</a:t>
            </a:r>
          </a:p>
          <a:p>
            <a:r>
              <a:rPr lang="ru-RU" sz="3600" dirty="0">
                <a:solidFill>
                  <a:srgbClr val="002060"/>
                </a:solidFill>
              </a:rPr>
              <a:t>г</a:t>
            </a:r>
            <a:r>
              <a:rPr lang="ru-RU" sz="3600" dirty="0" smtClean="0">
                <a:solidFill>
                  <a:srgbClr val="002060"/>
                </a:solidFill>
              </a:rPr>
              <a:t>) искусственные</a:t>
            </a:r>
            <a:endParaRPr lang="ru-RU" sz="36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916678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1068" y="274637"/>
            <a:ext cx="7165731" cy="2450978"/>
          </a:xfrm>
        </p:spPr>
        <p:txBody>
          <a:bodyPr/>
          <a:lstStyle/>
          <a:p>
            <a:r>
              <a:rPr lang="ru-RU" sz="3600" dirty="0" smtClean="0">
                <a:solidFill>
                  <a:srgbClr val="C00000"/>
                </a:solidFill>
              </a:rPr>
              <a:t>3. Закончите русскую пословицу «Всякому мила своя …»</a:t>
            </a:r>
            <a:endParaRPr lang="ru-RU" sz="3600" dirty="0">
              <a:solidFill>
                <a:srgbClr val="C0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521068" y="3842238"/>
            <a:ext cx="7165732" cy="2283923"/>
          </a:xfrm>
        </p:spPr>
        <p:txBody>
          <a:bodyPr/>
          <a:lstStyle/>
          <a:p>
            <a:r>
              <a:rPr lang="ru-RU" dirty="0">
                <a:solidFill>
                  <a:srgbClr val="002060"/>
                </a:solidFill>
              </a:rPr>
              <a:t>а</a:t>
            </a:r>
            <a:r>
              <a:rPr lang="ru-RU" dirty="0" smtClean="0">
                <a:solidFill>
                  <a:srgbClr val="002060"/>
                </a:solidFill>
              </a:rPr>
              <a:t>) высота</a:t>
            </a:r>
          </a:p>
          <a:p>
            <a:r>
              <a:rPr lang="ru-RU" dirty="0">
                <a:solidFill>
                  <a:srgbClr val="002060"/>
                </a:solidFill>
              </a:rPr>
              <a:t>б</a:t>
            </a:r>
            <a:r>
              <a:rPr lang="ru-RU" dirty="0" smtClean="0">
                <a:solidFill>
                  <a:srgbClr val="002060"/>
                </a:solidFill>
              </a:rPr>
              <a:t>) сторона</a:t>
            </a:r>
          </a:p>
          <a:p>
            <a:r>
              <a:rPr lang="ru-RU" dirty="0">
                <a:solidFill>
                  <a:srgbClr val="002060"/>
                </a:solidFill>
              </a:rPr>
              <a:t>в</a:t>
            </a:r>
            <a:r>
              <a:rPr lang="ru-RU" dirty="0" smtClean="0">
                <a:solidFill>
                  <a:srgbClr val="002060"/>
                </a:solidFill>
              </a:rPr>
              <a:t>) медиана</a:t>
            </a:r>
          </a:p>
          <a:p>
            <a:r>
              <a:rPr lang="ru-RU" dirty="0">
                <a:solidFill>
                  <a:srgbClr val="002060"/>
                </a:solidFill>
              </a:rPr>
              <a:t>г</a:t>
            </a:r>
            <a:r>
              <a:rPr lang="ru-RU" dirty="0" smtClean="0">
                <a:solidFill>
                  <a:srgbClr val="002060"/>
                </a:solidFill>
              </a:rPr>
              <a:t>) биссектриса</a:t>
            </a:r>
          </a:p>
        </p:txBody>
      </p:sp>
    </p:spTree>
    <p:extLst>
      <p:ext uri="{BB962C8B-B14F-4D97-AF65-F5344CB8AC3E}">
        <p14:creationId xmlns:p14="http://schemas.microsoft.com/office/powerpoint/2010/main" val="213694852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65030" y="274637"/>
            <a:ext cx="7121769" cy="2547694"/>
          </a:xfrm>
        </p:spPr>
        <p:txBody>
          <a:bodyPr/>
          <a:lstStyle/>
          <a:p>
            <a:r>
              <a:rPr lang="ru-RU" sz="3600" dirty="0" smtClean="0">
                <a:solidFill>
                  <a:srgbClr val="C00000"/>
                </a:solidFill>
              </a:rPr>
              <a:t>4. Какими бывают математические неравенства?</a:t>
            </a:r>
            <a:endParaRPr lang="ru-RU" sz="3600" dirty="0">
              <a:solidFill>
                <a:srgbClr val="C0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565030" y="3947746"/>
            <a:ext cx="7121770" cy="2479431"/>
          </a:xfrm>
        </p:spPr>
        <p:txBody>
          <a:bodyPr/>
          <a:lstStyle/>
          <a:p>
            <a:r>
              <a:rPr lang="ru-RU" dirty="0">
                <a:solidFill>
                  <a:srgbClr val="002060"/>
                </a:solidFill>
              </a:rPr>
              <a:t>а</a:t>
            </a:r>
            <a:r>
              <a:rPr lang="ru-RU" dirty="0" smtClean="0">
                <a:solidFill>
                  <a:srgbClr val="002060"/>
                </a:solidFill>
              </a:rPr>
              <a:t>) неточными</a:t>
            </a:r>
          </a:p>
          <a:p>
            <a:r>
              <a:rPr lang="ru-RU" dirty="0">
                <a:solidFill>
                  <a:srgbClr val="002060"/>
                </a:solidFill>
              </a:rPr>
              <a:t>б</a:t>
            </a:r>
            <a:r>
              <a:rPr lang="ru-RU" dirty="0" smtClean="0">
                <a:solidFill>
                  <a:srgbClr val="002060"/>
                </a:solidFill>
              </a:rPr>
              <a:t>) нестрогими</a:t>
            </a:r>
          </a:p>
          <a:p>
            <a:r>
              <a:rPr lang="ru-RU" dirty="0">
                <a:solidFill>
                  <a:srgbClr val="002060"/>
                </a:solidFill>
              </a:rPr>
              <a:t>в</a:t>
            </a:r>
            <a:r>
              <a:rPr lang="ru-RU" dirty="0" smtClean="0">
                <a:solidFill>
                  <a:srgbClr val="002060"/>
                </a:solidFill>
              </a:rPr>
              <a:t>) невежливыми</a:t>
            </a:r>
          </a:p>
          <a:p>
            <a:r>
              <a:rPr lang="ru-RU" dirty="0">
                <a:solidFill>
                  <a:srgbClr val="002060"/>
                </a:solidFill>
              </a:rPr>
              <a:t>г</a:t>
            </a:r>
            <a:r>
              <a:rPr lang="ru-RU" dirty="0" smtClean="0">
                <a:solidFill>
                  <a:srgbClr val="002060"/>
                </a:solidFill>
              </a:rPr>
              <a:t>) невоспитанными</a:t>
            </a:r>
            <a:endParaRPr lang="ru-RU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6026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14500" y="274636"/>
            <a:ext cx="6972300" cy="1431071"/>
          </a:xfrm>
        </p:spPr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Команды: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582614" y="2426677"/>
            <a:ext cx="7104185" cy="3699485"/>
          </a:xfrm>
        </p:spPr>
        <p:txBody>
          <a:bodyPr/>
          <a:lstStyle/>
          <a:p>
            <a:pPr marL="114300" indent="0">
              <a:buNone/>
            </a:pPr>
            <a:r>
              <a:rPr lang="ru-RU" sz="3600" dirty="0" smtClean="0">
                <a:solidFill>
                  <a:srgbClr val="002060"/>
                </a:solidFill>
              </a:rPr>
              <a:t>«Математический разгром»-</a:t>
            </a:r>
            <a:r>
              <a:rPr lang="ru-RU" sz="3600" dirty="0" smtClean="0">
                <a:solidFill>
                  <a:srgbClr val="002060"/>
                </a:solidFill>
              </a:rPr>
              <a:t>13</a:t>
            </a:r>
            <a:r>
              <a:rPr lang="ru-RU" dirty="0" smtClean="0">
                <a:solidFill>
                  <a:srgbClr val="002060"/>
                </a:solidFill>
              </a:rPr>
              <a:t>АР</a:t>
            </a:r>
            <a:endParaRPr lang="ru-RU" dirty="0" smtClean="0">
              <a:solidFill>
                <a:srgbClr val="002060"/>
              </a:solidFill>
            </a:endParaRPr>
          </a:p>
          <a:p>
            <a:pPr marL="114300" indent="0">
              <a:buNone/>
            </a:pPr>
            <a:r>
              <a:rPr lang="ru-RU" sz="3600" dirty="0" smtClean="0">
                <a:solidFill>
                  <a:srgbClr val="002060"/>
                </a:solidFill>
              </a:rPr>
              <a:t> </a:t>
            </a:r>
            <a:r>
              <a:rPr lang="ru-RU" sz="3600" dirty="0">
                <a:solidFill>
                  <a:srgbClr val="002060"/>
                </a:solidFill>
              </a:rPr>
              <a:t>«Формула успеха» -</a:t>
            </a:r>
            <a:r>
              <a:rPr lang="ru-RU" sz="3600" dirty="0" smtClean="0">
                <a:solidFill>
                  <a:srgbClr val="002060"/>
                </a:solidFill>
              </a:rPr>
              <a:t>17</a:t>
            </a:r>
            <a:r>
              <a:rPr lang="ru-RU" dirty="0" smtClean="0">
                <a:solidFill>
                  <a:srgbClr val="002060"/>
                </a:solidFill>
              </a:rPr>
              <a:t>ИС</a:t>
            </a:r>
            <a:endParaRPr lang="ru-RU" dirty="0" smtClean="0">
              <a:solidFill>
                <a:srgbClr val="002060"/>
              </a:solidFill>
            </a:endParaRPr>
          </a:p>
          <a:p>
            <a:pPr marL="114300" indent="0">
              <a:buNone/>
            </a:pPr>
            <a:r>
              <a:rPr lang="ru-RU" sz="3600" dirty="0" smtClean="0">
                <a:solidFill>
                  <a:srgbClr val="002060"/>
                </a:solidFill>
              </a:rPr>
              <a:t> «Х, </a:t>
            </a:r>
            <a:r>
              <a:rPr lang="ru-RU" sz="3600" dirty="0">
                <a:solidFill>
                  <a:srgbClr val="002060"/>
                </a:solidFill>
              </a:rPr>
              <a:t>У</a:t>
            </a:r>
            <a:r>
              <a:rPr lang="ru-RU" sz="3600" dirty="0" smtClean="0">
                <a:solidFill>
                  <a:srgbClr val="002060"/>
                </a:solidFill>
              </a:rPr>
              <a:t> и друзья!» - </a:t>
            </a:r>
            <a:r>
              <a:rPr lang="ru-RU" sz="3600" dirty="0" smtClean="0">
                <a:solidFill>
                  <a:srgbClr val="002060"/>
                </a:solidFill>
              </a:rPr>
              <a:t>19</a:t>
            </a:r>
            <a:r>
              <a:rPr lang="ru-RU" dirty="0" smtClean="0">
                <a:solidFill>
                  <a:srgbClr val="002060"/>
                </a:solidFill>
              </a:rPr>
              <a:t>Б</a:t>
            </a:r>
            <a:endParaRPr lang="ru-RU" dirty="0" smtClean="0">
              <a:solidFill>
                <a:srgbClr val="002060"/>
              </a:solidFill>
            </a:endParaRPr>
          </a:p>
          <a:p>
            <a:pPr marL="114300" indent="0">
              <a:buNone/>
            </a:pPr>
            <a:r>
              <a:rPr lang="ru-RU" sz="3600" dirty="0" smtClean="0">
                <a:solidFill>
                  <a:srgbClr val="002060"/>
                </a:solidFill>
              </a:rPr>
              <a:t> «Биссектриса» - </a:t>
            </a:r>
            <a:r>
              <a:rPr lang="ru-RU" sz="3600" dirty="0" smtClean="0">
                <a:solidFill>
                  <a:srgbClr val="002060"/>
                </a:solidFill>
              </a:rPr>
              <a:t>115</a:t>
            </a:r>
            <a:r>
              <a:rPr lang="ru-RU" dirty="0" smtClean="0">
                <a:solidFill>
                  <a:srgbClr val="002060"/>
                </a:solidFill>
              </a:rPr>
              <a:t>ПК</a:t>
            </a:r>
            <a:endParaRPr lang="ru-RU" dirty="0" smtClean="0">
              <a:solidFill>
                <a:srgbClr val="002060"/>
              </a:solidFill>
            </a:endParaRPr>
          </a:p>
          <a:p>
            <a:pPr marL="114300" indent="0" algn="ctr">
              <a:buNone/>
            </a:pPr>
            <a:endParaRPr lang="ru-RU" dirty="0" smtClean="0">
              <a:solidFill>
                <a:srgbClr val="002060"/>
              </a:solidFill>
            </a:endParaRPr>
          </a:p>
          <a:p>
            <a:pPr marL="114300" indent="0" algn="ctr">
              <a:buNone/>
            </a:pPr>
            <a:endParaRPr lang="ru-RU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822222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52954" y="274636"/>
            <a:ext cx="7033846" cy="2653201"/>
          </a:xfrm>
        </p:spPr>
        <p:txBody>
          <a:bodyPr/>
          <a:lstStyle/>
          <a:p>
            <a:r>
              <a:rPr lang="ru-RU" sz="3600" dirty="0">
                <a:solidFill>
                  <a:srgbClr val="C00000"/>
                </a:solidFill>
              </a:rPr>
              <a:t>5</a:t>
            </a:r>
            <a:r>
              <a:rPr lang="ru-RU" sz="3600" dirty="0" smtClean="0">
                <a:solidFill>
                  <a:srgbClr val="C00000"/>
                </a:solidFill>
              </a:rPr>
              <a:t>. Сколько корней в квадратном уравнении, если дискриминант равен 1?</a:t>
            </a:r>
            <a:endParaRPr lang="ru-RU" sz="3600" dirty="0">
              <a:solidFill>
                <a:srgbClr val="C0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52954" y="3956538"/>
            <a:ext cx="7033846" cy="2169623"/>
          </a:xfrm>
        </p:spPr>
        <p:txBody>
          <a:bodyPr/>
          <a:lstStyle/>
          <a:p>
            <a:r>
              <a:rPr lang="ru-RU" dirty="0">
                <a:solidFill>
                  <a:srgbClr val="002060"/>
                </a:solidFill>
              </a:rPr>
              <a:t>а</a:t>
            </a:r>
            <a:r>
              <a:rPr lang="ru-RU" dirty="0" smtClean="0">
                <a:solidFill>
                  <a:srgbClr val="002060"/>
                </a:solidFill>
              </a:rPr>
              <a:t>) чем больше, тем лучше</a:t>
            </a:r>
          </a:p>
          <a:p>
            <a:r>
              <a:rPr lang="ru-RU" dirty="0">
                <a:solidFill>
                  <a:srgbClr val="002060"/>
                </a:solidFill>
              </a:rPr>
              <a:t>б</a:t>
            </a:r>
            <a:r>
              <a:rPr lang="ru-RU" dirty="0" smtClean="0">
                <a:solidFill>
                  <a:srgbClr val="002060"/>
                </a:solidFill>
              </a:rPr>
              <a:t>) два</a:t>
            </a:r>
          </a:p>
          <a:p>
            <a:r>
              <a:rPr lang="ru-RU" dirty="0">
                <a:solidFill>
                  <a:srgbClr val="002060"/>
                </a:solidFill>
              </a:rPr>
              <a:t>в</a:t>
            </a:r>
            <a:r>
              <a:rPr lang="ru-RU" dirty="0" smtClean="0">
                <a:solidFill>
                  <a:srgbClr val="002060"/>
                </a:solidFill>
              </a:rPr>
              <a:t>) один</a:t>
            </a:r>
          </a:p>
          <a:p>
            <a:r>
              <a:rPr lang="ru-RU" dirty="0">
                <a:solidFill>
                  <a:srgbClr val="002060"/>
                </a:solidFill>
              </a:rPr>
              <a:t>г</a:t>
            </a:r>
            <a:r>
              <a:rPr lang="ru-RU" dirty="0" smtClean="0">
                <a:solidFill>
                  <a:srgbClr val="002060"/>
                </a:solidFill>
              </a:rPr>
              <a:t>) ни одного</a:t>
            </a:r>
            <a:endParaRPr lang="ru-RU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675811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38654" y="274636"/>
            <a:ext cx="7148146" cy="2987310"/>
          </a:xfrm>
        </p:spPr>
        <p:txBody>
          <a:bodyPr/>
          <a:lstStyle/>
          <a:p>
            <a:r>
              <a:rPr lang="ru-RU" sz="3200" dirty="0" smtClean="0">
                <a:solidFill>
                  <a:srgbClr val="C00000"/>
                </a:solidFill>
              </a:rPr>
              <a:t>6. У Пети на куртке 3 кармана. Сколькими способами он может положить в эти карманы 2 одинаковые монеты?</a:t>
            </a:r>
            <a:endParaRPr lang="ru-RU" sz="3200" dirty="0">
              <a:solidFill>
                <a:srgbClr val="C0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538654" y="3877408"/>
            <a:ext cx="7148146" cy="2196000"/>
          </a:xfrm>
        </p:spPr>
        <p:txBody>
          <a:bodyPr/>
          <a:lstStyle/>
          <a:p>
            <a:r>
              <a:rPr lang="ru-RU" dirty="0">
                <a:solidFill>
                  <a:srgbClr val="002060"/>
                </a:solidFill>
              </a:rPr>
              <a:t>а</a:t>
            </a:r>
            <a:r>
              <a:rPr lang="ru-RU" dirty="0" smtClean="0">
                <a:solidFill>
                  <a:srgbClr val="002060"/>
                </a:solidFill>
              </a:rPr>
              <a:t>) 6</a:t>
            </a:r>
          </a:p>
          <a:p>
            <a:r>
              <a:rPr lang="ru-RU" dirty="0">
                <a:solidFill>
                  <a:srgbClr val="002060"/>
                </a:solidFill>
              </a:rPr>
              <a:t>б</a:t>
            </a:r>
            <a:r>
              <a:rPr lang="ru-RU" dirty="0" smtClean="0">
                <a:solidFill>
                  <a:srgbClr val="002060"/>
                </a:solidFill>
              </a:rPr>
              <a:t>) 3</a:t>
            </a:r>
          </a:p>
          <a:p>
            <a:r>
              <a:rPr lang="ru-RU" dirty="0">
                <a:solidFill>
                  <a:srgbClr val="002060"/>
                </a:solidFill>
              </a:rPr>
              <a:t>в</a:t>
            </a:r>
            <a:r>
              <a:rPr lang="ru-RU" dirty="0" smtClean="0">
                <a:solidFill>
                  <a:srgbClr val="002060"/>
                </a:solidFill>
              </a:rPr>
              <a:t>) 4</a:t>
            </a:r>
          </a:p>
          <a:p>
            <a:r>
              <a:rPr lang="ru-RU" dirty="0">
                <a:solidFill>
                  <a:srgbClr val="002060"/>
                </a:solidFill>
              </a:rPr>
              <a:t>г</a:t>
            </a:r>
            <a:r>
              <a:rPr lang="ru-RU" dirty="0" smtClean="0">
                <a:solidFill>
                  <a:srgbClr val="002060"/>
                </a:solidFill>
              </a:rPr>
              <a:t>) 2</a:t>
            </a:r>
          </a:p>
          <a:p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1026" name="Picture 2" descr="https://orenburgkniga.ru/wp-content/uploads/e/5/d/e5dcb3e3c817fca6d7bd62f9685d1c7a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9075" y="2980592"/>
            <a:ext cx="3229464" cy="34641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5376895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17784" y="274636"/>
            <a:ext cx="7069015" cy="2072909"/>
          </a:xfrm>
        </p:spPr>
        <p:txBody>
          <a:bodyPr/>
          <a:lstStyle/>
          <a:p>
            <a:r>
              <a:rPr lang="ru-RU" sz="3600" dirty="0" smtClean="0">
                <a:solidFill>
                  <a:srgbClr val="C00000"/>
                </a:solidFill>
              </a:rPr>
              <a:t>7. Закончите название книги Дж. </a:t>
            </a:r>
            <a:r>
              <a:rPr lang="ru-RU" sz="3600" dirty="0" err="1" smtClean="0">
                <a:solidFill>
                  <a:srgbClr val="C00000"/>
                </a:solidFill>
              </a:rPr>
              <a:t>Толкина</a:t>
            </a:r>
            <a:r>
              <a:rPr lang="ru-RU" sz="3600" dirty="0" smtClean="0">
                <a:solidFill>
                  <a:srgbClr val="C00000"/>
                </a:solidFill>
              </a:rPr>
              <a:t> «Властелин …»</a:t>
            </a:r>
            <a:endParaRPr lang="ru-RU" sz="3600" dirty="0">
              <a:solidFill>
                <a:srgbClr val="C0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512276" y="3798276"/>
            <a:ext cx="7174523" cy="2327885"/>
          </a:xfrm>
        </p:spPr>
        <p:txBody>
          <a:bodyPr/>
          <a:lstStyle/>
          <a:p>
            <a:r>
              <a:rPr lang="ru-RU" dirty="0">
                <a:solidFill>
                  <a:srgbClr val="002060"/>
                </a:solidFill>
              </a:rPr>
              <a:t>а</a:t>
            </a:r>
            <a:r>
              <a:rPr lang="ru-RU" dirty="0" smtClean="0">
                <a:solidFill>
                  <a:srgbClr val="002060"/>
                </a:solidFill>
              </a:rPr>
              <a:t>) пирамид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б) шаров</a:t>
            </a:r>
          </a:p>
          <a:p>
            <a:r>
              <a:rPr lang="ru-RU" dirty="0">
                <a:solidFill>
                  <a:srgbClr val="002060"/>
                </a:solidFill>
              </a:rPr>
              <a:t>в</a:t>
            </a:r>
            <a:r>
              <a:rPr lang="ru-RU" dirty="0" smtClean="0">
                <a:solidFill>
                  <a:srgbClr val="002060"/>
                </a:solidFill>
              </a:rPr>
              <a:t>) колец</a:t>
            </a:r>
          </a:p>
          <a:p>
            <a:r>
              <a:rPr lang="ru-RU" dirty="0">
                <a:solidFill>
                  <a:srgbClr val="002060"/>
                </a:solidFill>
              </a:rPr>
              <a:t>г</a:t>
            </a:r>
            <a:r>
              <a:rPr lang="ru-RU" dirty="0" smtClean="0">
                <a:solidFill>
                  <a:srgbClr val="002060"/>
                </a:solidFill>
              </a:rPr>
              <a:t>) икосаэдров</a:t>
            </a:r>
            <a:endParaRPr lang="ru-RU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430305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94692" y="274636"/>
            <a:ext cx="7192108" cy="2072909"/>
          </a:xfrm>
        </p:spPr>
        <p:txBody>
          <a:bodyPr/>
          <a:lstStyle/>
          <a:p>
            <a:r>
              <a:rPr lang="ru-RU" sz="3600" dirty="0" smtClean="0">
                <a:solidFill>
                  <a:srgbClr val="C00000"/>
                </a:solidFill>
              </a:rPr>
              <a:t>8. Какие бывают современные фотоаппараты?</a:t>
            </a:r>
            <a:endParaRPr lang="ru-RU" sz="3600" dirty="0">
              <a:solidFill>
                <a:srgbClr val="C0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35368" y="3534507"/>
            <a:ext cx="7051431" cy="2591653"/>
          </a:xfrm>
        </p:spPr>
        <p:txBody>
          <a:bodyPr/>
          <a:lstStyle/>
          <a:p>
            <a:r>
              <a:rPr lang="ru-RU" dirty="0">
                <a:solidFill>
                  <a:srgbClr val="002060"/>
                </a:solidFill>
              </a:rPr>
              <a:t>а</a:t>
            </a:r>
            <a:r>
              <a:rPr lang="ru-RU" dirty="0" smtClean="0">
                <a:solidFill>
                  <a:srgbClr val="002060"/>
                </a:solidFill>
              </a:rPr>
              <a:t>) цифровые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б) числовые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в) формульные</a:t>
            </a:r>
          </a:p>
          <a:p>
            <a:r>
              <a:rPr lang="ru-RU" dirty="0">
                <a:solidFill>
                  <a:srgbClr val="002060"/>
                </a:solidFill>
              </a:rPr>
              <a:t>г</a:t>
            </a:r>
            <a:r>
              <a:rPr lang="ru-RU" dirty="0" smtClean="0">
                <a:solidFill>
                  <a:srgbClr val="002060"/>
                </a:solidFill>
              </a:rPr>
              <a:t>) логарифмические</a:t>
            </a:r>
            <a:endParaRPr lang="ru-RU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366609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274637"/>
            <a:ext cx="7086600" cy="2714748"/>
          </a:xfrm>
        </p:spPr>
        <p:txBody>
          <a:bodyPr/>
          <a:lstStyle/>
          <a:p>
            <a:r>
              <a:rPr lang="ru-RU" sz="3600" dirty="0" smtClean="0">
                <a:solidFill>
                  <a:srgbClr val="C00000"/>
                </a:solidFill>
              </a:rPr>
              <a:t>9. Под каким псевдонимом выступает на арене главный герой оперетты Кальмана «Принцесса цирка»?</a:t>
            </a:r>
            <a:endParaRPr lang="ru-RU" sz="3600" dirty="0">
              <a:solidFill>
                <a:srgbClr val="C0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70538" y="3534508"/>
            <a:ext cx="7016262" cy="2591653"/>
          </a:xfrm>
        </p:spPr>
        <p:txBody>
          <a:bodyPr/>
          <a:lstStyle/>
          <a:p>
            <a:r>
              <a:rPr lang="ru-RU" dirty="0">
                <a:solidFill>
                  <a:srgbClr val="002060"/>
                </a:solidFill>
              </a:rPr>
              <a:t>а</a:t>
            </a:r>
            <a:r>
              <a:rPr lang="ru-RU" dirty="0" smtClean="0">
                <a:solidFill>
                  <a:srgbClr val="002060"/>
                </a:solidFill>
              </a:rPr>
              <a:t>) сэр Игрек</a:t>
            </a:r>
          </a:p>
          <a:p>
            <a:r>
              <a:rPr lang="ru-RU" dirty="0">
                <a:solidFill>
                  <a:srgbClr val="002060"/>
                </a:solidFill>
              </a:rPr>
              <a:t>б</a:t>
            </a:r>
            <a:r>
              <a:rPr lang="ru-RU" dirty="0" smtClean="0">
                <a:solidFill>
                  <a:srgbClr val="002060"/>
                </a:solidFill>
              </a:rPr>
              <a:t>) мистер Икс</a:t>
            </a:r>
          </a:p>
          <a:p>
            <a:r>
              <a:rPr lang="ru-RU" dirty="0">
                <a:solidFill>
                  <a:srgbClr val="002060"/>
                </a:solidFill>
              </a:rPr>
              <a:t>в</a:t>
            </a:r>
            <a:r>
              <a:rPr lang="ru-RU" dirty="0" smtClean="0">
                <a:solidFill>
                  <a:srgbClr val="002060"/>
                </a:solidFill>
              </a:rPr>
              <a:t>) лорд Зет </a:t>
            </a:r>
          </a:p>
          <a:p>
            <a:r>
              <a:rPr lang="ru-RU" dirty="0">
                <a:solidFill>
                  <a:srgbClr val="002060"/>
                </a:solidFill>
              </a:rPr>
              <a:t>г</a:t>
            </a:r>
            <a:r>
              <a:rPr lang="ru-RU" dirty="0" smtClean="0">
                <a:solidFill>
                  <a:srgbClr val="002060"/>
                </a:solidFill>
              </a:rPr>
              <a:t>) синьор Пи</a:t>
            </a:r>
            <a:endParaRPr lang="ru-RU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084534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67254" y="274637"/>
            <a:ext cx="6919546" cy="2547694"/>
          </a:xfrm>
        </p:spPr>
        <p:txBody>
          <a:bodyPr/>
          <a:lstStyle/>
          <a:p>
            <a:r>
              <a:rPr lang="ru-RU" sz="3600" dirty="0" smtClean="0">
                <a:solidFill>
                  <a:srgbClr val="C00000"/>
                </a:solidFill>
              </a:rPr>
              <a:t>10. Какой алфавит используют для обозначения неизвестных величин?</a:t>
            </a:r>
            <a:endParaRPr lang="ru-RU" sz="3600" dirty="0">
              <a:solidFill>
                <a:srgbClr val="C0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35368" y="3297114"/>
            <a:ext cx="7051431" cy="2829047"/>
          </a:xfrm>
        </p:spPr>
        <p:txBody>
          <a:bodyPr/>
          <a:lstStyle/>
          <a:p>
            <a:r>
              <a:rPr lang="ru-RU" sz="3600" dirty="0">
                <a:solidFill>
                  <a:srgbClr val="002060"/>
                </a:solidFill>
              </a:rPr>
              <a:t>а</a:t>
            </a:r>
            <a:r>
              <a:rPr lang="ru-RU" sz="3600" dirty="0" smtClean="0">
                <a:solidFill>
                  <a:srgbClr val="002060"/>
                </a:solidFill>
              </a:rPr>
              <a:t>) русский </a:t>
            </a:r>
          </a:p>
          <a:p>
            <a:r>
              <a:rPr lang="ru-RU" sz="3600" dirty="0">
                <a:solidFill>
                  <a:srgbClr val="002060"/>
                </a:solidFill>
              </a:rPr>
              <a:t>б</a:t>
            </a:r>
            <a:r>
              <a:rPr lang="ru-RU" sz="3600" dirty="0" smtClean="0">
                <a:solidFill>
                  <a:srgbClr val="002060"/>
                </a:solidFill>
              </a:rPr>
              <a:t>) французский</a:t>
            </a:r>
          </a:p>
          <a:p>
            <a:r>
              <a:rPr lang="ru-RU" sz="3600" dirty="0">
                <a:solidFill>
                  <a:srgbClr val="002060"/>
                </a:solidFill>
              </a:rPr>
              <a:t>в</a:t>
            </a:r>
            <a:r>
              <a:rPr lang="ru-RU" sz="3600" dirty="0" smtClean="0">
                <a:solidFill>
                  <a:srgbClr val="002060"/>
                </a:solidFill>
              </a:rPr>
              <a:t>) латинский</a:t>
            </a:r>
          </a:p>
          <a:p>
            <a:r>
              <a:rPr lang="ru-RU" sz="3600" dirty="0">
                <a:solidFill>
                  <a:srgbClr val="002060"/>
                </a:solidFill>
              </a:rPr>
              <a:t>г</a:t>
            </a:r>
            <a:r>
              <a:rPr lang="ru-RU" sz="3600" dirty="0" smtClean="0">
                <a:solidFill>
                  <a:srgbClr val="002060"/>
                </a:solidFill>
              </a:rPr>
              <a:t>) </a:t>
            </a:r>
            <a:r>
              <a:rPr lang="ru-RU" sz="3600" dirty="0" err="1" smtClean="0">
                <a:solidFill>
                  <a:srgbClr val="002060"/>
                </a:solidFill>
              </a:rPr>
              <a:t>мумба</a:t>
            </a:r>
            <a:r>
              <a:rPr lang="ru-RU" sz="3600" dirty="0" smtClean="0">
                <a:solidFill>
                  <a:srgbClr val="002060"/>
                </a:solidFill>
              </a:rPr>
              <a:t> - </a:t>
            </a:r>
            <a:r>
              <a:rPr lang="ru-RU" sz="3600" dirty="0" err="1" smtClean="0">
                <a:solidFill>
                  <a:srgbClr val="002060"/>
                </a:solidFill>
              </a:rPr>
              <a:t>юмба</a:t>
            </a:r>
            <a:endParaRPr lang="ru-RU" sz="36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328663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7446" y="1776045"/>
            <a:ext cx="7139354" cy="712177"/>
          </a:xfrm>
        </p:spPr>
        <p:txBody>
          <a:bodyPr/>
          <a:lstStyle/>
          <a:p>
            <a:r>
              <a:rPr lang="ru-RU" sz="3200" dirty="0" smtClean="0">
                <a:solidFill>
                  <a:srgbClr val="C00000"/>
                </a:solidFill>
              </a:rPr>
              <a:t>11. Вадим участвует в соревнованиях по бегу. В какой – то момент оказалось, что впереди него бежит треть участников, сзади – половина, а рядом с ним никого нет. Сколько человек участвует в забеге?</a:t>
            </a:r>
            <a:endParaRPr lang="ru-RU" sz="3200" dirty="0">
              <a:solidFill>
                <a:srgbClr val="C0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767254" y="3930162"/>
            <a:ext cx="6919546" cy="2196000"/>
          </a:xfrm>
        </p:spPr>
        <p:txBody>
          <a:bodyPr/>
          <a:lstStyle/>
          <a:p>
            <a:r>
              <a:rPr lang="ru-RU" dirty="0">
                <a:solidFill>
                  <a:srgbClr val="002060"/>
                </a:solidFill>
              </a:rPr>
              <a:t>а</a:t>
            </a:r>
            <a:r>
              <a:rPr lang="ru-RU" dirty="0" smtClean="0">
                <a:solidFill>
                  <a:srgbClr val="002060"/>
                </a:solidFill>
              </a:rPr>
              <a:t>) 5</a:t>
            </a:r>
          </a:p>
          <a:p>
            <a:r>
              <a:rPr lang="ru-RU" dirty="0">
                <a:solidFill>
                  <a:srgbClr val="002060"/>
                </a:solidFill>
              </a:rPr>
              <a:t>б</a:t>
            </a:r>
            <a:r>
              <a:rPr lang="ru-RU" dirty="0" smtClean="0">
                <a:solidFill>
                  <a:srgbClr val="002060"/>
                </a:solidFill>
              </a:rPr>
              <a:t>) 12 </a:t>
            </a:r>
          </a:p>
          <a:p>
            <a:r>
              <a:rPr lang="ru-RU" dirty="0">
                <a:solidFill>
                  <a:srgbClr val="002060"/>
                </a:solidFill>
              </a:rPr>
              <a:t>в</a:t>
            </a:r>
            <a:r>
              <a:rPr lang="ru-RU" dirty="0" smtClean="0">
                <a:solidFill>
                  <a:srgbClr val="002060"/>
                </a:solidFill>
              </a:rPr>
              <a:t>) 6</a:t>
            </a:r>
          </a:p>
          <a:p>
            <a:r>
              <a:rPr lang="ru-RU" dirty="0">
                <a:solidFill>
                  <a:srgbClr val="002060"/>
                </a:solidFill>
              </a:rPr>
              <a:t>г</a:t>
            </a:r>
            <a:r>
              <a:rPr lang="ru-RU" dirty="0" smtClean="0">
                <a:solidFill>
                  <a:srgbClr val="002060"/>
                </a:solidFill>
              </a:rPr>
              <a:t>) 18</a:t>
            </a:r>
            <a:endParaRPr lang="ru-RU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806570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40876" y="274636"/>
            <a:ext cx="6945923" cy="2934555"/>
          </a:xfrm>
        </p:spPr>
        <p:txBody>
          <a:bodyPr/>
          <a:lstStyle/>
          <a:p>
            <a:r>
              <a:rPr lang="ru-RU" sz="3600" dirty="0" smtClean="0">
                <a:solidFill>
                  <a:srgbClr val="C00000"/>
                </a:solidFill>
              </a:rPr>
              <a:t>12. Васиного отца зовут Иван Николаевич, а дедушку – Семён Петрович. Какое отчество Васиной мамы?</a:t>
            </a:r>
            <a:endParaRPr lang="ru-RU" sz="3600" dirty="0">
              <a:solidFill>
                <a:srgbClr val="C0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740876" y="3429000"/>
            <a:ext cx="6945924" cy="3138854"/>
          </a:xfrm>
        </p:spPr>
        <p:txBody>
          <a:bodyPr/>
          <a:lstStyle/>
          <a:p>
            <a:r>
              <a:rPr lang="ru-RU" dirty="0">
                <a:solidFill>
                  <a:srgbClr val="002060"/>
                </a:solidFill>
              </a:rPr>
              <a:t>а</a:t>
            </a:r>
            <a:r>
              <a:rPr lang="ru-RU" dirty="0" smtClean="0">
                <a:solidFill>
                  <a:srgbClr val="002060"/>
                </a:solidFill>
              </a:rPr>
              <a:t>) Ивановна</a:t>
            </a:r>
          </a:p>
          <a:p>
            <a:r>
              <a:rPr lang="ru-RU" dirty="0">
                <a:solidFill>
                  <a:srgbClr val="002060"/>
                </a:solidFill>
              </a:rPr>
              <a:t>б</a:t>
            </a:r>
            <a:r>
              <a:rPr lang="ru-RU" dirty="0" smtClean="0">
                <a:solidFill>
                  <a:srgbClr val="002060"/>
                </a:solidFill>
              </a:rPr>
              <a:t>) Николаевна</a:t>
            </a:r>
          </a:p>
          <a:p>
            <a:r>
              <a:rPr lang="ru-RU" dirty="0">
                <a:solidFill>
                  <a:srgbClr val="002060"/>
                </a:solidFill>
              </a:rPr>
              <a:t>в</a:t>
            </a:r>
            <a:r>
              <a:rPr lang="ru-RU" dirty="0" smtClean="0">
                <a:solidFill>
                  <a:srgbClr val="002060"/>
                </a:solidFill>
              </a:rPr>
              <a:t>) Петровна</a:t>
            </a:r>
          </a:p>
          <a:p>
            <a:r>
              <a:rPr lang="ru-RU" dirty="0">
                <a:solidFill>
                  <a:srgbClr val="002060"/>
                </a:solidFill>
              </a:rPr>
              <a:t>г</a:t>
            </a:r>
            <a:r>
              <a:rPr lang="ru-RU" dirty="0" smtClean="0">
                <a:solidFill>
                  <a:srgbClr val="002060"/>
                </a:solidFill>
              </a:rPr>
              <a:t>) Семёновна</a:t>
            </a:r>
          </a:p>
          <a:p>
            <a:r>
              <a:rPr lang="ru-RU" dirty="0">
                <a:solidFill>
                  <a:srgbClr val="002060"/>
                </a:solidFill>
              </a:rPr>
              <a:t>д</a:t>
            </a:r>
            <a:r>
              <a:rPr lang="ru-RU" dirty="0" smtClean="0">
                <a:solidFill>
                  <a:srgbClr val="002060"/>
                </a:solidFill>
              </a:rPr>
              <a:t>) невозможно определить</a:t>
            </a:r>
            <a:endParaRPr lang="ru-RU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213225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7446" y="274637"/>
            <a:ext cx="7139354" cy="2389432"/>
          </a:xfrm>
        </p:spPr>
        <p:txBody>
          <a:bodyPr/>
          <a:lstStyle/>
          <a:p>
            <a:r>
              <a:rPr lang="ru-RU" sz="3600" dirty="0" smtClean="0">
                <a:solidFill>
                  <a:srgbClr val="C00000"/>
                </a:solidFill>
              </a:rPr>
              <a:t>13. Как в древнерусском счёте называлось число 100 тысяч?</a:t>
            </a:r>
            <a:endParaRPr lang="ru-RU" sz="3600" dirty="0">
              <a:solidFill>
                <a:srgbClr val="C0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547446" y="3253154"/>
            <a:ext cx="7139354" cy="2873007"/>
          </a:xfrm>
        </p:spPr>
        <p:txBody>
          <a:bodyPr/>
          <a:lstStyle/>
          <a:p>
            <a:r>
              <a:rPr lang="ru-RU" sz="3600" dirty="0">
                <a:solidFill>
                  <a:srgbClr val="002060"/>
                </a:solidFill>
              </a:rPr>
              <a:t>а</a:t>
            </a:r>
            <a:r>
              <a:rPr lang="ru-RU" sz="3600" dirty="0" smtClean="0">
                <a:solidFill>
                  <a:srgbClr val="002060"/>
                </a:solidFill>
              </a:rPr>
              <a:t>) легион</a:t>
            </a:r>
          </a:p>
          <a:p>
            <a:r>
              <a:rPr lang="ru-RU" sz="3600" dirty="0">
                <a:solidFill>
                  <a:srgbClr val="002060"/>
                </a:solidFill>
              </a:rPr>
              <a:t>б</a:t>
            </a:r>
            <a:r>
              <a:rPr lang="ru-RU" sz="3600" dirty="0" smtClean="0">
                <a:solidFill>
                  <a:srgbClr val="002060"/>
                </a:solidFill>
              </a:rPr>
              <a:t>) когорта </a:t>
            </a:r>
          </a:p>
          <a:p>
            <a:r>
              <a:rPr lang="ru-RU" sz="3600" dirty="0">
                <a:solidFill>
                  <a:srgbClr val="002060"/>
                </a:solidFill>
              </a:rPr>
              <a:t>в</a:t>
            </a:r>
            <a:r>
              <a:rPr lang="ru-RU" sz="3600" dirty="0" smtClean="0">
                <a:solidFill>
                  <a:srgbClr val="002060"/>
                </a:solidFill>
              </a:rPr>
              <a:t>) полк</a:t>
            </a:r>
          </a:p>
          <a:p>
            <a:r>
              <a:rPr lang="ru-RU" sz="3600" dirty="0">
                <a:solidFill>
                  <a:srgbClr val="002060"/>
                </a:solidFill>
              </a:rPr>
              <a:t>г</a:t>
            </a:r>
            <a:r>
              <a:rPr lang="ru-RU" sz="3600" dirty="0" smtClean="0">
                <a:solidFill>
                  <a:srgbClr val="002060"/>
                </a:solidFill>
              </a:rPr>
              <a:t>) орда</a:t>
            </a:r>
            <a:endParaRPr lang="ru-RU" sz="36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217741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82614" y="492369"/>
            <a:ext cx="7104185" cy="1846384"/>
          </a:xfrm>
        </p:spPr>
        <p:txBody>
          <a:bodyPr/>
          <a:lstStyle/>
          <a:p>
            <a:r>
              <a:rPr lang="ru-RU" sz="3600" dirty="0" smtClean="0">
                <a:solidFill>
                  <a:srgbClr val="C00000"/>
                </a:solidFill>
              </a:rPr>
              <a:t>14. Как называют верхний угол футбольных ворот?</a:t>
            </a:r>
            <a:endParaRPr lang="ru-RU" sz="3600" dirty="0">
              <a:solidFill>
                <a:srgbClr val="C0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582614" y="3270738"/>
            <a:ext cx="7104186" cy="2855424"/>
          </a:xfrm>
        </p:spPr>
        <p:txBody>
          <a:bodyPr/>
          <a:lstStyle/>
          <a:p>
            <a:r>
              <a:rPr lang="ru-RU" sz="3600" dirty="0">
                <a:solidFill>
                  <a:srgbClr val="002060"/>
                </a:solidFill>
              </a:rPr>
              <a:t>а</a:t>
            </a:r>
            <a:r>
              <a:rPr lang="ru-RU" sz="3600" dirty="0" smtClean="0">
                <a:solidFill>
                  <a:srgbClr val="002060"/>
                </a:solidFill>
              </a:rPr>
              <a:t>) десятка</a:t>
            </a:r>
          </a:p>
          <a:p>
            <a:r>
              <a:rPr lang="ru-RU" sz="3600" dirty="0">
                <a:solidFill>
                  <a:srgbClr val="002060"/>
                </a:solidFill>
              </a:rPr>
              <a:t>б</a:t>
            </a:r>
            <a:r>
              <a:rPr lang="ru-RU" sz="3600" dirty="0" smtClean="0">
                <a:solidFill>
                  <a:srgbClr val="002060"/>
                </a:solidFill>
              </a:rPr>
              <a:t>) девятка</a:t>
            </a:r>
          </a:p>
          <a:p>
            <a:r>
              <a:rPr lang="ru-RU" sz="3600" dirty="0">
                <a:solidFill>
                  <a:srgbClr val="002060"/>
                </a:solidFill>
              </a:rPr>
              <a:t>в</a:t>
            </a:r>
            <a:r>
              <a:rPr lang="ru-RU" sz="3600" dirty="0" smtClean="0">
                <a:solidFill>
                  <a:srgbClr val="002060"/>
                </a:solidFill>
              </a:rPr>
              <a:t>) шестёрка</a:t>
            </a:r>
          </a:p>
          <a:p>
            <a:r>
              <a:rPr lang="ru-RU" sz="3600" dirty="0">
                <a:solidFill>
                  <a:srgbClr val="002060"/>
                </a:solidFill>
              </a:rPr>
              <a:t>г</a:t>
            </a:r>
            <a:r>
              <a:rPr lang="ru-RU" sz="3600" dirty="0" smtClean="0">
                <a:solidFill>
                  <a:srgbClr val="002060"/>
                </a:solidFill>
              </a:rPr>
              <a:t>) пятёрка</a:t>
            </a:r>
            <a:endParaRPr lang="ru-RU" sz="36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78231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65030" y="274637"/>
            <a:ext cx="7121769" cy="1143000"/>
          </a:xfrm>
        </p:spPr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Жюри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543299" y="3921370"/>
            <a:ext cx="6606980" cy="4448908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30" name="Picture 6" descr="https://ppt4web.ru/images/8/32044/640/img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40413" y="1635370"/>
            <a:ext cx="6816725" cy="45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2094467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05708" y="518746"/>
            <a:ext cx="6981092" cy="1767253"/>
          </a:xfrm>
        </p:spPr>
        <p:txBody>
          <a:bodyPr/>
          <a:lstStyle/>
          <a:p>
            <a:r>
              <a:rPr lang="ru-RU" sz="3600" dirty="0" smtClean="0">
                <a:solidFill>
                  <a:srgbClr val="C00000"/>
                </a:solidFill>
              </a:rPr>
              <a:t>15. Какое из этих выражений является синонимом слова «мало»</a:t>
            </a:r>
            <a:endParaRPr lang="ru-RU" sz="3600" dirty="0">
              <a:solidFill>
                <a:srgbClr val="C0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705708" y="3613638"/>
            <a:ext cx="6981092" cy="2512523"/>
          </a:xfrm>
        </p:spPr>
        <p:txBody>
          <a:bodyPr/>
          <a:lstStyle/>
          <a:p>
            <a:r>
              <a:rPr lang="ru-RU" dirty="0">
                <a:solidFill>
                  <a:srgbClr val="002060"/>
                </a:solidFill>
              </a:rPr>
              <a:t>а</a:t>
            </a:r>
            <a:r>
              <a:rPr lang="ru-RU" dirty="0" smtClean="0">
                <a:solidFill>
                  <a:srgbClr val="002060"/>
                </a:solidFill>
              </a:rPr>
              <a:t>) куры не клюют </a:t>
            </a:r>
          </a:p>
          <a:p>
            <a:r>
              <a:rPr lang="ru-RU" dirty="0">
                <a:solidFill>
                  <a:srgbClr val="002060"/>
                </a:solidFill>
              </a:rPr>
              <a:t>б</a:t>
            </a:r>
            <a:r>
              <a:rPr lang="ru-RU" dirty="0" smtClean="0">
                <a:solidFill>
                  <a:srgbClr val="002060"/>
                </a:solidFill>
              </a:rPr>
              <a:t>) пруд пруди</a:t>
            </a:r>
          </a:p>
          <a:p>
            <a:r>
              <a:rPr lang="ru-RU" dirty="0">
                <a:solidFill>
                  <a:srgbClr val="002060"/>
                </a:solidFill>
              </a:rPr>
              <a:t>в</a:t>
            </a:r>
            <a:r>
              <a:rPr lang="ru-RU" dirty="0" smtClean="0">
                <a:solidFill>
                  <a:srgbClr val="002060"/>
                </a:solidFill>
              </a:rPr>
              <a:t>) кот наплакал</a:t>
            </a:r>
          </a:p>
          <a:p>
            <a:r>
              <a:rPr lang="ru-RU" dirty="0">
                <a:solidFill>
                  <a:srgbClr val="002060"/>
                </a:solidFill>
              </a:rPr>
              <a:t>г</a:t>
            </a:r>
            <a:r>
              <a:rPr lang="ru-RU" dirty="0" smtClean="0">
                <a:solidFill>
                  <a:srgbClr val="002060"/>
                </a:solidFill>
              </a:rPr>
              <a:t>) ворона накаркала</a:t>
            </a:r>
            <a:endParaRPr lang="ru-RU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38843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C00000"/>
                </a:solidFill>
              </a:rPr>
              <a:t>V</a:t>
            </a:r>
            <a:r>
              <a:rPr lang="ru-RU" b="1" dirty="0" smtClean="0">
                <a:solidFill>
                  <a:srgbClr val="C00000"/>
                </a:solidFill>
              </a:rPr>
              <a:t> этап 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94792" y="2875085"/>
            <a:ext cx="5328139" cy="6912825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6386" name="Picture 2" descr="https://mypresentation.ru/documents_6/f7b9fea4be9d5d75ca1bef4a9938ef7e/img7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3485" y="1714499"/>
            <a:ext cx="7335960" cy="4919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19476095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6" name="Google Shape;446;p61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4400">
              <a:solidFill>
                <a:schemeClr val="dk2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447" name="Google Shape;447;p61"/>
          <p:cNvSpPr txBox="1">
            <a:spLocks noGrp="1"/>
          </p:cNvSpPr>
          <p:nvPr>
            <p:ph type="body" idx="1"/>
          </p:nvPr>
        </p:nvSpPr>
        <p:spPr>
          <a:xfrm>
            <a:off x="3246073" y="4938379"/>
            <a:ext cx="5003804" cy="43442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marR="0" lvl="0" indent="-1397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Times New Roman"/>
              <a:buNone/>
            </a:pPr>
            <a:endParaRPr sz="3200" dirty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1026" name="Picture 2" descr="https://botana.biz/prepod/_bloks/pic/qox9pcf-006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2278" y="360485"/>
            <a:ext cx="7341577" cy="61106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9" name="Google Shape;439;p60"/>
          <p:cNvSpPr txBox="1">
            <a:spLocks noGrp="1"/>
          </p:cNvSpPr>
          <p:nvPr>
            <p:ph type="title"/>
          </p:nvPr>
        </p:nvSpPr>
        <p:spPr>
          <a:xfrm>
            <a:off x="1424354" y="1090245"/>
            <a:ext cx="7262446" cy="5890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r>
              <a:rPr lang="ru-RU" b="1" dirty="0">
                <a:solidFill>
                  <a:srgbClr val="B00000"/>
                </a:solidFill>
              </a:rPr>
              <a:t>СПАСИБО ЗА ВНИМАНИЕ!</a:t>
            </a:r>
            <a:r>
              <a:rPr lang="ru-RU" dirty="0"/>
              <a:t/>
            </a:r>
            <a:br>
              <a:rPr lang="ru-RU" dirty="0"/>
            </a:br>
            <a:endParaRPr sz="4400" dirty="0">
              <a:solidFill>
                <a:schemeClr val="dk2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440" name="Google Shape;440;p60"/>
          <p:cNvSpPr txBox="1">
            <a:spLocks noGrp="1"/>
          </p:cNvSpPr>
          <p:nvPr>
            <p:ph type="body" idx="1"/>
          </p:nvPr>
        </p:nvSpPr>
        <p:spPr>
          <a:xfrm>
            <a:off x="1619250" y="1679330"/>
            <a:ext cx="7067550" cy="44468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Times New Roman"/>
              <a:buNone/>
            </a:pPr>
            <a:r>
              <a:rPr lang="en-US" sz="3200" b="0" i="0" u="none" dirty="0" smtClean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ДО </a:t>
            </a:r>
            <a:r>
              <a:rPr lang="en-US" sz="3200" b="0" i="0" u="none" dirty="0">
                <a:solidFill>
                  <a:srgbClr val="002060"/>
                </a:solidFill>
                <a:sym typeface="Times New Roman"/>
              </a:rPr>
              <a:t>СКОРЫХ ВСТРЕЧ !</a:t>
            </a:r>
            <a:endParaRPr dirty="0">
              <a:solidFill>
                <a:srgbClr val="002060"/>
              </a:solidFill>
            </a:endParaRPr>
          </a:p>
        </p:txBody>
      </p:sp>
      <p:pic>
        <p:nvPicPr>
          <p:cNvPr id="441" name="Google Shape;441;p60" descr="http://otvet.imgsmail.ru/download/192774307_1eb1ecccc71156363948255c2cef4f39_800.gif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816100" y="2514600"/>
            <a:ext cx="6598138" cy="393858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Приветствие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8690" y="6515100"/>
            <a:ext cx="5659118" cy="422032"/>
          </a:xfrm>
        </p:spPr>
        <p:txBody>
          <a:bodyPr/>
          <a:lstStyle/>
          <a:p>
            <a:pPr marL="114300" indent="0">
              <a:buNone/>
            </a:pPr>
            <a:endParaRPr lang="ru-RU" dirty="0"/>
          </a:p>
        </p:txBody>
      </p:sp>
      <p:pic>
        <p:nvPicPr>
          <p:cNvPr id="3076" name="Picture 4" descr="https://cf2.ppt-online.org/files2/slide/i/IARQiEkdLKpHTYD07CFtMeasP36XS2Zo8BVU5b1Ou/slide-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7364" y="1628347"/>
            <a:ext cx="7262445" cy="46760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498369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03484" y="274637"/>
            <a:ext cx="7183315" cy="1143000"/>
          </a:xfrm>
        </p:spPr>
        <p:txBody>
          <a:bodyPr/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en-US" dirty="0" smtClean="0">
                <a:solidFill>
                  <a:srgbClr val="C00000"/>
                </a:solidFill>
              </a:rPr>
              <a:t>I </a:t>
            </a:r>
            <a:r>
              <a:rPr lang="ru-RU" dirty="0" smtClean="0">
                <a:solidFill>
                  <a:srgbClr val="C00000"/>
                </a:solidFill>
              </a:rPr>
              <a:t>этап </a:t>
            </a:r>
            <a:br>
              <a:rPr lang="ru-RU" dirty="0" smtClean="0">
                <a:solidFill>
                  <a:srgbClr val="C00000"/>
                </a:solidFill>
              </a:rPr>
            </a:b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485718" y="5985246"/>
            <a:ext cx="4987981" cy="2857738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098" name="Picture 2" descr="https://image3.slideserve.com/5554285/slide2-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3485" y="1345223"/>
            <a:ext cx="7385538" cy="51728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6073752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C00000"/>
                </a:solidFill>
              </a:rPr>
              <a:t>II </a:t>
            </a:r>
            <a:r>
              <a:rPr lang="ru-RU" dirty="0" smtClean="0">
                <a:solidFill>
                  <a:srgbClr val="C00000"/>
                </a:solidFill>
              </a:rPr>
              <a:t>этап</a:t>
            </a:r>
            <a:br>
              <a:rPr lang="ru-RU" dirty="0" smtClean="0">
                <a:solidFill>
                  <a:srgbClr val="C0000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«Тёмная лошадка»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910254" y="6112809"/>
            <a:ext cx="7262446" cy="3555871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9222" name="Picture 6" descr="https://pp.userapi.com/c5156/u1315855/141821635/y_3dfed56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7592" y="1547447"/>
            <a:ext cx="6576647" cy="50995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9496603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/>
            </a:r>
            <a:br>
              <a:rPr lang="ru-RU" dirty="0"/>
            </a:br>
            <a:r>
              <a:rPr lang="ru-RU" dirty="0" smtClean="0">
                <a:solidFill>
                  <a:srgbClr val="C00000"/>
                </a:solidFill>
              </a:rPr>
              <a:t>Вопрос №1</a:t>
            </a:r>
            <a:r>
              <a:rPr lang="ru-RU" dirty="0">
                <a:solidFill>
                  <a:srgbClr val="C00000"/>
                </a:solidFill>
              </a:rPr>
              <a:t/>
            </a:r>
            <a:br>
              <a:rPr lang="ru-RU" dirty="0">
                <a:solidFill>
                  <a:srgbClr val="C00000"/>
                </a:solidFill>
              </a:rPr>
            </a:b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2808" y="1230923"/>
            <a:ext cx="7561384" cy="4895239"/>
          </a:xfrm>
        </p:spPr>
        <p:txBody>
          <a:bodyPr/>
          <a:lstStyle/>
          <a:p>
            <a:pPr marL="114300" indent="0">
              <a:buNone/>
            </a:pPr>
            <a:r>
              <a:rPr lang="ru-RU" dirty="0">
                <a:solidFill>
                  <a:srgbClr val="002060"/>
                </a:solidFill>
              </a:rPr>
              <a:t>В книге «Метрика» (I в. до н. э.) Герона Александрийского площадь треугольника по трем сторонам определяется по формуле Герона. Кто впервые получил эту формулу</a:t>
            </a:r>
            <a:r>
              <a:rPr lang="ru-RU" dirty="0" smtClean="0">
                <a:solidFill>
                  <a:srgbClr val="002060"/>
                </a:solidFill>
              </a:rPr>
              <a:t>?</a:t>
            </a:r>
          </a:p>
          <a:p>
            <a:pPr marL="114300" indent="0">
              <a:buNone/>
            </a:pPr>
            <a:endParaRPr lang="ru-RU" dirty="0">
              <a:solidFill>
                <a:srgbClr val="002060"/>
              </a:solidFill>
            </a:endParaRPr>
          </a:p>
          <a:p>
            <a:pPr lvl="0"/>
            <a:r>
              <a:rPr lang="ru-RU" dirty="0">
                <a:solidFill>
                  <a:srgbClr val="002060"/>
                </a:solidFill>
              </a:rPr>
              <a:t>Фалес Милетский</a:t>
            </a:r>
          </a:p>
          <a:p>
            <a:pPr lvl="0"/>
            <a:r>
              <a:rPr lang="ru-RU" dirty="0">
                <a:solidFill>
                  <a:srgbClr val="002060"/>
                </a:solidFill>
              </a:rPr>
              <a:t>Пифагор</a:t>
            </a:r>
          </a:p>
          <a:p>
            <a:pPr lvl="0"/>
            <a:r>
              <a:rPr lang="ru-RU" dirty="0">
                <a:solidFill>
                  <a:srgbClr val="002060"/>
                </a:solidFill>
              </a:rPr>
              <a:t>Архимед</a:t>
            </a:r>
          </a:p>
          <a:p>
            <a:pPr lvl="0"/>
            <a:r>
              <a:rPr lang="ru-RU" dirty="0">
                <a:solidFill>
                  <a:srgbClr val="002060"/>
                </a:solidFill>
              </a:rPr>
              <a:t>Герон Александрийский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6892169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Вопрос №2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556238" y="1600200"/>
            <a:ext cx="7130562" cy="4525962"/>
          </a:xfrm>
        </p:spPr>
        <p:txBody>
          <a:bodyPr/>
          <a:lstStyle/>
          <a:p>
            <a:pPr marL="114300" indent="0">
              <a:buNone/>
            </a:pPr>
            <a:r>
              <a:rPr lang="ru-RU" dirty="0">
                <a:solidFill>
                  <a:srgbClr val="002060"/>
                </a:solidFill>
              </a:rPr>
              <a:t>В какой стране впервые были открыты отрицательные и положительные числа и операции над ними</a:t>
            </a:r>
            <a:r>
              <a:rPr lang="ru-RU" dirty="0" smtClean="0">
                <a:solidFill>
                  <a:srgbClr val="002060"/>
                </a:solidFill>
              </a:rPr>
              <a:t>.</a:t>
            </a:r>
          </a:p>
          <a:p>
            <a:pPr marL="114300" indent="0">
              <a:buNone/>
            </a:pPr>
            <a:endParaRPr lang="ru-RU" dirty="0">
              <a:solidFill>
                <a:srgbClr val="002060"/>
              </a:solidFill>
            </a:endParaRPr>
          </a:p>
          <a:p>
            <a:pPr lvl="0"/>
            <a:r>
              <a:rPr lang="ru-RU" dirty="0">
                <a:solidFill>
                  <a:srgbClr val="002060"/>
                </a:solidFill>
              </a:rPr>
              <a:t>Индия</a:t>
            </a:r>
          </a:p>
          <a:p>
            <a:pPr lvl="0"/>
            <a:r>
              <a:rPr lang="ru-RU" dirty="0">
                <a:solidFill>
                  <a:srgbClr val="002060"/>
                </a:solidFill>
              </a:rPr>
              <a:t>Китай</a:t>
            </a:r>
          </a:p>
          <a:p>
            <a:pPr lvl="0"/>
            <a:r>
              <a:rPr lang="ru-RU" dirty="0">
                <a:solidFill>
                  <a:srgbClr val="002060"/>
                </a:solidFill>
              </a:rPr>
              <a:t>Франция</a:t>
            </a:r>
          </a:p>
          <a:p>
            <a:pPr lvl="0"/>
            <a:r>
              <a:rPr lang="ru-RU" dirty="0">
                <a:solidFill>
                  <a:srgbClr val="002060"/>
                </a:solidFill>
              </a:rPr>
              <a:t>Германия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1655335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Вопрос №3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494692" y="1600200"/>
            <a:ext cx="7192108" cy="4525962"/>
          </a:xfrm>
        </p:spPr>
        <p:txBody>
          <a:bodyPr/>
          <a:lstStyle/>
          <a:p>
            <a:pPr marL="114300" indent="0">
              <a:buNone/>
            </a:pPr>
            <a:r>
              <a:rPr lang="ru-RU" dirty="0">
                <a:solidFill>
                  <a:srgbClr val="002060"/>
                </a:solidFill>
              </a:rPr>
              <a:t>Прибор, который был создан Лейбницем в 1673 году и использовался при арифметических действиях</a:t>
            </a:r>
            <a:r>
              <a:rPr lang="ru-RU" dirty="0" smtClean="0">
                <a:solidFill>
                  <a:srgbClr val="002060"/>
                </a:solidFill>
              </a:rPr>
              <a:t>.</a:t>
            </a:r>
          </a:p>
          <a:p>
            <a:pPr marL="114300" indent="0">
              <a:buNone/>
            </a:pPr>
            <a:endParaRPr lang="ru-RU" dirty="0">
              <a:solidFill>
                <a:srgbClr val="002060"/>
              </a:solidFill>
            </a:endParaRPr>
          </a:p>
          <a:p>
            <a:pPr lvl="0"/>
            <a:r>
              <a:rPr lang="ru-RU" dirty="0" err="1">
                <a:solidFill>
                  <a:srgbClr val="002060"/>
                </a:solidFill>
              </a:rPr>
              <a:t>Цифромометр</a:t>
            </a:r>
            <a:endParaRPr lang="ru-RU" dirty="0">
              <a:solidFill>
                <a:srgbClr val="002060"/>
              </a:solidFill>
            </a:endParaRPr>
          </a:p>
          <a:p>
            <a:pPr lvl="0"/>
            <a:r>
              <a:rPr lang="ru-RU" dirty="0" err="1">
                <a:solidFill>
                  <a:srgbClr val="002060"/>
                </a:solidFill>
              </a:rPr>
              <a:t>Вычмометр</a:t>
            </a:r>
            <a:endParaRPr lang="ru-RU" dirty="0">
              <a:solidFill>
                <a:srgbClr val="002060"/>
              </a:solidFill>
            </a:endParaRPr>
          </a:p>
          <a:p>
            <a:pPr lvl="0"/>
            <a:r>
              <a:rPr lang="ru-RU" dirty="0">
                <a:solidFill>
                  <a:srgbClr val="002060"/>
                </a:solidFill>
              </a:rPr>
              <a:t>Арифмометр</a:t>
            </a:r>
          </a:p>
          <a:p>
            <a:pPr lvl="0"/>
            <a:r>
              <a:rPr lang="ru-RU" dirty="0" err="1">
                <a:solidFill>
                  <a:srgbClr val="002060"/>
                </a:solidFill>
              </a:rPr>
              <a:t>Счетомер</a:t>
            </a:r>
            <a:endParaRPr lang="ru-RU" dirty="0">
              <a:solidFill>
                <a:srgbClr val="002060"/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02973822"/>
      </p:ext>
    </p:extLst>
  </p:cSld>
  <p:clrMapOvr>
    <a:masterClrMapping/>
  </p:clrMapOvr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4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800000"/>
      </a:hlink>
      <a:folHlink>
        <a:srgbClr val="FFCC99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681</TotalTime>
  <Words>589</Words>
  <Application>Microsoft Office PowerPoint</Application>
  <PresentationFormat>Экран (4:3)</PresentationFormat>
  <Paragraphs>130</Paragraphs>
  <Slides>33</Slides>
  <Notes>4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33</vt:i4>
      </vt:variant>
    </vt:vector>
  </HeadingPairs>
  <TitlesOfParts>
    <vt:vector size="36" baseType="lpstr">
      <vt:lpstr>Arial</vt:lpstr>
      <vt:lpstr>Times New Roman</vt:lpstr>
      <vt:lpstr>Оформление по умолчанию</vt:lpstr>
      <vt:lpstr>Предмет математики настолько серьезен, что полезно не упустить случая сделать его немного занимательным.                                     Б.Паскаль</vt:lpstr>
      <vt:lpstr>Команды:</vt:lpstr>
      <vt:lpstr>Жюри</vt:lpstr>
      <vt:lpstr>Приветствие</vt:lpstr>
      <vt:lpstr> I этап  </vt:lpstr>
      <vt:lpstr>II этап «Тёмная лошадка»</vt:lpstr>
      <vt:lpstr> Вопрос №1 </vt:lpstr>
      <vt:lpstr>Вопрос №2</vt:lpstr>
      <vt:lpstr>Вопрос №3</vt:lpstr>
      <vt:lpstr>Вопрос №4</vt:lpstr>
      <vt:lpstr>III этап</vt:lpstr>
      <vt:lpstr> 1.Конкурс пантомимы </vt:lpstr>
      <vt:lpstr> 2.Конкурс художников – математиков. </vt:lpstr>
      <vt:lpstr> 3. Конкурс болельщиков </vt:lpstr>
      <vt:lpstr> IV этап  «Большая игра»  </vt:lpstr>
      <vt:lpstr>1. Какая величина в математике обозначается буквой х?</vt:lpstr>
      <vt:lpstr>2. Какие числа употребляются при счёте?</vt:lpstr>
      <vt:lpstr>3. Закончите русскую пословицу «Всякому мила своя …»</vt:lpstr>
      <vt:lpstr>4. Какими бывают математические неравенства?</vt:lpstr>
      <vt:lpstr>5. Сколько корней в квадратном уравнении, если дискриминант равен 1?</vt:lpstr>
      <vt:lpstr>6. У Пети на куртке 3 кармана. Сколькими способами он может положить в эти карманы 2 одинаковые монеты?</vt:lpstr>
      <vt:lpstr>7. Закончите название книги Дж. Толкина «Властелин …»</vt:lpstr>
      <vt:lpstr>8. Какие бывают современные фотоаппараты?</vt:lpstr>
      <vt:lpstr>9. Под каким псевдонимом выступает на арене главный герой оперетты Кальмана «Принцесса цирка»?</vt:lpstr>
      <vt:lpstr>10. Какой алфавит используют для обозначения неизвестных величин?</vt:lpstr>
      <vt:lpstr>11. Вадим участвует в соревнованиях по бегу. В какой – то момент оказалось, что впереди него бежит треть участников, сзади – половина, а рядом с ним никого нет. Сколько человек участвует в забеге?</vt:lpstr>
      <vt:lpstr>12. Васиного отца зовут Иван Николаевич, а дедушку – Семён Петрович. Какое отчество Васиной мамы?</vt:lpstr>
      <vt:lpstr>13. Как в древнерусском счёте называлось число 100 тысяч?</vt:lpstr>
      <vt:lpstr>14. Как называют верхний угол футбольных ворот?</vt:lpstr>
      <vt:lpstr>15. Какое из этих выражений является синонимом слова «мало»</vt:lpstr>
      <vt:lpstr>V этап </vt:lpstr>
      <vt:lpstr>Презентация PowerPoint</vt:lpstr>
      <vt:lpstr>СПАСИБО ЗА ВНИМАНИЕ!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Предмет математики настолько серьезен, что полезно не упустить случая сделать его немного занимательным. Б. Паскаль</dc:title>
  <dc:creator>Пк</dc:creator>
  <cp:lastModifiedBy>Пк</cp:lastModifiedBy>
  <cp:revision>32</cp:revision>
  <dcterms:modified xsi:type="dcterms:W3CDTF">2023-04-12T16:21:05Z</dcterms:modified>
</cp:coreProperties>
</file>