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4" r:id="rId7"/>
    <p:sldId id="263" r:id="rId8"/>
    <p:sldId id="262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74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gif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2504" y="1656095"/>
            <a:ext cx="7344816" cy="479345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826" y="332656"/>
            <a:ext cx="913817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Поведение — это зеркало, в котором каждый показывает свой лик</a:t>
            </a:r>
            <a:r>
              <a:rPr lang="ru-RU" sz="2800" b="1" dirty="0" smtClean="0">
                <a:solidFill>
                  <a:srgbClr val="FF0000"/>
                </a:solidFill>
              </a:rPr>
              <a:t>.</a:t>
            </a:r>
          </a:p>
          <a:p>
            <a:pPr algn="r"/>
            <a:r>
              <a:rPr lang="ru-RU" sz="2400" dirty="0" smtClean="0"/>
              <a:t>Иоганн </a:t>
            </a:r>
            <a:r>
              <a:rPr lang="ru-RU" sz="2400" dirty="0"/>
              <a:t>Вольфганг Гёте</a:t>
            </a:r>
          </a:p>
        </p:txBody>
      </p:sp>
    </p:spTree>
    <p:extLst>
      <p:ext uri="{BB962C8B-B14F-4D97-AF65-F5344CB8AC3E}">
        <p14:creationId xmlns:p14="http://schemas.microsoft.com/office/powerpoint/2010/main" xmlns="" val="363637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76256" y="671326"/>
            <a:ext cx="2180510" cy="16353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РАССМОТРИТЕ ИЛЛЮСТРАЦИИ. КАКИЕ ИЗ НИХ МОЖНО ОБОБЩИТЬ? ПО КАКИМ КРИТЕРИЯМ? КАКИМИ КРИТЕРИЯМИ ОНИ РАЗЛИЧАЮТСЯ? КАК МОГУТ БЫТЬ СВЯЗАНЫ С ТЕМОЙ ЗАНЯТИЯ? 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3848" y="2285884"/>
            <a:ext cx="2439744" cy="25885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66205" y="2936684"/>
            <a:ext cx="1549152" cy="12869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13155" y="2777987"/>
            <a:ext cx="1692788" cy="155706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91872" y="2836068"/>
            <a:ext cx="1421283" cy="150974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489" y="3003390"/>
            <a:ext cx="1199270" cy="113555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1472" y="785794"/>
            <a:ext cx="1524000" cy="1524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78521" y="915334"/>
            <a:ext cx="1136904" cy="126492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06713" y="915334"/>
            <a:ext cx="2026573" cy="126492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5085184"/>
            <a:ext cx="1499369" cy="1353716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89492" y="4974022"/>
            <a:ext cx="3131840" cy="1628557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94782" y="4847443"/>
            <a:ext cx="1783085" cy="1783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7579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35737" y="692696"/>
            <a:ext cx="91215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ОТКЛОНЯЮЩЕЕСЯ ПОВЕДЕНИЕ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2910" y="1857364"/>
            <a:ext cx="4792926" cy="312801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888202" y="1772816"/>
            <a:ext cx="301432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ru-RU" sz="2000" b="1" dirty="0" smtClean="0">
                <a:solidFill>
                  <a:srgbClr val="002060"/>
                </a:solidFill>
              </a:rPr>
              <a:t>ВОПРРОСЫ:</a:t>
            </a:r>
          </a:p>
          <a:p>
            <a:pPr marL="285750" indent="-285750"/>
            <a:endParaRPr lang="ru-RU" sz="20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</a:rPr>
              <a:t>ПОНЯТИЕ </a:t>
            </a:r>
            <a:r>
              <a:rPr lang="ru-RU" sz="2000" b="1" dirty="0" smtClean="0">
                <a:solidFill>
                  <a:srgbClr val="002060"/>
                </a:solidFill>
              </a:rPr>
              <a:t>ДЕВИАНТНОГО ПОВЕДЕНИЯ</a:t>
            </a:r>
          </a:p>
          <a:p>
            <a:endParaRPr lang="ru-RU" sz="20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</a:rPr>
              <a:t>ФОРМЫ ДЕВИАЦИИ</a:t>
            </a:r>
          </a:p>
          <a:p>
            <a:endParaRPr lang="ru-RU" sz="20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</a:rPr>
              <a:t>ВИДЫ ДЕВИАНТНОГО ПОВЕДЕНИЯ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20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</a:rPr>
              <a:t>СОЦИАЛЬНЫЙ КОНТРОЛЬ</a:t>
            </a:r>
          </a:p>
          <a:p>
            <a:endParaRPr lang="ru-RU" sz="2000" b="1" dirty="0" smtClean="0">
              <a:solidFill>
                <a:srgbClr val="002060"/>
              </a:solidFill>
            </a:endParaRPr>
          </a:p>
          <a:p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338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89976" y="260648"/>
            <a:ext cx="60926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/>
              <a:t>ПОНЯТИЕ ДЕВИАНТНОГО ПОВЕДЕНИЯ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87818" y="1196752"/>
            <a:ext cx="877666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ДЕВИАНТНОЕ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(ОТКЛОНЯЮЩЕЕСЯ ) ПОВЕДЕНИЕ </a:t>
            </a:r>
            <a:r>
              <a:rPr lang="ru-RU" sz="2400" b="1" dirty="0" smtClean="0">
                <a:solidFill>
                  <a:srgbClr val="002060"/>
                </a:solidFill>
              </a:rPr>
              <a:t>:</a:t>
            </a:r>
          </a:p>
          <a:p>
            <a:pPr algn="ctr"/>
            <a:endParaRPr lang="ru-RU" sz="2400" b="1" dirty="0" smtClean="0">
              <a:solidFill>
                <a:srgbClr val="002060"/>
              </a:solidFill>
            </a:endParaRPr>
          </a:p>
          <a:p>
            <a:pPr marL="285750" indent="-285750" algn="ctr">
              <a:buFontTx/>
              <a:buChar char="-"/>
            </a:pPr>
            <a:r>
              <a:rPr lang="ru-RU" sz="2400" b="1" dirty="0" smtClean="0">
                <a:solidFill>
                  <a:srgbClr val="002060"/>
                </a:solidFill>
              </a:rPr>
              <a:t>ПОВЕДЕНИЕ, ОТКЛОНЯЮЩЕЕСЯ ОТ ОБЩЕПРИНЯТЫХ, НАИБОЛЕЕ РАСПРОСТРАНЁННЫХ И УСТОЯВШИХСЯ ОБЩЕСТВЕННЫХ НОРМ;</a:t>
            </a:r>
          </a:p>
          <a:p>
            <a:pPr marL="285750" indent="-285750" algn="ctr">
              <a:buFontTx/>
              <a:buChar char="-"/>
            </a:pP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20755" y="4119391"/>
            <a:ext cx="1863680" cy="1977379"/>
          </a:xfrm>
          <a:prstGeom prst="rect">
            <a:avLst/>
          </a:prstGeom>
        </p:spPr>
      </p:pic>
      <p:sp>
        <p:nvSpPr>
          <p:cNvPr id="9" name="Стрелка вправо 8"/>
          <p:cNvSpPr/>
          <p:nvPr/>
        </p:nvSpPr>
        <p:spPr>
          <a:xfrm>
            <a:off x="5507992" y="4948845"/>
            <a:ext cx="720192" cy="1593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лево 9"/>
          <p:cNvSpPr/>
          <p:nvPr/>
        </p:nvSpPr>
        <p:spPr>
          <a:xfrm>
            <a:off x="2875604" y="4869160"/>
            <a:ext cx="512472" cy="15937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3" y="4361384"/>
            <a:ext cx="2146270" cy="149366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60232" y="4307965"/>
            <a:ext cx="1921508" cy="144113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379213" y="6067612"/>
            <a:ext cx="6545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КАКИМ БЫВАЕТ ДЕВИАНТНОЕ (ОТКЛОНЯЮЩЕСЯ) ПОВЕДЕНИЕ ?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95684" y="3529718"/>
            <a:ext cx="18545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НЕСТАНДАРТНОЕ</a:t>
            </a:r>
          </a:p>
          <a:p>
            <a:pPr algn="ctr"/>
            <a:r>
              <a:rPr lang="ru-RU" dirty="0" smtClean="0"/>
              <a:t> ПОВЕДЕНИЕ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705190" y="3501885"/>
            <a:ext cx="18315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ДЕСТРУКТИВНОЕ</a:t>
            </a:r>
          </a:p>
          <a:p>
            <a:pPr algn="ctr"/>
            <a:r>
              <a:rPr lang="ru-RU" dirty="0" smtClean="0"/>
              <a:t>ПОВЕДЕНИЕ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2220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77400" y="4802719"/>
            <a:ext cx="2041458" cy="204145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90037" y="691535"/>
            <a:ext cx="8496944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</a:rPr>
              <a:t>- это действия, направленные на смену устаревших ценностей и норм, которые препятствуют дальнейшему общественному </a:t>
            </a:r>
            <a:r>
              <a:rPr lang="ru-RU" sz="2800" b="1" dirty="0" smtClean="0">
                <a:solidFill>
                  <a:srgbClr val="002060"/>
                </a:solidFill>
              </a:rPr>
              <a:t>развитию: </a:t>
            </a: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b="1" dirty="0" smtClean="0"/>
              <a:t>творчество, спорт, научная или политическая деятельность, личный протест. </a:t>
            </a:r>
          </a:p>
          <a:p>
            <a:endParaRPr lang="ru-RU" sz="800" b="1" dirty="0"/>
          </a:p>
          <a:p>
            <a:pPr algn="ctr"/>
            <a:r>
              <a:rPr lang="ru-RU" sz="2400" b="1" dirty="0" smtClean="0"/>
              <a:t>На </a:t>
            </a:r>
            <a:r>
              <a:rPr lang="ru-RU" sz="2400" b="1" dirty="0"/>
              <a:t>начальном этапе общество может негативно отнестись к подобным явлениям, </a:t>
            </a:r>
            <a:r>
              <a:rPr lang="ru-RU" sz="2400" b="1" dirty="0" smtClean="0"/>
              <a:t>но в последствие, примеры </a:t>
            </a:r>
            <a:r>
              <a:rPr lang="ru-RU" sz="2400" b="1" dirty="0"/>
              <a:t>позитивного </a:t>
            </a:r>
            <a:r>
              <a:rPr lang="ru-RU" sz="2400" b="1" dirty="0" err="1"/>
              <a:t>девиантного</a:t>
            </a:r>
            <a:r>
              <a:rPr lang="ru-RU" sz="2400" b="1" dirty="0"/>
              <a:t> поведения доказывают эффективность данной </a:t>
            </a:r>
            <a:r>
              <a:rPr lang="ru-RU" sz="2400" b="1" dirty="0" smtClean="0"/>
              <a:t>модели</a:t>
            </a:r>
            <a:r>
              <a:rPr lang="ru-RU" sz="2400" b="1" dirty="0"/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4693825"/>
            <a:ext cx="1430764" cy="201161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63680" y="4987942"/>
            <a:ext cx="1628800" cy="16288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71800" y="5113912"/>
            <a:ext cx="1512168" cy="161885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90037" y="229273"/>
            <a:ext cx="84678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rgbClr val="002060"/>
                </a:solidFill>
              </a:rPr>
              <a:t>ПОЗИТИВНОЕ ДЕВИАНТНОЕ ПОВЕДЕНИЕ</a:t>
            </a:r>
          </a:p>
        </p:txBody>
      </p:sp>
    </p:spTree>
    <p:extLst>
      <p:ext uri="{BB962C8B-B14F-4D97-AF65-F5344CB8AC3E}">
        <p14:creationId xmlns:p14="http://schemas.microsoft.com/office/powerpoint/2010/main" xmlns="" val="533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868143" y="3914919"/>
            <a:ext cx="225536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ПРЕСТУПНОСТЬ</a:t>
            </a:r>
          </a:p>
          <a:p>
            <a:endParaRPr lang="ru-RU" sz="24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ПРОСТИТУЦИЯ</a:t>
            </a:r>
          </a:p>
          <a:p>
            <a:endParaRPr lang="ru-RU" sz="24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НАРКОМАНИЯ </a:t>
            </a:r>
            <a:endParaRPr lang="ru-RU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22245" y="1116086"/>
            <a:ext cx="3203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srgbClr val="C00000"/>
                </a:solidFill>
              </a:rPr>
              <a:t>ДЕЛИКВЕНТНОЕ</a:t>
            </a:r>
          </a:p>
          <a:p>
            <a:pPr lvl="0" algn="ctr"/>
            <a:r>
              <a:rPr lang="ru-RU" sz="2400" b="1" dirty="0">
                <a:solidFill>
                  <a:srgbClr val="C00000"/>
                </a:solidFill>
              </a:rPr>
              <a:t>(ПРЕСТУПНОЕ)</a:t>
            </a:r>
          </a:p>
          <a:p>
            <a:pPr lvl="0" algn="ctr"/>
            <a:r>
              <a:rPr lang="ru-RU" sz="2400" b="1" dirty="0">
                <a:solidFill>
                  <a:srgbClr val="C00000"/>
                </a:solidFill>
              </a:rPr>
              <a:t>ПОВЕДЕНИЕ: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45736" y="2437591"/>
            <a:ext cx="43204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ctr">
              <a:buFontTx/>
              <a:buChar char="-"/>
            </a:pPr>
            <a:r>
              <a:rPr lang="ru-RU" b="1" dirty="0">
                <a:solidFill>
                  <a:srgbClr val="002060"/>
                </a:solidFill>
              </a:rPr>
              <a:t>АНТИОБЩЕСТВЕННОЕ </a:t>
            </a:r>
            <a:r>
              <a:rPr lang="ru-RU" b="1" dirty="0">
                <a:solidFill>
                  <a:srgbClr val="C00000"/>
                </a:solidFill>
              </a:rPr>
              <a:t>ПРОТИВОПРАВНОЕ</a:t>
            </a:r>
            <a:r>
              <a:rPr lang="ru-RU" b="1" dirty="0">
                <a:solidFill>
                  <a:srgbClr val="002060"/>
                </a:solidFill>
              </a:rPr>
              <a:t> </a:t>
            </a:r>
            <a:r>
              <a:rPr lang="ru-RU" b="1" dirty="0" smtClean="0">
                <a:solidFill>
                  <a:srgbClr val="002060"/>
                </a:solidFill>
              </a:rPr>
              <a:t>ПОВЕДЕНИЕ</a:t>
            </a:r>
          </a:p>
          <a:p>
            <a:pPr lvl="0" algn="ctr"/>
            <a:r>
              <a:rPr lang="ru-RU" b="1" dirty="0" smtClean="0">
                <a:solidFill>
                  <a:srgbClr val="002060"/>
                </a:solidFill>
              </a:rPr>
              <a:t>ИНДИВИДА</a:t>
            </a:r>
            <a:r>
              <a:rPr lang="ru-RU" b="1" dirty="0">
                <a:solidFill>
                  <a:srgbClr val="002060"/>
                </a:solidFill>
              </a:rPr>
              <a:t>, ПРИЧИНЯЮЩЕЕ ВРЕД </a:t>
            </a:r>
            <a:r>
              <a:rPr lang="ru-RU" b="1" dirty="0" smtClean="0">
                <a:solidFill>
                  <a:srgbClr val="002060"/>
                </a:solidFill>
              </a:rPr>
              <a:t>ГРАЖДАНАМ</a:t>
            </a:r>
            <a:r>
              <a:rPr lang="ru-RU" b="1" dirty="0">
                <a:solidFill>
                  <a:srgbClr val="002060"/>
                </a:solidFill>
              </a:rPr>
              <a:t>, ОБЩЕСТВУ, ГОСУДАРСТВУ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pPr marL="285750" lvl="0" indent="-285750" algn="ctr">
              <a:buFontTx/>
              <a:buChar char="-"/>
            </a:pP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334912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C00000"/>
                </a:solidFill>
              </a:rPr>
              <a:t>НЕГАТИВНОЕ ДЕВИАНТНОЕ ПОВЕДЕНИЕ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35937" y="1208420"/>
            <a:ext cx="26798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rgbClr val="002060"/>
                </a:solidFill>
              </a:rPr>
              <a:t>ПОВЕДЕНИЕ</a:t>
            </a:r>
            <a:r>
              <a:rPr lang="ru-RU" b="1" dirty="0">
                <a:solidFill>
                  <a:srgbClr val="002060"/>
                </a:solidFill>
              </a:rPr>
              <a:t>, </a:t>
            </a:r>
            <a:r>
              <a:rPr lang="ru-RU" b="1" dirty="0" smtClean="0">
                <a:solidFill>
                  <a:srgbClr val="002060"/>
                </a:solidFill>
              </a:rPr>
              <a:t>НАРУШАЮЩЕЕ ПРИНЯТЫЕ </a:t>
            </a:r>
            <a:r>
              <a:rPr lang="ru-RU" b="1" dirty="0">
                <a:solidFill>
                  <a:srgbClr val="002060"/>
                </a:solidFill>
              </a:rPr>
              <a:t>В ОБЩЕСТВЕ </a:t>
            </a:r>
            <a:r>
              <a:rPr lang="ru-RU" b="1" dirty="0" smtClean="0">
                <a:solidFill>
                  <a:srgbClr val="002060"/>
                </a:solidFill>
              </a:rPr>
              <a:t> НОРМЫ.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8092" y="3146079"/>
            <a:ext cx="2075568" cy="3046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ХАМСТВО</a:t>
            </a:r>
          </a:p>
          <a:p>
            <a:pPr algn="ctr"/>
            <a:endParaRPr lang="ru-RU" sz="24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КУРЕНИЕ</a:t>
            </a:r>
          </a:p>
          <a:p>
            <a:pPr algn="ctr"/>
            <a:endParaRPr lang="ru-RU" sz="2400" b="1" dirty="0">
              <a:solidFill>
                <a:srgbClr val="00206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АЛКОГОЛИЗМ</a:t>
            </a:r>
          </a:p>
          <a:p>
            <a:pPr algn="ctr"/>
            <a:endParaRPr lang="ru-RU" sz="24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СУИЦИД</a:t>
            </a:r>
          </a:p>
          <a:p>
            <a:pPr algn="ctr"/>
            <a:endParaRPr lang="ru-RU" sz="2400" dirty="0"/>
          </a:p>
        </p:txBody>
      </p:sp>
      <p:cxnSp>
        <p:nvCxnSpPr>
          <p:cNvPr id="6" name="Скругленная соединительная линия 5"/>
          <p:cNvCxnSpPr>
            <a:stCxn id="8" idx="2"/>
            <a:endCxn id="9" idx="0"/>
          </p:cNvCxnSpPr>
          <p:nvPr/>
        </p:nvCxnSpPr>
        <p:spPr>
          <a:xfrm rot="5400000">
            <a:off x="2898795" y="-464785"/>
            <a:ext cx="350288" cy="2996123"/>
          </a:xfrm>
          <a:prstGeom prst="curvedConnector3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9" idx="2"/>
            <a:endCxn id="10" idx="0"/>
          </p:cNvCxnSpPr>
          <p:nvPr/>
        </p:nvCxnSpPr>
        <p:spPr>
          <a:xfrm flipH="1">
            <a:off x="1575876" y="2408749"/>
            <a:ext cx="1" cy="73733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9" idx="3"/>
            <a:endCxn id="4" idx="1"/>
          </p:cNvCxnSpPr>
          <p:nvPr/>
        </p:nvCxnSpPr>
        <p:spPr>
          <a:xfrm flipV="1">
            <a:off x="2915816" y="1716251"/>
            <a:ext cx="2306429" cy="9233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533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0112" y="2465978"/>
            <a:ext cx="3335433" cy="158304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13" y="245839"/>
            <a:ext cx="91432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ДЕВИАНТНОЕ</a:t>
            </a:r>
            <a:r>
              <a:rPr lang="ru-RU" sz="2400" b="1" dirty="0">
                <a:solidFill>
                  <a:srgbClr val="002060"/>
                </a:solidFill>
              </a:rPr>
              <a:t> </a:t>
            </a:r>
            <a:r>
              <a:rPr lang="ru-RU" sz="2400" b="1" dirty="0">
                <a:solidFill>
                  <a:srgbClr val="FF0000"/>
                </a:solidFill>
              </a:rPr>
              <a:t>(ОТКЛОНЯЮЩЕЕСЯ ) ПОВЕДЕНИЕ 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713" y="861971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НА ЛИЧНОМ УРОВНЕ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-26820" y="2096646"/>
            <a:ext cx="9143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НА  УРОВНЕ МАЛЫХ ГРУПП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638" y="4169673"/>
            <a:ext cx="9143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НА УРОВНЕ БОЛЬШИХ ГРУПП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99651" y="707504"/>
            <a:ext cx="1096354" cy="138914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18289" y="732218"/>
            <a:ext cx="1440989" cy="136442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9345" y="2281312"/>
            <a:ext cx="2053185" cy="188856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00192" y="4558718"/>
            <a:ext cx="2089712" cy="212686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7253" y="4596232"/>
            <a:ext cx="1862650" cy="1958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33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0"/>
            <a:ext cx="885698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ДЕВИАНТНОЕ ПОВЕДЕНИЕ ПОДРОСТКОВ.</a:t>
            </a:r>
          </a:p>
          <a:p>
            <a:endParaRPr lang="ru-RU" dirty="0" smtClean="0"/>
          </a:p>
          <a:p>
            <a:pPr indent="457200"/>
            <a:r>
              <a:rPr lang="ru-RU" dirty="0" smtClean="0"/>
              <a:t>Первые </a:t>
            </a:r>
            <a:r>
              <a:rPr lang="ru-RU" dirty="0"/>
              <a:t>проявления можно заметить где-то в 12-13 лет. </a:t>
            </a:r>
            <a:endParaRPr lang="ru-RU" dirty="0" smtClean="0"/>
          </a:p>
          <a:p>
            <a:pPr indent="457200"/>
            <a:r>
              <a:rPr lang="ru-RU" dirty="0" smtClean="0"/>
              <a:t>Это </a:t>
            </a:r>
            <a:r>
              <a:rPr lang="ru-RU" dirty="0"/>
              <a:t>самый опасный возраст, когда у ребенка еще сохранилось детское восприятие мира, но при этом появилось непреодолимое желание показать себя взрослым. </a:t>
            </a:r>
            <a:endParaRPr lang="ru-RU" dirty="0" smtClean="0"/>
          </a:p>
          <a:p>
            <a:pPr indent="457200"/>
            <a:r>
              <a:rPr lang="ru-RU" dirty="0" smtClean="0"/>
              <a:t>Тревожным </a:t>
            </a:r>
            <a:r>
              <a:rPr lang="ru-RU" dirty="0"/>
              <a:t>сигналом может стать смена предпочтений в музыке и одежде, а также первые проявления грубости. </a:t>
            </a:r>
            <a:endParaRPr lang="ru-RU" dirty="0" smtClean="0"/>
          </a:p>
          <a:p>
            <a:pPr indent="457200"/>
            <a:r>
              <a:rPr lang="ru-RU" dirty="0" smtClean="0"/>
              <a:t>Если не обратить внимание на такого подростка, то последствия могут быть разнообразными: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95239" y="2564904"/>
            <a:ext cx="50583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Компьютерная зависимость; </a:t>
            </a:r>
          </a:p>
          <a:p>
            <a:r>
              <a:rPr lang="ru-RU" sz="2000" b="1" dirty="0" smtClean="0"/>
              <a:t>Курение; </a:t>
            </a:r>
          </a:p>
          <a:p>
            <a:r>
              <a:rPr lang="ru-RU" sz="2000" b="1" dirty="0" smtClean="0"/>
              <a:t>Употребление алкоголя и наркотиков; </a:t>
            </a:r>
          </a:p>
          <a:p>
            <a:r>
              <a:rPr lang="ru-RU" sz="2000" b="1" dirty="0" smtClean="0"/>
              <a:t>Побег из дома и бродяжничество; </a:t>
            </a:r>
          </a:p>
          <a:p>
            <a:r>
              <a:rPr lang="ru-RU" sz="2000" b="1" dirty="0" smtClean="0"/>
              <a:t>Объединение в "плохие" компании;</a:t>
            </a:r>
          </a:p>
          <a:p>
            <a:r>
              <a:rPr lang="ru-RU" sz="2000" b="1" dirty="0"/>
              <a:t>В</a:t>
            </a:r>
            <a:r>
              <a:rPr lang="ru-RU" sz="2000" b="1" dirty="0" smtClean="0"/>
              <a:t>оровство и иная преступная деятельность; </a:t>
            </a:r>
          </a:p>
          <a:p>
            <a:r>
              <a:rPr lang="ru-RU" sz="2000" b="1" dirty="0" smtClean="0"/>
              <a:t>Увлечение экстремистскими идеями; </a:t>
            </a:r>
          </a:p>
          <a:p>
            <a:r>
              <a:rPr lang="ru-RU" sz="2000" b="1" dirty="0" smtClean="0"/>
              <a:t>Ранняя половая жизнь; </a:t>
            </a:r>
          </a:p>
          <a:p>
            <a:r>
              <a:rPr lang="ru-RU" sz="2000" b="1" dirty="0" smtClean="0"/>
              <a:t>Опасные для </a:t>
            </a:r>
            <a:r>
              <a:rPr lang="ru-RU" sz="2000" b="1" dirty="0"/>
              <a:t>жизни увлечения</a:t>
            </a:r>
            <a:r>
              <a:rPr lang="ru-RU" sz="2000" b="1" dirty="0" smtClean="0"/>
              <a:t>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47764" y="5453307"/>
            <a:ext cx="2520280" cy="13105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2900456"/>
            <a:ext cx="3384376" cy="19037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64253" y="5453307"/>
            <a:ext cx="1260140" cy="12601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613" y="5421786"/>
            <a:ext cx="1914951" cy="1436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32241" y="5463963"/>
            <a:ext cx="2221306" cy="12494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533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75376" y="310887"/>
            <a:ext cx="15969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Задания: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052736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1. Параграф 16. стр. 136 – 137 – выбрать ПРИЧИНЫ </a:t>
            </a:r>
            <a:r>
              <a:rPr lang="ru-RU" b="1" dirty="0" err="1" smtClean="0"/>
              <a:t>девиантного</a:t>
            </a:r>
            <a:r>
              <a:rPr lang="ru-RU" b="1" dirty="0" smtClean="0"/>
              <a:t> поведения и заполнить таблицу</a:t>
            </a:r>
            <a:endParaRPr lang="ru-RU" b="1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66462053"/>
              </p:ext>
            </p:extLst>
          </p:nvPr>
        </p:nvGraphicFramePr>
        <p:xfrm>
          <a:off x="240592" y="1844824"/>
          <a:ext cx="8795904" cy="1381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31968"/>
                <a:gridCol w="2931968"/>
                <a:gridCol w="2931968"/>
              </a:tblGrid>
              <a:tr h="370840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ПРИЧИНЫ</a:t>
                      </a:r>
                      <a:r>
                        <a:rPr lang="ru-RU" b="1" baseline="0" dirty="0" smtClean="0">
                          <a:solidFill>
                            <a:srgbClr val="002060"/>
                          </a:solidFill>
                        </a:rPr>
                        <a:t> ДЕВИАНТНОГО ПОВЕДЕНИЯ С ТОЧКИ ЗРЕНИЯ:</a:t>
                      </a:r>
                      <a:endParaRPr lang="ru-RU" b="1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АВТОРА СТАТЬИ О ДЕВИАЦИИ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ПСИХОЛОГОВ</a:t>
                      </a:r>
                    </a:p>
                    <a:p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СОЦИОЛОГОВ</a:t>
                      </a:r>
                    </a:p>
                    <a:p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b="1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79512" y="3429000"/>
            <a:ext cx="871296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 startAt="2"/>
            </a:pPr>
            <a:r>
              <a:rPr lang="ru-RU" b="1" dirty="0" smtClean="0"/>
              <a:t>ПОДГОТОВИТЬ СООБЩЕНИЯ ИНДИВИДУАЛЬНО ИЛИ ГРУППОЙ НА ТЕМУ:</a:t>
            </a:r>
          </a:p>
          <a:p>
            <a:pPr marL="342900" indent="-342900">
              <a:buAutoNum type="arabicPeriod" startAt="2"/>
            </a:pPr>
            <a:endParaRPr lang="ru-RU" b="1" dirty="0" smtClean="0">
              <a:solidFill>
                <a:srgbClr val="002060"/>
              </a:solidFill>
            </a:endParaRPr>
          </a:p>
          <a:p>
            <a:pPr lvl="2"/>
            <a:r>
              <a:rPr lang="ru-RU" b="1" dirty="0" smtClean="0">
                <a:solidFill>
                  <a:srgbClr val="002060"/>
                </a:solidFill>
              </a:rPr>
              <a:t>«ПРИЧИНЫ И ПОСЛЕДСТВИЯ ДЛЯ ЛИЧНОСТИ И ОБЩЕСТВА:</a:t>
            </a:r>
          </a:p>
          <a:p>
            <a:pPr lvl="2"/>
            <a:endParaRPr lang="ru-RU" b="1" dirty="0" smtClean="0">
              <a:solidFill>
                <a:srgbClr val="002060"/>
              </a:solidFill>
            </a:endParaRPr>
          </a:p>
          <a:p>
            <a:pPr marL="1714500" lvl="3" indent="-34290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КОМПЬЮТЕРНОЙ ЗАВИСИМОСТИ </a:t>
            </a:r>
          </a:p>
          <a:p>
            <a:pPr marL="1714500" lvl="3" indent="-34290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КУРЕНИЯ  (ТАБАКА, ЭЛЕКТРОННЫХ СИГАРЕТ, СМЕСЕЙ ДЛЯ КУРЕНИЯ)</a:t>
            </a:r>
          </a:p>
          <a:p>
            <a:pPr marL="1714500" lvl="3" indent="-34290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НАРКОМАНИИ (ТОКСИКОМАНИИ) </a:t>
            </a:r>
          </a:p>
          <a:p>
            <a:pPr marL="1714500" lvl="3" indent="-342900"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ПЬЯНСТВА</a:t>
            </a:r>
          </a:p>
          <a:p>
            <a:pPr marL="1714500" lvl="3" indent="-342900"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ПРЕСТУПНОСТИ»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3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370</Words>
  <Application>Microsoft Office PowerPoint</Application>
  <PresentationFormat>Экран (4:3)</PresentationFormat>
  <Paragraphs>82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leopold</dc:creator>
  <cp:lastModifiedBy>User</cp:lastModifiedBy>
  <cp:revision>19</cp:revision>
  <dcterms:created xsi:type="dcterms:W3CDTF">2018-02-13T10:20:10Z</dcterms:created>
  <dcterms:modified xsi:type="dcterms:W3CDTF">2023-05-13T22:04:20Z</dcterms:modified>
</cp:coreProperties>
</file>