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3" r:id="rId3"/>
    <p:sldId id="297" r:id="rId4"/>
    <p:sldId id="314" r:id="rId5"/>
    <p:sldId id="311" r:id="rId6"/>
    <p:sldId id="295" r:id="rId7"/>
    <p:sldId id="294" r:id="rId8"/>
    <p:sldId id="293" r:id="rId9"/>
    <p:sldId id="292" r:id="rId10"/>
    <p:sldId id="286" r:id="rId11"/>
    <p:sldId id="288" r:id="rId12"/>
    <p:sldId id="304" r:id="rId13"/>
    <p:sldId id="281" r:id="rId14"/>
    <p:sldId id="267" r:id="rId15"/>
    <p:sldId id="312" r:id="rId16"/>
    <p:sldId id="299" r:id="rId17"/>
    <p:sldId id="298" r:id="rId18"/>
    <p:sldId id="266" r:id="rId19"/>
    <p:sldId id="280" r:id="rId20"/>
    <p:sldId id="275" r:id="rId21"/>
    <p:sldId id="276" r:id="rId22"/>
    <p:sldId id="315" r:id="rId23"/>
    <p:sldId id="310" r:id="rId24"/>
    <p:sldId id="309" r:id="rId25"/>
    <p:sldId id="308" r:id="rId26"/>
    <p:sldId id="307" r:id="rId27"/>
    <p:sldId id="306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 autoAdjust="0"/>
    <p:restoredTop sz="94822" autoAdjust="0"/>
  </p:normalViewPr>
  <p:slideViewPr>
    <p:cSldViewPr>
      <p:cViewPr varScale="1">
        <p:scale>
          <a:sx n="70" d="100"/>
          <a:sy n="70" d="100"/>
        </p:scale>
        <p:origin x="15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54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1A0B9-3686-4DE2-8717-09347D293171}" type="datetimeFigureOut">
              <a:rPr lang="ru-RU" smtClean="0"/>
              <a:pPr/>
              <a:t>05.10.2022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47B4D-00A5-4325-9CC4-448484534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802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47B4D-00A5-4325-9CC4-4484845343A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773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354"/>
            <a:ext cx="9144000" cy="68623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07719"/>
            <a:ext cx="7772400" cy="3134165"/>
          </a:xfrm>
        </p:spPr>
        <p:txBody>
          <a:bodyPr>
            <a:normAutofit/>
          </a:bodyPr>
          <a:lstStyle/>
          <a:p>
            <a:r>
              <a:rPr lang="ru-RU" sz="3200" b="1" cap="all" dirty="0" smtClean="0">
                <a:solidFill>
                  <a:srgbClr val="002060"/>
                </a:solidFill>
              </a:rPr>
              <a:t/>
            </a:r>
            <a:br>
              <a:rPr lang="ru-RU" sz="3200" b="1" cap="all" dirty="0" smtClean="0">
                <a:solidFill>
                  <a:srgbClr val="002060"/>
                </a:solidFill>
              </a:rPr>
            </a:br>
            <a:r>
              <a:rPr lang="ru-RU" sz="3200" b="1" cap="all" dirty="0" smtClean="0">
                <a:solidFill>
                  <a:srgbClr val="002060"/>
                </a:solidFill>
              </a:rPr>
              <a:t/>
            </a:r>
            <a:br>
              <a:rPr lang="ru-RU" sz="3200" b="1" cap="all" dirty="0" smtClean="0">
                <a:solidFill>
                  <a:srgbClr val="002060"/>
                </a:solidFill>
              </a:rPr>
            </a:br>
            <a:r>
              <a:rPr lang="ru-RU" sz="3200" b="1" cap="all" dirty="0" smtClean="0">
                <a:solidFill>
                  <a:srgbClr val="002060"/>
                </a:solidFill>
              </a:rPr>
              <a:t>Консультация  </a:t>
            </a:r>
            <a:r>
              <a:rPr lang="ru-RU" b="1" cap="all" dirty="0" smtClean="0">
                <a:solidFill>
                  <a:srgbClr val="002060"/>
                </a:solidFill>
              </a:rPr>
              <a:t>                          </a:t>
            </a:r>
            <a:r>
              <a:rPr lang="ru-RU" b="1" cap="all" dirty="0" smtClean="0"/>
              <a:t>          </a:t>
            </a:r>
            <a:br>
              <a:rPr lang="ru-RU" b="1" cap="all" dirty="0" smtClean="0"/>
            </a:br>
            <a:r>
              <a:rPr lang="ru-RU" sz="3200" b="1" cap="all" dirty="0" smtClean="0">
                <a:solidFill>
                  <a:srgbClr val="C00000"/>
                </a:solidFill>
              </a:rPr>
              <a:t>« РОЛЬ Патриотического воспитания  на  развитие личности  ребенка ».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084320"/>
            <a:ext cx="7924800" cy="2369734"/>
          </a:xfrm>
        </p:spPr>
        <p:txBody>
          <a:bodyPr>
            <a:noAutofit/>
          </a:bodyPr>
          <a:lstStyle/>
          <a:p>
            <a:endParaRPr lang="ru-RU" sz="2000" b="1" i="1" dirty="0" smtClean="0">
              <a:solidFill>
                <a:schemeClr val="tx1"/>
              </a:solidFill>
            </a:endParaRP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Выполнила</a:t>
            </a:r>
          </a:p>
          <a:p>
            <a:r>
              <a:rPr lang="ru-RU" sz="2400" b="1" dirty="0" err="1" smtClean="0">
                <a:solidFill>
                  <a:srgbClr val="002060"/>
                </a:solidFill>
              </a:rPr>
              <a:t>Подолещенкова</a:t>
            </a:r>
            <a:r>
              <a:rPr lang="ru-RU" sz="2400" b="1" dirty="0" smtClean="0">
                <a:solidFill>
                  <a:srgbClr val="002060"/>
                </a:solidFill>
              </a:rPr>
              <a:t> Наталья Николаевна                                                                          воспитатель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МАДОУ ЦРР д/сад № 53</a:t>
            </a:r>
          </a:p>
          <a:p>
            <a:r>
              <a:rPr lang="ru-RU" sz="2000" b="1" dirty="0" err="1" smtClean="0">
                <a:solidFill>
                  <a:srgbClr val="002060"/>
                </a:solidFill>
              </a:rPr>
              <a:t>г.Калининград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       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77"/>
            <a:ext cx="9164435" cy="68558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5118" y="1449976"/>
            <a:ext cx="7630520" cy="1608475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Система </a:t>
            </a:r>
            <a:r>
              <a:rPr lang="ru-RU" sz="2800" b="1" i="1" dirty="0" smtClean="0">
                <a:solidFill>
                  <a:srgbClr val="C00000"/>
                </a:solidFill>
              </a:rPr>
              <a:t>работы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по </a:t>
            </a:r>
            <a:r>
              <a:rPr lang="ru-RU" sz="2800" b="1" i="1" dirty="0">
                <a:solidFill>
                  <a:srgbClr val="C00000"/>
                </a:solidFill>
              </a:rPr>
              <a:t>патриотическому воспитанию </a:t>
            </a:r>
            <a:r>
              <a:rPr lang="ru-RU" sz="2800" b="1" i="1" dirty="0" smtClean="0">
                <a:solidFill>
                  <a:srgbClr val="C00000"/>
                </a:solidFill>
              </a:rPr>
              <a:t>дошкольников.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6038" y="3126376"/>
            <a:ext cx="7980677" cy="2997615"/>
          </a:xfrm>
        </p:spPr>
        <p:txBody>
          <a:bodyPr>
            <a:noAutofit/>
          </a:bodyPr>
          <a:lstStyle/>
          <a:p>
            <a:pPr algn="just"/>
            <a:r>
              <a:rPr lang="ru-RU" sz="2300" dirty="0" smtClean="0">
                <a:solidFill>
                  <a:srgbClr val="002060"/>
                </a:solidFill>
              </a:rPr>
              <a:t>      Задача </a:t>
            </a:r>
            <a:r>
              <a:rPr lang="ru-RU" sz="2300" dirty="0">
                <a:solidFill>
                  <a:srgbClr val="002060"/>
                </a:solidFill>
              </a:rPr>
              <a:t>педагога — отобрать из массы впечатлений, получаемых ребенком, наиболее доступные ему: природа и мир животных дома (детского сада, родного края); труд людей, традиции, общественные события и т.д. Причем эпизоды, к которым привлекается внимание детей, должны быть яркими, образными, конкретными, вызывающими </a:t>
            </a:r>
            <a:r>
              <a:rPr lang="ru-RU" sz="2300" dirty="0" smtClean="0">
                <a:solidFill>
                  <a:srgbClr val="002060"/>
                </a:solidFill>
              </a:rPr>
              <a:t>интерес.</a:t>
            </a:r>
          </a:p>
          <a:p>
            <a:pPr algn="l"/>
            <a:endParaRPr lang="ru-RU" sz="23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6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811" y="1208881"/>
            <a:ext cx="7772400" cy="2228851"/>
          </a:xfrm>
        </p:spPr>
        <p:txBody>
          <a:bodyPr>
            <a:normAutofit/>
          </a:bodyPr>
          <a:lstStyle/>
          <a:p>
            <a:r>
              <a:rPr lang="ru-RU" b="1" cap="all" dirty="0" smtClean="0"/>
              <a:t>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267200"/>
            <a:ext cx="7772400" cy="2339543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>                        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1600200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PT Sans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Планирование работы </a:t>
            </a:r>
            <a:r>
              <a:rPr lang="ru-RU" sz="2400" b="1" dirty="0">
                <a:solidFill>
                  <a:srgbClr val="C00000"/>
                </a:solidFill>
                <a:latin typeface="+mj-lt"/>
              </a:rPr>
              <a:t>наиболее целесообразно по следующим темам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:</a:t>
            </a:r>
            <a:endParaRPr lang="ru-RU" sz="2400" b="1" i="0" dirty="0">
              <a:solidFill>
                <a:srgbClr val="0070C0"/>
              </a:solidFill>
              <a:effectLst/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4653" y="3963470"/>
            <a:ext cx="1100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Семья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018524" y="3556751"/>
            <a:ext cx="1388466" cy="1320049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08054" y="2930783"/>
            <a:ext cx="1354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Детский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сад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599610" y="2630879"/>
            <a:ext cx="1432717" cy="1355347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4171" y="3015734"/>
            <a:ext cx="1187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Родной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город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343400" y="2727282"/>
            <a:ext cx="1508917" cy="1420899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7584" y="3845202"/>
            <a:ext cx="1187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Родной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край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196813" y="3556750"/>
            <a:ext cx="1508917" cy="1420899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78660" y="4717607"/>
            <a:ext cx="1156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Родная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страна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617889" y="4429155"/>
            <a:ext cx="1508917" cy="1420899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68825" y="4773889"/>
            <a:ext cx="10470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Наша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армия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637907" y="4468465"/>
            <a:ext cx="1508917" cy="1420899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4" name="Стрелка вниз 23"/>
          <p:cNvSpPr/>
          <p:nvPr/>
        </p:nvSpPr>
        <p:spPr>
          <a:xfrm rot="-7560000">
            <a:off x="2305680" y="3482875"/>
            <a:ext cx="304062" cy="34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-5400000">
            <a:off x="4071652" y="2761313"/>
            <a:ext cx="304062" cy="34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 rot="-3180000">
            <a:off x="5976438" y="3523714"/>
            <a:ext cx="304062" cy="34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 rot="3169042">
            <a:off x="5814947" y="4196494"/>
            <a:ext cx="304062" cy="34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5400000">
            <a:off x="4229230" y="5118483"/>
            <a:ext cx="304062" cy="34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98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54" y="-6966"/>
            <a:ext cx="9176657" cy="68649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990599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362200"/>
            <a:ext cx="8229600" cy="42672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Овал 3"/>
          <p:cNvSpPr/>
          <p:nvPr/>
        </p:nvSpPr>
        <p:spPr>
          <a:xfrm>
            <a:off x="3525465" y="3239861"/>
            <a:ext cx="1869283" cy="122616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00449" y="3625334"/>
            <a:ext cx="1719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Формы работы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63448" y="3080266"/>
            <a:ext cx="1605017" cy="9144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58352" y="3352800"/>
            <a:ext cx="121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Экскурсии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505907" y="1764648"/>
            <a:ext cx="1929353" cy="119586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556807" y="1919786"/>
            <a:ext cx="18275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  Проведение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патриотических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праздников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760342" y="1466189"/>
            <a:ext cx="1605017" cy="9144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124140" y="1738723"/>
            <a:ext cx="877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Д</a:t>
            </a:r>
            <a:r>
              <a:rPr lang="ru-RU" b="1" dirty="0" smtClean="0">
                <a:solidFill>
                  <a:srgbClr val="C00000"/>
                </a:solidFill>
              </a:rPr>
              <a:t>осуги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690441" y="1869232"/>
            <a:ext cx="2118839" cy="115427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741342" y="2141767"/>
            <a:ext cx="2067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Театрализованные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  представления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89167" y="3519297"/>
            <a:ext cx="1590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  Выставки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детских работ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124838" y="3265326"/>
            <a:ext cx="2118839" cy="115427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038027" y="353786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 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867400" y="4670325"/>
            <a:ext cx="1605017" cy="9144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003745" y="4804359"/>
            <a:ext cx="1468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Спортивные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праздники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287135" y="5338369"/>
            <a:ext cx="1422674" cy="918865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515057" y="5474635"/>
            <a:ext cx="1039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Детские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проекты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2262450" y="5332633"/>
            <a:ext cx="1605017" cy="9144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435798" y="5460618"/>
            <a:ext cx="1427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Участия 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в</a:t>
            </a:r>
            <a:r>
              <a:rPr lang="ru-RU" b="1" dirty="0" smtClean="0">
                <a:solidFill>
                  <a:srgbClr val="C00000"/>
                </a:solidFill>
              </a:rPr>
              <a:t> конкурсах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03398" y="4419600"/>
            <a:ext cx="1605017" cy="9144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013623" y="4692134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Занятия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19459603">
            <a:off x="5201548" y="2965376"/>
            <a:ext cx="623834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231823">
            <a:off x="5461323" y="3610209"/>
            <a:ext cx="623834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2098282">
            <a:off x="5304394" y="4267605"/>
            <a:ext cx="623834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 rot="4141921">
            <a:off x="4545341" y="4735448"/>
            <a:ext cx="623834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rot="7548322">
            <a:off x="3395375" y="4826697"/>
            <a:ext cx="952583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8866482">
            <a:off x="2310475" y="4295881"/>
            <a:ext cx="1259385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11311404">
            <a:off x="2367628" y="3584054"/>
            <a:ext cx="1048597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3745979">
            <a:off x="3106042" y="3008534"/>
            <a:ext cx="63919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16200000">
            <a:off x="4176140" y="2686657"/>
            <a:ext cx="66131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66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10"/>
            <a:ext cx="9144000" cy="68824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9343" y="1345427"/>
            <a:ext cx="7772400" cy="996676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Формы и методы работы по патриотическому воспитанию.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9343" y="2564626"/>
            <a:ext cx="7924800" cy="4293373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rgbClr val="002060"/>
                </a:solidFill>
              </a:rPr>
              <a:t>-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обустройство </a:t>
            </a:r>
            <a:r>
              <a:rPr lang="ru-RU" sz="2000" dirty="0">
                <a:solidFill>
                  <a:srgbClr val="002060"/>
                </a:solidFill>
              </a:rPr>
              <a:t>патриотических уголков в ДОУ;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- организация </a:t>
            </a:r>
            <a:r>
              <a:rPr lang="ru-RU" sz="2000" dirty="0">
                <a:solidFill>
                  <a:srgbClr val="002060"/>
                </a:solidFill>
              </a:rPr>
              <a:t>экскурсий по достопримечательностям родного края, посещение музеев, выставок к памятникам города); мини - музей «Русская изба»);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- организация </a:t>
            </a:r>
            <a:r>
              <a:rPr lang="ru-RU" sz="2000" dirty="0">
                <a:solidFill>
                  <a:srgbClr val="002060"/>
                </a:solidFill>
              </a:rPr>
              <a:t>тематических мероприятий (праздники, утренники, соревнования, конкурсы, выставки) 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- проведение </a:t>
            </a:r>
            <a:r>
              <a:rPr lang="ru-RU" sz="2000" dirty="0">
                <a:solidFill>
                  <a:srgbClr val="002060"/>
                </a:solidFill>
              </a:rPr>
              <a:t>тематических занятий-рассуждений на тему любви к Родине, чтение соответствующих произведений, заучивание стихотворений, просмотр фильмов, передач, слайдов, прослушивание аудиозаписей (гимн страны, патриотические песни о Родине);</a:t>
            </a:r>
          </a:p>
          <a:p>
            <a:pPr algn="l"/>
            <a:r>
              <a:rPr lang="ru-RU" sz="2400" dirty="0" smtClean="0">
                <a:solidFill>
                  <a:srgbClr val="0070C0"/>
                </a:solidFill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771" y="1277935"/>
            <a:ext cx="7772400" cy="3208571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</a:rPr>
              <a:t>- беседы о родном городе, стране, её истории;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- наблюдение за изменениями в облике родного города, за трудом людей в детском саду и в городе, селе;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использование </a:t>
            </a:r>
            <a:r>
              <a:rPr lang="ru-RU" sz="2000" dirty="0">
                <a:solidFill>
                  <a:srgbClr val="002060"/>
                </a:solidFill>
              </a:rPr>
              <a:t>фольклорных произведений (пословицы, поговорки, игры русские народные, сказки, песни, </a:t>
            </a:r>
            <a:r>
              <a:rPr lang="ru-RU" sz="2000" dirty="0" err="1">
                <a:solidFill>
                  <a:srgbClr val="002060"/>
                </a:solidFill>
              </a:rPr>
              <a:t>потешки</a:t>
            </a:r>
            <a:r>
              <a:rPr lang="ru-RU" sz="2000" dirty="0">
                <a:solidFill>
                  <a:srgbClr val="002060"/>
                </a:solidFill>
              </a:rPr>
              <a:t>, </a:t>
            </a:r>
            <a:r>
              <a:rPr lang="ru-RU" sz="2000" dirty="0" err="1">
                <a:solidFill>
                  <a:srgbClr val="002060"/>
                </a:solidFill>
              </a:rPr>
              <a:t>заклички</a:t>
            </a:r>
            <a:r>
              <a:rPr lang="ru-RU" sz="2000" dirty="0">
                <a:solidFill>
                  <a:srgbClr val="002060"/>
                </a:solidFill>
              </a:rPr>
              <a:t>);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ознакомление </a:t>
            </a:r>
            <a:r>
              <a:rPr lang="ru-RU" sz="2000" dirty="0">
                <a:solidFill>
                  <a:srgbClr val="002060"/>
                </a:solidFill>
              </a:rPr>
              <a:t>с русским народным декоративно – прикладным искусством (роспись, игрушки, вышивка);</a:t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868735"/>
            <a:ext cx="7924800" cy="2673809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- знакомство </a:t>
            </a:r>
            <a:r>
              <a:rPr lang="ru-RU" sz="2000" dirty="0">
                <a:solidFill>
                  <a:srgbClr val="002060"/>
                </a:solidFill>
              </a:rPr>
              <a:t>с творчеством поэтов, художников, композиторов;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- участие </a:t>
            </a:r>
            <a:r>
              <a:rPr lang="ru-RU" sz="2000" dirty="0">
                <a:solidFill>
                  <a:srgbClr val="002060"/>
                </a:solidFill>
              </a:rPr>
              <a:t>детей в посильном общественно – полезном труде.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- проектная </a:t>
            </a:r>
            <a:r>
              <a:rPr lang="ru-RU" sz="2000" dirty="0">
                <a:solidFill>
                  <a:srgbClr val="002060"/>
                </a:solidFill>
              </a:rPr>
              <a:t>деятельность по теме.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6686" y="1354137"/>
            <a:ext cx="7772400" cy="9931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Принципы патриотического воспитания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976" y="2344735"/>
            <a:ext cx="7694023" cy="4048911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«Позитивный центризм» (отбор знаний наиболее актуальных для ребенка данного возраста);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Непрерывность и преемственность педагогического процесса;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Дифференцированный подход к каждому ребенку, максимальный учет его психологических особенностей, возможностей и интересов;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Рациональное сочетание разных видов деятельности;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Адекватный возрасту баланс интеллектуальных, эмоциональных и двигательных нагрузок;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Деятельный подход;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Развивающий характер обучения, основанный на детской активности</a:t>
            </a:r>
          </a:p>
          <a:p>
            <a:pPr algn="l"/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02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7" y="0"/>
            <a:ext cx="91673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2912" y="1346775"/>
            <a:ext cx="6945873" cy="33528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М</a:t>
            </a:r>
            <a:r>
              <a:rPr lang="ru-RU" sz="2400" dirty="0" smtClean="0">
                <a:solidFill>
                  <a:srgbClr val="002060"/>
                </a:solidFill>
              </a:rPr>
              <a:t>ировоззрение </a:t>
            </a:r>
            <a:r>
              <a:rPr lang="ru-RU" sz="2400" dirty="0">
                <a:solidFill>
                  <a:srgbClr val="002060"/>
                </a:solidFill>
              </a:rPr>
              <a:t>педагога, его личный пример, взгляды, суждения, активная жизненная позиция – самые эффективные факторы </a:t>
            </a:r>
            <a:r>
              <a:rPr lang="ru-RU" sz="2400" dirty="0" smtClean="0">
                <a:solidFill>
                  <a:srgbClr val="002060"/>
                </a:solidFill>
              </a:rPr>
              <a:t>воспитания.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Главное</a:t>
            </a:r>
            <a:r>
              <a:rPr lang="ru-RU" sz="2400" dirty="0">
                <a:solidFill>
                  <a:srgbClr val="002060"/>
                </a:solidFill>
              </a:rPr>
              <a:t>, необходимо, чтобы </a:t>
            </a:r>
            <a:r>
              <a:rPr lang="ru-RU" sz="2400" dirty="0" smtClean="0">
                <a:solidFill>
                  <a:srgbClr val="002060"/>
                </a:solidFill>
              </a:rPr>
              <a:t>педагог </a:t>
            </a:r>
            <a:r>
              <a:rPr lang="ru-RU" sz="2400" dirty="0">
                <a:solidFill>
                  <a:srgbClr val="002060"/>
                </a:solidFill>
              </a:rPr>
              <a:t>любил Родину, свой край, город и всегда помнил слова академика Д. С. Лихачёва</a:t>
            </a:r>
            <a:r>
              <a:rPr lang="ru-RU" sz="2400" dirty="0" smtClean="0">
                <a:solidFill>
                  <a:srgbClr val="002060"/>
                </a:solidFill>
              </a:rPr>
              <a:t>:</a:t>
            </a:r>
            <a:r>
              <a:rPr lang="ru-RU" sz="2700" dirty="0" smtClean="0">
                <a:solidFill>
                  <a:srgbClr val="002060"/>
                </a:solidFill>
              </a:rPr>
              <a:t/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 </a:t>
            </a:r>
            <a:endParaRPr lang="ru-RU" sz="2700" dirty="0">
              <a:solidFill>
                <a:srgbClr val="C00000"/>
              </a:solidFill>
            </a:endParaRPr>
          </a:p>
        </p:txBody>
      </p:sp>
      <p:pic>
        <p:nvPicPr>
          <p:cNvPr id="7170" name="Picture 2" descr="Дмитрий сергеевич лихачев биография кратко - самое важное и творчество акад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962400"/>
            <a:ext cx="3505200" cy="227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4011293"/>
            <a:ext cx="4267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«Чувство любви к Родине нужно заботливо выращивать, прививая духовную оседлость, так как без корней в малой местности, стороне человек похож на иссушенное растение перекати-поле».</a:t>
            </a:r>
            <a:br>
              <a:rPr lang="ru-RU" sz="2000" b="1" dirty="0">
                <a:solidFill>
                  <a:srgbClr val="C00000"/>
                </a:solidFill>
              </a:rPr>
            </a:b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38400" y="1219200"/>
            <a:ext cx="37841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РОЛЬ ВОСПИТАТЕЛЯ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84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65910"/>
            <a:ext cx="7772400" cy="2234541"/>
          </a:xfrm>
        </p:spPr>
        <p:txBody>
          <a:bodyPr>
            <a:normAutofit/>
          </a:bodyPr>
          <a:lstStyle/>
          <a:p>
            <a:r>
              <a:rPr lang="ru-RU" b="1" cap="all" dirty="0" smtClean="0"/>
              <a:t>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3856540"/>
            <a:ext cx="6400800" cy="2750203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>                                                                           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693460"/>
              </p:ext>
            </p:extLst>
          </p:nvPr>
        </p:nvGraphicFramePr>
        <p:xfrm>
          <a:off x="609599" y="2806693"/>
          <a:ext cx="7924801" cy="1256171"/>
        </p:xfrm>
        <a:graphic>
          <a:graphicData uri="http://schemas.openxmlformats.org/drawingml/2006/table">
            <a:tbl>
              <a:tblPr firstRow="1" firstCol="1" bandRow="1"/>
              <a:tblGrid>
                <a:gridCol w="851499"/>
                <a:gridCol w="999586"/>
                <a:gridCol w="999586"/>
                <a:gridCol w="999586"/>
                <a:gridCol w="999586"/>
                <a:gridCol w="999586"/>
                <a:gridCol w="1084772"/>
                <a:gridCol w="990600"/>
              </a:tblGrid>
              <a:tr h="10702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Прививать уважение к людям своей страны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Знакомить с традициями своего народа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Расширять представления о стране, ее столице ,городах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Знакомить с ключевыми событиями истории родной страны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Прививать любовь к родной природе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Воспитывать нравственные качества и любовь к родной стране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Прививать интерес к родному языку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другое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55,2 %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57 .4 %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47 .2 %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52 .4%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54,3 %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68,9 %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43 .4%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2 .4%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61926" y="1411814"/>
            <a:ext cx="5715347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Итоги анкетирования родителей по теме: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Патриотическое воспитание в семье и дома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анкетирование приняли участие родители 11 групп ДОУ (176 человек)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Вопрос1.</a:t>
            </a:r>
            <a:endParaRPr kumimoji="0" lang="ru-RU" alt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Какова по Вашему мнению, цель патриотического воспитания дошкольников?</a:t>
            </a: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240204"/>
              </p:ext>
            </p:extLst>
          </p:nvPr>
        </p:nvGraphicFramePr>
        <p:xfrm>
          <a:off x="609601" y="4796444"/>
          <a:ext cx="7924797" cy="1636616"/>
        </p:xfrm>
        <a:graphic>
          <a:graphicData uri="http://schemas.openxmlformats.org/drawingml/2006/table">
            <a:tbl>
              <a:tblPr firstRow="1" firstCol="1" bandRow="1"/>
              <a:tblGrid>
                <a:gridCol w="1028286"/>
                <a:gridCol w="1101847"/>
                <a:gridCol w="878058"/>
                <a:gridCol w="807606"/>
                <a:gridCol w="878058"/>
                <a:gridCol w="807606"/>
                <a:gridCol w="954727"/>
                <a:gridCol w="807606"/>
                <a:gridCol w="661003"/>
              </a:tblGrid>
              <a:tr h="12997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Знакомить с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потешками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пословицами, легендами и иным народ.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творчеством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Кратко и простым языком рассказывать об исторических событиях и личностях России, родного края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Знакомить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 песнями военных лет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Читать рассказы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войне 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детей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Проводить народные праздники 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ДОУ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Отмечать 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дни 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воинской славы 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ДОУ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Знакомить 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общепризнанными шедеврами отечественного искусства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Поднимать флаг на праздниках в ДОУ, учить исполнять гимн страны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Знакомить сприродой родного края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0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36 .6%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66,2%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35,7%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39 .3 %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48 .7%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35 .3%</a:t>
                      </a:r>
                      <a:endParaRPr lang="ru-RU" sz="9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24 %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45 %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28 %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4" marR="580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69332" y="4114800"/>
            <a:ext cx="880533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2.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воспитывать у дошкольников патриотические чувства?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3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486"/>
            <a:ext cx="9144000" cy="687748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99595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160" y="2267760"/>
            <a:ext cx="8077200" cy="4443472"/>
          </a:xfrm>
        </p:spPr>
        <p:txBody>
          <a:bodyPr>
            <a:normAutofit/>
          </a:bodyPr>
          <a:lstStyle/>
          <a:p>
            <a:pPr marL="514350" indent="-514350" algn="just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014459"/>
              </p:ext>
            </p:extLst>
          </p:nvPr>
        </p:nvGraphicFramePr>
        <p:xfrm>
          <a:off x="685801" y="1828800"/>
          <a:ext cx="7772399" cy="459500"/>
        </p:xfrm>
        <a:graphic>
          <a:graphicData uri="http://schemas.openxmlformats.org/drawingml/2006/table">
            <a:tbl>
              <a:tblPr firstRow="1" firstCol="1" bandRow="1"/>
              <a:tblGrid>
                <a:gridCol w="2590622"/>
                <a:gridCol w="2590622"/>
                <a:gridCol w="2591155"/>
              </a:tblGrid>
              <a:tr h="2801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13 .5 %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30 .5 %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09599" y="1277161"/>
            <a:ext cx="7924801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3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Интересуется ли Ваш ребенок мероприятиями и праздниками патриотической направленности?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4.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Знакомите ли Вы ребенка с родословной семьи , с историей  жизни Ваших предков?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  - 68 %      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32 %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5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ли в Вашей семье традиции?  Если есть, то какие.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61 %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З9 %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Кормить в парке голубей  .совместная встреча Нового года, Парад Победы, блины по воскресеньям, ужин всей семьей, поездки на море, подготовка к Пасхе, День без телефонов)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6.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Посещаете ли вы с ребенком музеи, выставки патриотической направленности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59 %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Нет-41 %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4970480"/>
            <a:ext cx="7772400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(Форт №5, № 11 ,Музей мирового Океана, </a:t>
            </a:r>
            <a:r>
              <a:rPr lang="ru-RU" sz="12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Историко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–художественный музей, Климатический музей, Музей на Балтийской косе, Краеведческий Музей)</a:t>
            </a:r>
            <a:endParaRPr lang="ru-RU" sz="11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924300"/>
            <a:ext cx="7772400" cy="9931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457200" y="6324600"/>
            <a:ext cx="228600" cy="305578"/>
          </a:xfrm>
        </p:spPr>
        <p:txBody>
          <a:bodyPr>
            <a:normAutofit fontScale="47500" lnSpcReduction="20000"/>
          </a:bodyPr>
          <a:lstStyle/>
          <a:p>
            <a:pPr lvl="0" algn="l"/>
            <a:r>
              <a:rPr lang="ru-RU" dirty="0" smtClean="0">
                <a:solidFill>
                  <a:schemeClr val="tx1"/>
                </a:solidFill>
              </a:rPr>
              <a:t> 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627605"/>
              </p:ext>
            </p:extLst>
          </p:nvPr>
        </p:nvGraphicFramePr>
        <p:xfrm>
          <a:off x="609601" y="3151186"/>
          <a:ext cx="7810499" cy="538163"/>
        </p:xfrm>
        <a:graphic>
          <a:graphicData uri="http://schemas.openxmlformats.org/drawingml/2006/table">
            <a:tbl>
              <a:tblPr firstRow="1" firstCol="1" bandRow="1"/>
              <a:tblGrid>
                <a:gridCol w="2603321"/>
                <a:gridCol w="2603321"/>
                <a:gridCol w="2603857"/>
              </a:tblGrid>
              <a:tr h="3508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 , чтобы формировать первичные знания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Нет, они еще ничего не понимают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035783"/>
              </p:ext>
            </p:extLst>
          </p:nvPr>
        </p:nvGraphicFramePr>
        <p:xfrm>
          <a:off x="615043" y="4283064"/>
          <a:ext cx="7863840" cy="538163"/>
        </p:xfrm>
        <a:graphic>
          <a:graphicData uri="http://schemas.openxmlformats.org/drawingml/2006/table">
            <a:tbl>
              <a:tblPr firstRow="1" firstCol="1" bandRow="1"/>
              <a:tblGrid>
                <a:gridCol w="2621100"/>
                <a:gridCol w="2621100"/>
                <a:gridCol w="2621640"/>
              </a:tblGrid>
              <a:tr h="3508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 , чтобы формировать первичные знания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Нет, они еще ничего не понимают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78  %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137270"/>
              </p:ext>
            </p:extLst>
          </p:nvPr>
        </p:nvGraphicFramePr>
        <p:xfrm>
          <a:off x="645523" y="5334000"/>
          <a:ext cx="7852954" cy="358776"/>
        </p:xfrm>
        <a:graphic>
          <a:graphicData uri="http://schemas.openxmlformats.org/drawingml/2006/table">
            <a:tbl>
              <a:tblPr firstRow="1" firstCol="1" bandRow="1"/>
              <a:tblGrid>
                <a:gridCol w="2617472"/>
                <a:gridCol w="2617472"/>
                <a:gridCol w="2618010"/>
              </a:tblGrid>
              <a:tr h="1709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 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45  %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609600" y="1295400"/>
            <a:ext cx="79248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7.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Смотрите ли  Вы  с ребенком передачи, фильмы, мультфильмы о людях, которые  сыграли важную роль в истории России?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34 %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66 %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(передачи про Петра 1,, парад Победы, фольклорные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мультфмльмы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фильм про А. Маресьева, разные передачи о нашей стране, Королев и космос,,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Суваоров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 Великое путешествие),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докум.фильм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Ю.Гагарине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8.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 считаете, следует ли знакомить дошкольников с символами государства?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9.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 считаете, следует ли знакомить дошкольников с символикой малой Родины?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10.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Сможет ли Ваш ребенок правильно нарисовать флаг Росси по памяти ?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" y="0"/>
            <a:ext cx="91673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95402"/>
            <a:ext cx="7692993" cy="993128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329134"/>
            <a:ext cx="7542150" cy="4192946"/>
          </a:xfrm>
        </p:spPr>
        <p:txBody>
          <a:bodyPr>
            <a:noAutofit/>
          </a:bodyPr>
          <a:lstStyle/>
          <a:p>
            <a:pPr lvl="0" fontAlgn="base"/>
            <a:r>
              <a:rPr lang="ru-RU" sz="2800" b="1" dirty="0">
                <a:solidFill>
                  <a:srgbClr val="C00000"/>
                </a:solidFill>
                <a:latin typeface="+mj-lt"/>
              </a:rPr>
              <a:t>«Любовь к родному краю,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родной культуре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, родной речи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начинается с 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малого — </a:t>
            </a:r>
            <a:endParaRPr lang="ru-RU" sz="2800" b="1" dirty="0" smtClean="0">
              <a:solidFill>
                <a:srgbClr val="C00000"/>
              </a:solidFill>
              <a:latin typeface="+mj-lt"/>
            </a:endParaRPr>
          </a:p>
          <a:p>
            <a:pPr lvl="0" fontAlgn="base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любви 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к своей семье,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к своему 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жилищу, </a:t>
            </a:r>
            <a:endParaRPr lang="ru-RU" sz="2800" b="1" dirty="0" smtClean="0">
              <a:solidFill>
                <a:srgbClr val="C00000"/>
              </a:solidFill>
              <a:latin typeface="+mj-lt"/>
            </a:endParaRPr>
          </a:p>
          <a:p>
            <a:pPr lvl="0" fontAlgn="base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к 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своему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детскому саду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. </a:t>
            </a:r>
            <a:endParaRPr lang="ru-RU" sz="2800" b="1" dirty="0" smtClean="0">
              <a:solidFill>
                <a:srgbClr val="C00000"/>
              </a:solidFill>
              <a:latin typeface="+mj-lt"/>
            </a:endParaRPr>
          </a:p>
          <a:p>
            <a:pPr lvl="0" fontAlgn="base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Постепенно 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расширяясь,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эта любовь 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переходит в любовь </a:t>
            </a:r>
            <a:endParaRPr lang="ru-RU" sz="2800" b="1" dirty="0" smtClean="0">
              <a:solidFill>
                <a:srgbClr val="C00000"/>
              </a:solidFill>
              <a:latin typeface="+mj-lt"/>
            </a:endParaRPr>
          </a:p>
          <a:p>
            <a:pPr lvl="0" fontAlgn="base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к родной 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стране, к ее истории,</a:t>
            </a:r>
          </a:p>
          <a:p>
            <a:pPr lvl="0" fontAlgn="base"/>
            <a:r>
              <a:rPr lang="ru-RU" sz="2800" b="1" dirty="0">
                <a:solidFill>
                  <a:srgbClr val="C00000"/>
                </a:solidFill>
                <a:latin typeface="+mj-lt"/>
              </a:rPr>
              <a:t>прошлому и настоящему, ко всему</a:t>
            </a:r>
          </a:p>
          <a:p>
            <a:pPr lvl="0" fontAlgn="base"/>
            <a:r>
              <a:rPr lang="ru-RU" sz="2800" b="1" dirty="0">
                <a:solidFill>
                  <a:srgbClr val="C00000"/>
                </a:solidFill>
                <a:latin typeface="+mj-lt"/>
              </a:rPr>
              <a:t>человечеству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» </a:t>
            </a:r>
          </a:p>
          <a:p>
            <a:pPr lvl="0" algn="r" fontAlgn="base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Д.С. Лихачев</a:t>
            </a:r>
            <a:endParaRPr lang="ru-RU" sz="28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 flipV="1">
            <a:off x="10273221" y="7539036"/>
            <a:ext cx="1156779" cy="55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9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2100" cy="68690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592" y="1295400"/>
            <a:ext cx="8340408" cy="916734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427" y="2285999"/>
            <a:ext cx="8187373" cy="4354489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837847"/>
              </p:ext>
            </p:extLst>
          </p:nvPr>
        </p:nvGraphicFramePr>
        <p:xfrm>
          <a:off x="653417" y="2032900"/>
          <a:ext cx="7804784" cy="358776"/>
        </p:xfrm>
        <a:graphic>
          <a:graphicData uri="http://schemas.openxmlformats.org/drawingml/2006/table">
            <a:tbl>
              <a:tblPr firstRow="1" firstCol="1" bandRow="1"/>
              <a:tblGrid>
                <a:gridCol w="2601416"/>
                <a:gridCol w="2601416"/>
                <a:gridCol w="2601952"/>
              </a:tblGrid>
              <a:tr h="174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 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46  %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23  %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77768" y="1471136"/>
            <a:ext cx="7671612" cy="74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11.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Узнает ли Ваш ребенок гимн на слух?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979771"/>
              </p:ext>
            </p:extLst>
          </p:nvPr>
        </p:nvGraphicFramePr>
        <p:xfrm>
          <a:off x="653096" y="2892812"/>
          <a:ext cx="7881304" cy="717551"/>
        </p:xfrm>
        <a:graphic>
          <a:graphicData uri="http://schemas.openxmlformats.org/drawingml/2006/table">
            <a:tbl>
              <a:tblPr firstRow="1" firstCol="1" bandRow="1"/>
              <a:tblGrid>
                <a:gridCol w="1970326"/>
                <a:gridCol w="1970326"/>
                <a:gridCol w="1970326"/>
                <a:gridCol w="1970326"/>
              </a:tblGrid>
              <a:tr h="5306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не нужно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Да, но только на занятиях и праздниках патриот. Направленности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Да, как в школах –в начале каждой недели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Другое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9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82807" y="2433379"/>
            <a:ext cx="5470665" cy="462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12.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 считаете, нужно ли включать гимн РФ в детском саду и как часто?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034397"/>
              </p:ext>
            </p:extLst>
          </p:nvPr>
        </p:nvGraphicFramePr>
        <p:xfrm>
          <a:off x="653096" y="4147988"/>
          <a:ext cx="7881305" cy="1432710"/>
        </p:xfrm>
        <a:graphic>
          <a:graphicData uri="http://schemas.openxmlformats.org/drawingml/2006/table">
            <a:tbl>
              <a:tblPr firstRow="1" firstCol="1" bandRow="1"/>
              <a:tblGrid>
                <a:gridCol w="1576261"/>
                <a:gridCol w="1576261"/>
                <a:gridCol w="1909159"/>
                <a:gridCol w="1687768"/>
                <a:gridCol w="1131856"/>
              </a:tblGrid>
              <a:tr h="890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Поддерживаю, если это будет еженедельная линейка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Поддерживаю, но только на праздниках, соревнованиях, на выпускных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Поддерживаю , но только на мероприятиях в честь таких праздников как 9 Мая, День России, День </a:t>
                      </a:r>
                      <a:r>
                        <a:rPr lang="ru-RU" sz="11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гос.флага</a:t>
                      </a: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России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поддерживаю, это должны делать отдельные работники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Другое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29297" y="3610123"/>
            <a:ext cx="7881303" cy="462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13.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 относитесь к тому, что дети и педагоги будут поднимать или выносить  флаг РФ в детском саду?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21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6392" y="1369460"/>
            <a:ext cx="8340408" cy="84034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427" y="2504095"/>
            <a:ext cx="8187373" cy="4125305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842159"/>
              </p:ext>
            </p:extLst>
          </p:nvPr>
        </p:nvGraphicFramePr>
        <p:xfrm>
          <a:off x="729932" y="1921292"/>
          <a:ext cx="7728268" cy="440908"/>
        </p:xfrm>
        <a:graphic>
          <a:graphicData uri="http://schemas.openxmlformats.org/drawingml/2006/table">
            <a:tbl>
              <a:tblPr firstRow="1" firstCol="1" bandRow="1"/>
              <a:tblGrid>
                <a:gridCol w="1932067"/>
                <a:gridCol w="1971099"/>
                <a:gridCol w="1893035"/>
                <a:gridCol w="1932067"/>
              </a:tblGrid>
              <a:tr h="2204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Да, достаточно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Нет, не достаточно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Их слишком много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4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54666" y="1378077"/>
            <a:ext cx="56677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14.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Достаточно ли в детском саду мероприятий патриотической направленности?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834044"/>
              </p:ext>
            </p:extLst>
          </p:nvPr>
        </p:nvGraphicFramePr>
        <p:xfrm>
          <a:off x="729933" y="3019714"/>
          <a:ext cx="7728264" cy="418018"/>
        </p:xfrm>
        <a:graphic>
          <a:graphicData uri="http://schemas.openxmlformats.org/drawingml/2006/table">
            <a:tbl>
              <a:tblPr firstRow="1" firstCol="1" bandRow="1"/>
              <a:tblGrid>
                <a:gridCol w="2575911"/>
                <a:gridCol w="2575911"/>
                <a:gridCol w="2576442"/>
              </a:tblGrid>
              <a:tr h="2090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33768" y="2438400"/>
            <a:ext cx="674192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15.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Хотели бы Вы участвовать в мероприятиях патриотической направленности в детском саду?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407905"/>
              </p:ext>
            </p:extLst>
          </p:nvPr>
        </p:nvGraphicFramePr>
        <p:xfrm>
          <a:off x="721116" y="4189248"/>
          <a:ext cx="7754325" cy="687804"/>
        </p:xfrm>
        <a:graphic>
          <a:graphicData uri="http://schemas.openxmlformats.org/drawingml/2006/table">
            <a:tbl>
              <a:tblPr firstRow="1" firstCol="1" bandRow="1"/>
              <a:tblGrid>
                <a:gridCol w="2584598"/>
                <a:gridCol w="2584598"/>
                <a:gridCol w="2585129"/>
              </a:tblGrid>
              <a:tr h="3439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9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72 %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18 %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44" marR="61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29861" y="3561198"/>
            <a:ext cx="774557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16.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Нужна ли Вам консультация педагогов и специалистов детского сада о патриотическом воспитании?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990599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Портрет дошкольника-патриота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362200"/>
            <a:ext cx="8229600" cy="42672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Таким образом, проводимая в ДОУ работа по патриотическому воспитанию  поможет детям испытывать любовь и привязанность к родному дому, семье, городу, краю; испытывать гордость и уважение за свой  народ, русскую культуру, язык, традиции,  достижения, научит любоваться природой, бережно относиться к ней.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Не следует ждать от детей взрослых  форм проявления любви к Отчизне, но если в ходе  реализации  заданной  цели   дети приобретут  знания об истории Родины и её достопримечательностях, символах ( </a:t>
            </a:r>
            <a:r>
              <a:rPr lang="ru-RU" dirty="0">
                <a:solidFill>
                  <a:srgbClr val="002060"/>
                </a:solidFill>
              </a:rPr>
              <a:t>г</a:t>
            </a:r>
            <a:r>
              <a:rPr lang="ru-RU" dirty="0" smtClean="0">
                <a:solidFill>
                  <a:srgbClr val="002060"/>
                </a:solidFill>
              </a:rPr>
              <a:t>ерб, флаг, гимн) государства, будут знать имена тех, кто основал и  прославил  нашу Родину, начнут проявлять интерес к событиям общественной  жизни и отражать свои впечатления в продуктивной деятельности, то можно считать, что цель и задачи  по формированию патриотизма  у детей старшего дошкольного возраста  выполнены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46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5095"/>
            <a:ext cx="7772400" cy="76564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Известные люди о воспитании любви </a:t>
            </a:r>
            <a:r>
              <a:rPr lang="ru-RU" sz="4000" b="1" dirty="0" smtClean="0">
                <a:solidFill>
                  <a:srgbClr val="C00000"/>
                </a:solidFill>
              </a:rPr>
              <a:t>к </a:t>
            </a:r>
            <a:r>
              <a:rPr lang="ru-RU" sz="3600" b="1" dirty="0" smtClean="0">
                <a:solidFill>
                  <a:srgbClr val="C00000"/>
                </a:solidFill>
              </a:rPr>
              <a:t>Родине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329495"/>
            <a:ext cx="8229600" cy="428760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000" b="1" i="1" dirty="0">
                <a:solidFill>
                  <a:srgbClr val="002060"/>
                </a:solidFill>
              </a:rPr>
              <a:t>- Светлые дни детских впечатлений, полученных от общения с родной природой, провожают человека далеко в жизнь и укрепляют в нем желание отдать свои силы служению Родине.</a:t>
            </a:r>
            <a:endParaRPr lang="ru-RU" sz="2000" dirty="0">
              <a:solidFill>
                <a:srgbClr val="002060"/>
              </a:solidFill>
            </a:endParaRPr>
          </a:p>
          <a:p>
            <a:pPr algn="r"/>
            <a:r>
              <a:rPr lang="ru-RU" sz="2000" dirty="0">
                <a:solidFill>
                  <a:srgbClr val="002060"/>
                </a:solidFill>
              </a:rPr>
              <a:t>А. И. Герцен</a:t>
            </a:r>
          </a:p>
          <a:p>
            <a:pPr algn="l"/>
            <a:r>
              <a:rPr lang="ru-RU" sz="2200" b="1" i="1" dirty="0">
                <a:solidFill>
                  <a:srgbClr val="002060"/>
                </a:solidFill>
              </a:rPr>
              <a:t>- Патриотизм — это не значит только одна любовь к своей Родине. Это гораздо больше. Это — сознание своей неотъемлемости от Родины и неотъемлемое переживание вместе с ней ее счастливых и ее несчастных дней.</a:t>
            </a:r>
            <a:endParaRPr lang="ru-RU" sz="2200" dirty="0">
              <a:solidFill>
                <a:srgbClr val="002060"/>
              </a:solidFill>
            </a:endParaRPr>
          </a:p>
          <a:p>
            <a:pPr algn="r"/>
            <a:r>
              <a:rPr lang="ru-RU" sz="2200" dirty="0">
                <a:solidFill>
                  <a:srgbClr val="002060"/>
                </a:solidFill>
              </a:rPr>
              <a:t>А. Н. Толстой</a:t>
            </a:r>
          </a:p>
          <a:p>
            <a:pPr algn="l"/>
            <a:r>
              <a:rPr lang="ru-RU" sz="2600" b="1" i="1" dirty="0">
                <a:solidFill>
                  <a:srgbClr val="002060"/>
                </a:solidFill>
              </a:rPr>
              <a:t>- </a:t>
            </a:r>
            <a:r>
              <a:rPr lang="ru-RU" sz="2200" b="1" i="1" dirty="0">
                <a:solidFill>
                  <a:srgbClr val="002060"/>
                </a:solidFill>
              </a:rPr>
              <a:t>Подлинная школа воспитания сердечности, душевности и отзывчивости - это семья; отношение к матери, отцу, дедушке, бабушке, братьям, сестрам является испытанием человечности.</a:t>
            </a:r>
            <a:endParaRPr lang="ru-RU" sz="2200" dirty="0">
              <a:solidFill>
                <a:srgbClr val="002060"/>
              </a:solidFill>
            </a:endParaRPr>
          </a:p>
          <a:p>
            <a:pPr algn="r"/>
            <a:r>
              <a:rPr lang="ru-RU" sz="2200" dirty="0">
                <a:solidFill>
                  <a:srgbClr val="002060"/>
                </a:solidFill>
              </a:rPr>
              <a:t>В. А. Сухомлинский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8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1600200"/>
            <a:ext cx="7772400" cy="1066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i="1" dirty="0">
                <a:solidFill>
                  <a:srgbClr val="002060"/>
                </a:solidFill>
              </a:rPr>
              <a:t>- Любовь к Отчизне и любовь к людям — это два быстрых потока, которые, сливаясь, образуют могучую реку </a:t>
            </a:r>
            <a:r>
              <a:rPr lang="ru-RU" sz="2200" b="1" i="1" dirty="0" smtClean="0">
                <a:solidFill>
                  <a:srgbClr val="002060"/>
                </a:solidFill>
              </a:rPr>
              <a:t>патриотизма.</a:t>
            </a:r>
            <a:r>
              <a:rPr lang="ru-RU" sz="2200" dirty="0">
                <a:solidFill>
                  <a:srgbClr val="002060"/>
                </a:solidFill>
              </a:rPr>
              <a:t> </a:t>
            </a:r>
            <a:r>
              <a:rPr lang="ru-RU" sz="2200" dirty="0" smtClean="0">
                <a:solidFill>
                  <a:srgbClr val="002060"/>
                </a:solidFill>
              </a:rPr>
              <a:t>                                                              </a:t>
            </a:r>
            <a:r>
              <a:rPr lang="ru-RU" sz="2200" b="1" dirty="0" smtClean="0">
                <a:solidFill>
                  <a:srgbClr val="002060"/>
                </a:solidFill>
              </a:rPr>
              <a:t>В</a:t>
            </a:r>
            <a:r>
              <a:rPr lang="ru-RU" sz="2200" b="1" dirty="0">
                <a:solidFill>
                  <a:srgbClr val="002060"/>
                </a:solidFill>
              </a:rPr>
              <a:t>. А. Сухомлинский</a:t>
            </a: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673531"/>
            <a:ext cx="8229600" cy="4686300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>
                <a:solidFill>
                  <a:srgbClr val="002060"/>
                </a:solidFill>
              </a:rPr>
              <a:t>- Россия без каждого из нас обойтись может, но никто из нас без нее не может </a:t>
            </a:r>
            <a:r>
              <a:rPr lang="ru-RU" sz="2000" b="1" i="1" dirty="0" smtClean="0">
                <a:solidFill>
                  <a:srgbClr val="002060"/>
                </a:solidFill>
              </a:rPr>
              <a:t>обойтись.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                    И</a:t>
            </a:r>
            <a:r>
              <a:rPr lang="ru-RU" sz="2000" b="1" i="1" dirty="0">
                <a:solidFill>
                  <a:srgbClr val="002060"/>
                </a:solidFill>
              </a:rPr>
              <a:t>. С. Тургенев</a:t>
            </a:r>
          </a:p>
          <a:p>
            <a:pPr algn="l"/>
            <a:r>
              <a:rPr lang="ru-RU" sz="2000" b="1" i="1" dirty="0" smtClean="0">
                <a:solidFill>
                  <a:srgbClr val="002060"/>
                </a:solidFill>
              </a:rPr>
              <a:t>- Лучше </a:t>
            </a:r>
            <a:r>
              <a:rPr lang="ru-RU" sz="2000" b="1" i="1" dirty="0">
                <a:solidFill>
                  <a:srgbClr val="002060"/>
                </a:solidFill>
              </a:rPr>
              <a:t>черствый хлеб у себя дома, чем множество блюд за чужим </a:t>
            </a:r>
            <a:r>
              <a:rPr lang="ru-RU" sz="2000" b="1" i="1" dirty="0" smtClean="0">
                <a:solidFill>
                  <a:srgbClr val="002060"/>
                </a:solidFill>
              </a:rPr>
              <a:t>столом</a:t>
            </a:r>
            <a:r>
              <a:rPr lang="ru-RU" sz="2000" b="1" i="1" dirty="0">
                <a:solidFill>
                  <a:srgbClr val="002060"/>
                </a:solidFill>
              </a:rPr>
              <a:t>. </a:t>
            </a:r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                                                     П</a:t>
            </a:r>
            <a:r>
              <a:rPr lang="ru-RU" sz="2000" b="1" i="1" dirty="0">
                <a:solidFill>
                  <a:srgbClr val="002060"/>
                </a:solidFill>
              </a:rPr>
              <a:t>. </a:t>
            </a:r>
            <a:r>
              <a:rPr lang="ru-RU" sz="2000" b="1" i="1" dirty="0" err="1">
                <a:solidFill>
                  <a:srgbClr val="002060"/>
                </a:solidFill>
              </a:rPr>
              <a:t>Аретино</a:t>
            </a:r>
            <a:r>
              <a:rPr lang="ru-RU" sz="2000" b="1" i="1" dirty="0" smtClean="0">
                <a:solidFill>
                  <a:srgbClr val="002060"/>
                </a:solidFill>
              </a:rPr>
              <a:t>.</a:t>
            </a:r>
          </a:p>
          <a:p>
            <a:pPr algn="l"/>
            <a:r>
              <a:rPr lang="ru-RU" sz="2000" b="1" i="1" dirty="0" smtClean="0">
                <a:solidFill>
                  <a:srgbClr val="002060"/>
                </a:solidFill>
              </a:rPr>
              <a:t>- Радостно </a:t>
            </a:r>
            <a:r>
              <a:rPr lang="ru-RU" sz="2000" b="1" i="1" dirty="0">
                <a:solidFill>
                  <a:srgbClr val="002060"/>
                </a:solidFill>
              </a:rPr>
              <a:t>и почетно умереть за отечество. </a:t>
            </a:r>
            <a:r>
              <a:rPr lang="ru-RU" sz="2000" b="1" i="1" dirty="0" smtClean="0">
                <a:solidFill>
                  <a:srgbClr val="002060"/>
                </a:solidFill>
              </a:rPr>
              <a:t>                   Гораций.</a:t>
            </a:r>
          </a:p>
          <a:p>
            <a:pPr marL="342900" indent="-342900" algn="l">
              <a:buFontTx/>
              <a:buChar char="-"/>
            </a:pPr>
            <a:r>
              <a:rPr lang="ru-RU" sz="2000" b="1" i="1" dirty="0" smtClean="0">
                <a:solidFill>
                  <a:srgbClr val="002060"/>
                </a:solidFill>
              </a:rPr>
              <a:t>Любовь </a:t>
            </a:r>
            <a:r>
              <a:rPr lang="ru-RU" sz="2000" b="1" i="1" dirty="0">
                <a:solidFill>
                  <a:srgbClr val="002060"/>
                </a:solidFill>
              </a:rPr>
              <a:t>к Родине – первое достоинство цивилизованного человека</a:t>
            </a:r>
            <a:r>
              <a:rPr lang="ru-RU" sz="2000" b="1" i="1" dirty="0" smtClean="0">
                <a:solidFill>
                  <a:srgbClr val="002060"/>
                </a:solidFill>
              </a:rPr>
              <a:t>.</a:t>
            </a:r>
          </a:p>
          <a:p>
            <a:pPr algn="l"/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Наполеон                         </a:t>
            </a:r>
          </a:p>
          <a:p>
            <a:pPr algn="l"/>
            <a:endParaRPr lang="ru-RU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30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66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8042" y="1219201"/>
            <a:ext cx="7800158" cy="99059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Пословицы о Родине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7809" y="2362200"/>
            <a:ext cx="8258991" cy="42672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Кто за Родину горой, тот истинный герой.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Кто </a:t>
            </a:r>
            <a:r>
              <a:rPr lang="ru-RU" sz="2400" dirty="0">
                <a:solidFill>
                  <a:srgbClr val="002060"/>
                </a:solidFill>
              </a:rPr>
              <a:t>за Родину дерётся, тому сила двойная даётся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Кто к нам метит, тот и смерть встретит.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Кто </a:t>
            </a:r>
            <a:r>
              <a:rPr lang="ru-RU" sz="2400" dirty="0">
                <a:solidFill>
                  <a:srgbClr val="002060"/>
                </a:solidFill>
              </a:rPr>
              <a:t>любит Родину и народ, тот настоящий патриот.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Кто </a:t>
            </a:r>
            <a:r>
              <a:rPr lang="ru-RU" sz="2400" dirty="0">
                <a:solidFill>
                  <a:srgbClr val="002060"/>
                </a:solidFill>
              </a:rPr>
              <a:t>на Русь нападет, тот смерть себе найдет.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Кто </a:t>
            </a:r>
            <a:r>
              <a:rPr lang="ru-RU" sz="2400" dirty="0">
                <a:solidFill>
                  <a:srgbClr val="002060"/>
                </a:solidFill>
              </a:rPr>
              <a:t>наступит на землю русскую — оступится.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Кто </a:t>
            </a:r>
            <a:r>
              <a:rPr lang="ru-RU" sz="2400" dirty="0">
                <a:solidFill>
                  <a:srgbClr val="002060"/>
                </a:solidFill>
              </a:rPr>
              <a:t>Отечество предает, тот нечистой силе свою душу продает. Кто Родиной торгует, того кара не минует.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52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1030" y="1213559"/>
            <a:ext cx="7772400" cy="2215441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Родная </a:t>
            </a:r>
            <a:r>
              <a:rPr lang="ru-RU" sz="2000" dirty="0">
                <a:solidFill>
                  <a:srgbClr val="002060"/>
                </a:solidFill>
              </a:rPr>
              <a:t>земля и в горсти мила.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 </a:t>
            </a:r>
            <a:r>
              <a:rPr lang="ru-RU" sz="2000" dirty="0">
                <a:solidFill>
                  <a:srgbClr val="002060"/>
                </a:solidFill>
              </a:rPr>
              <a:t>своем доме и стены помогают.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Напоролись враги на русские штыки.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Если по-русски скроен, и один в поле воин.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Русский солдат не знает преград.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Слава русского штыка не померкнет никогда.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Знает весь свет – твёрже русских нет.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Сыновья русских матерей славятся удалью богатырей.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Русь святая, православная, богатырская, мать святорусская земля.</a:t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3420" y="3725240"/>
            <a:ext cx="8229600" cy="336136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Та земля мила, где мать родила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Только тому почет будет, кто Родину не на словах, а делом любит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Только тому почет будет, кто Родину не словом, а делом любит. 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Тот </a:t>
            </a:r>
            <a:r>
              <a:rPr lang="ru-RU" sz="2000" dirty="0">
                <a:solidFill>
                  <a:srgbClr val="002060"/>
                </a:solidFill>
              </a:rPr>
              <a:t>герой, кто за Родину горой. 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Человек </a:t>
            </a:r>
            <a:r>
              <a:rPr lang="ru-RU" sz="2000" dirty="0">
                <a:solidFill>
                  <a:srgbClr val="002060"/>
                </a:solidFill>
              </a:rPr>
              <a:t>без Родины – как семена без земли. 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Человек </a:t>
            </a:r>
            <a:r>
              <a:rPr lang="ru-RU" sz="2000" dirty="0">
                <a:solidFill>
                  <a:srgbClr val="002060"/>
                </a:solidFill>
              </a:rPr>
              <a:t>без Родины — соловей без песни. 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Чужбина </a:t>
            </a:r>
            <a:r>
              <a:rPr lang="ru-RU" sz="2000" dirty="0">
                <a:solidFill>
                  <a:srgbClr val="002060"/>
                </a:solidFill>
              </a:rPr>
              <a:t>– калина, родина – малина. 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Чужой </a:t>
            </a:r>
            <a:r>
              <a:rPr lang="ru-RU" sz="2000" dirty="0">
                <a:solidFill>
                  <a:srgbClr val="002060"/>
                </a:solidFill>
              </a:rPr>
              <a:t>земли не хотим, а своей не отдадим.</a:t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98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09"/>
            <a:ext cx="9176657" cy="68667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8042" y="1215411"/>
            <a:ext cx="7800158" cy="99438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Поговорки о Москве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7809" y="2345873"/>
            <a:ext cx="8258991" cy="428352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Москва — Родины украшенье, врагам устрашенье.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Москва, что гранит: никто Москву не победит.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За Москву-мать не страшно умирать.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Москва — всем городам мать.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Говорят в Москве, а слушают по всей стране.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Дорога матушка-Москва: за золото не купишь, силой не возьмешь.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Москва верстой далека, а сердцем рядом.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Москвой-столицей весь народ гордится.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Все реки текут в море, все дороги ведут в Москву.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Москва не сразу строилась.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39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673" y="0"/>
            <a:ext cx="9167345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1371600"/>
            <a:ext cx="7620000" cy="75438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Патриотизм</a:t>
            </a:r>
            <a:r>
              <a:rPr lang="ru-RU" sz="2800" dirty="0">
                <a:solidFill>
                  <a:srgbClr val="C00000"/>
                </a:solidFill>
              </a:rPr>
              <a:t>  – 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преданность </a:t>
            </a:r>
            <a:r>
              <a:rPr lang="ru-RU" sz="2800" dirty="0" smtClean="0">
                <a:solidFill>
                  <a:srgbClr val="C00000"/>
                </a:solidFill>
              </a:rPr>
              <a:t>и любовь к своему Отечеству, народу, готовность к жертвам и подвигам во имя интересов своей Родины. 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(словарь русского языка </a:t>
            </a:r>
            <a:r>
              <a:rPr lang="ru-RU" sz="2000" dirty="0" err="1" smtClean="0">
                <a:solidFill>
                  <a:srgbClr val="002060"/>
                </a:solidFill>
              </a:rPr>
              <a:t>под.ред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r>
              <a:rPr lang="ru-RU" sz="2000" dirty="0" err="1" smtClean="0">
                <a:solidFill>
                  <a:srgbClr val="002060"/>
                </a:solidFill>
              </a:rPr>
              <a:t>С.И.Ожегова</a:t>
            </a:r>
            <a:r>
              <a:rPr lang="ru-RU" sz="2000" dirty="0" smtClean="0">
                <a:solidFill>
                  <a:srgbClr val="002060"/>
                </a:solidFill>
              </a:rPr>
              <a:t>)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s://www.peoples.ru/state/king/russia/putin/OkzcruPYZE4MD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15435"/>
            <a:ext cx="2590800" cy="172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57600" y="4543335"/>
            <a:ext cx="411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- Без патриотизма ни одна страна существовать не может, она  растворится, как кусочек сахара в чае.                                   </a:t>
            </a:r>
            <a:r>
              <a:rPr lang="ru-RU" sz="2400" b="1" i="1" dirty="0" err="1">
                <a:solidFill>
                  <a:srgbClr val="002060"/>
                </a:solidFill>
              </a:rPr>
              <a:t>В.В.Путин</a:t>
            </a:r>
            <a:r>
              <a:rPr lang="ru-RU" sz="2400" b="1" i="1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162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990599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Актуальность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057400"/>
            <a:ext cx="8153400" cy="44958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Актуальность обусловлена процессами, происходящими в российском обществе в настоящее время.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Распад СССР привел к утрате идеологии государства, граждане огромной, многонациональной страны остались без объединяющего начала. В этот сложный исторический период изменились не только политический курс государства и система экономических отношений, но также такие важные элементы как институт семьи, система образования и средства массовой информации. Как следствие мы можем наблюдать девальвацию многих ценностей: семьи, традиций, природы, образования, в том числе снижение интереса к изучению отечественной культуры, общественно - исторического опыта своего народа, за которой следует постепенная утрата патриотического сознания. Это влечет за собой развитие эгоизма, индивидуализма, равнодушия к чужим бедам, неуважительного отношения к старшему поколению, государственным и социальным институтам, цинизма, национального безразличия в общественном сознании.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29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354"/>
            <a:ext cx="9148354" cy="68623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305578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О необходимости патриотического воспитания говорится в Законе Российской Федерации « Об образовании», где одной из приоритетных задач системы образования ставится: «воспитание гражданственности и патриотизма, любви к своей Родине - России, уважение к государственным символам, почитание народных традиций, нетерпимости к любым антиконституционным и антиобщественным проявлениям»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648201"/>
            <a:ext cx="7772400" cy="14514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09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1" y="0"/>
            <a:ext cx="91673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8647" y="2739116"/>
            <a:ext cx="7791953" cy="160428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Патриотическое воспитание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  <a:r>
              <a:rPr lang="ru-RU" sz="2400" b="1" dirty="0">
                <a:solidFill>
                  <a:srgbClr val="002060"/>
                </a:solidFill>
              </a:rPr>
              <a:t>дошкольников реализуется в основной общеобразовательной программе дошкольного образовательного учреждения в соответствии с ФГОС, в образовательной области «Социально-коммуникативное развитие»., в интеграции с другими образовательными областями: «Речевое развитие», «Познавательное», «Художественно- эстетическое», «Физическое развитие».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3080" y="5465972"/>
            <a:ext cx="8097520" cy="116342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 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36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134697"/>
            <a:ext cx="7772400" cy="1057639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Цель патриотического воспитания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305830"/>
            <a:ext cx="8077200" cy="430610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Цель патриотического воспитания – развитие в российском обществе высокой социальной активности, гражданской ответственности, духовности, становления граждан, обладающих позитивными ценностями и качествами, способных проявить их в созидательном процессе в интересах отечества, укрепления государства, обеспечение его жизненно важных интересов и устойчивого развития.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96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125537"/>
            <a:ext cx="7772400" cy="1069523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Задачи патриотического воспитания дошкольников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268535"/>
            <a:ext cx="8077200" cy="435448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- историческая преемственность поколений, сохранение, распространение и развитие национальной культуры, воспитание бережного отношения к историческому и культурному наследию народов России;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 воспитание у ребенка любви и привязанности к своей семье, дому, детскому саду, улице, городу;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-проявление доброжелательного внимания к окружающим, стремление оказать помощь, поддержку другому человеку;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-бережное отношение к окружающей природе, результатам труда других людей, чужим и своим вещам.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8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303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840"/>
            <a:ext cx="9144000" cy="68688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724297"/>
            <a:ext cx="8077200" cy="237197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0070C0"/>
                </a:solidFill>
              </a:rPr>
              <a:t>   -</a:t>
            </a:r>
            <a:r>
              <a:rPr lang="ru-RU" sz="2400" dirty="0">
                <a:solidFill>
                  <a:srgbClr val="002060"/>
                </a:solidFill>
              </a:rPr>
              <a:t>формирование элементарных знаний о правах человека;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- </a:t>
            </a:r>
            <a:r>
              <a:rPr lang="ru-RU" sz="2400" dirty="0">
                <a:solidFill>
                  <a:srgbClr val="002060"/>
                </a:solidFill>
              </a:rPr>
              <a:t>знакомство детей с символами государства  </a:t>
            </a:r>
            <a:r>
              <a:rPr lang="ru-RU" sz="2400" i="1" dirty="0">
                <a:solidFill>
                  <a:srgbClr val="002060"/>
                </a:solidFill>
              </a:rPr>
              <a:t>(герб, флаг, гимн)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- </a:t>
            </a:r>
            <a:r>
              <a:rPr lang="ru-RU" sz="2400" dirty="0">
                <a:solidFill>
                  <a:srgbClr val="002060"/>
                </a:solidFill>
              </a:rPr>
              <a:t>развитие чувства ответственности и гордости за достижения страны;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- </a:t>
            </a:r>
            <a:r>
              <a:rPr lang="ru-RU" sz="2400" dirty="0">
                <a:solidFill>
                  <a:srgbClr val="002060"/>
                </a:solidFill>
              </a:rPr>
              <a:t>формирование толерантности, чувства уважения к другим народам, их традициям.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315097"/>
            <a:ext cx="8077200" cy="229545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Данные задачи решаются во всех видах детской деятельности: на занятиях, в играх, в труде, в быту — так как воспитывают в ребенке не только патриотические чувства, но и формируют его взаимоотношения со взрослыми и сверстниками.</a:t>
            </a:r>
          </a:p>
          <a:p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6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1857</TotalTime>
  <Words>2094</Words>
  <Application>Microsoft Office PowerPoint</Application>
  <PresentationFormat>Экран (4:3)</PresentationFormat>
  <Paragraphs>329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Calibri</vt:lpstr>
      <vt:lpstr>PT Sans</vt:lpstr>
      <vt:lpstr>Times New Roman</vt:lpstr>
      <vt:lpstr>Office Theme</vt:lpstr>
      <vt:lpstr>  Консультация                                       « РОЛЬ Патриотического воспитания  на  развитие личности  ребенка ».</vt:lpstr>
      <vt:lpstr> </vt:lpstr>
      <vt:lpstr>Презентация PowerPoint</vt:lpstr>
      <vt:lpstr>Актуальность</vt:lpstr>
      <vt:lpstr>О необходимости патриотического воспитания говорится в Законе Российской Федерации « Об образовании», где одной из приоритетных задач системы образования ставится: «воспитание гражданственности и патриотизма, любви к своей Родине - России, уважение к государственным символам, почитание народных традиций, нетерпимости к любым антиконституционным и антиобщественным проявлениям»</vt:lpstr>
      <vt:lpstr>Патриотическое воспитание дошкольников реализуется в основной общеобразовательной программе дошкольного образовательного учреждения в соответствии с ФГОС, в образовательной области «Социально-коммуникативное развитие»., в интеграции с другими образовательными областями: «Речевое развитие», «Познавательное», «Художественно- эстетическое», «Физическое развитие». </vt:lpstr>
      <vt:lpstr>Цель патриотического воспитания</vt:lpstr>
      <vt:lpstr>Задачи патриотического воспитания дошкольников</vt:lpstr>
      <vt:lpstr>   -формирование элементарных знаний о правах человека;    - знакомство детей с символами государства  (герб, флаг, гимн) ;    - развитие чувства ответственности и гордости за достижения страны;    - формирование толерантности, чувства уважения к другим народам, их традициям. </vt:lpstr>
      <vt:lpstr>Система работы  по патриотическому воспитанию дошкольников. </vt:lpstr>
      <vt:lpstr> </vt:lpstr>
      <vt:lpstr> </vt:lpstr>
      <vt:lpstr>Формы и методы работы по патриотическому воспитанию.</vt:lpstr>
      <vt:lpstr>- беседы о родном городе, стране, её истории; - наблюдение за изменениями в облике родного города, за трудом людей в детском саду и в городе, селе; - использование фольклорных произведений (пословицы, поговорки, игры русские народные, сказки, песни, потешки, заклички); - ознакомление с русским народным декоративно – прикладным искусством (роспись, игрушки, вышивка); </vt:lpstr>
      <vt:lpstr>Принципы патриотического воспитания</vt:lpstr>
      <vt:lpstr>Мировоззрение педагога, его личный пример, взгляды, суждения, активная жизненная позиция – самые эффективные факторы воспитания. Главное, необходимо, чтобы педагог любил Родину, свой край, город и всегда помнил слова академика Д. С. Лихачёва:  </vt:lpstr>
      <vt:lpstr> </vt:lpstr>
      <vt:lpstr> </vt:lpstr>
      <vt:lpstr> </vt:lpstr>
      <vt:lpstr>  </vt:lpstr>
      <vt:lpstr> </vt:lpstr>
      <vt:lpstr>Портрет дошкольника-патриота</vt:lpstr>
      <vt:lpstr>Известные люди о воспитании любви к Родине</vt:lpstr>
      <vt:lpstr>- Любовь к Отчизне и любовь к людям — это два быстрых потока, которые, сливаясь, образуют могучую реку патриотизма.                                                               В. А. Сухомлинский </vt:lpstr>
      <vt:lpstr>Пословицы о Родине</vt:lpstr>
      <vt:lpstr>   Родная земля и в горсти мила. В своем доме и стены помогают. Напоролись враги на русские штыки. Если по-русски скроен, и один в поле воин. Русский солдат не знает преград. Слава русского штыка не померкнет никогда. Знает весь свет – твёрже русских нет. Сыновья русских матерей славятся удалью богатырей. Русь святая, православная, богатырская, мать святорусская земля. </vt:lpstr>
      <vt:lpstr>Поговорки о Москве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91</cp:revision>
  <dcterms:created xsi:type="dcterms:W3CDTF">2015-11-18T05:36:25Z</dcterms:created>
  <dcterms:modified xsi:type="dcterms:W3CDTF">2022-10-05T18:58:52Z</dcterms:modified>
</cp:coreProperties>
</file>