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1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CC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E0505-EBC7-437E-A8F5-9423FE8F3103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4EF15-549B-4A6A-85D9-4D5413C97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39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73BDDF-B466-4477-8E9D-0A139B9B206B}" type="slidenum">
              <a:rPr lang="ru-RU"/>
              <a:pPr/>
              <a:t>9</a:t>
            </a:fld>
            <a:endParaRPr lang="ru-RU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14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F699689-752A-4326-A40E-677A45F62AB7}" type="slidenum">
              <a:rPr lang="ru-RU"/>
              <a:pPr/>
              <a:t>10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204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33AB235-9FB9-4424-96A4-42DFED230FB0}" type="slidenum">
              <a:rPr lang="ru-RU"/>
              <a:pPr/>
              <a:t>11</a:t>
            </a:fld>
            <a:endParaRPr lang="ru-RU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646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77EBEB-CF87-419F-AA42-E7A91D5C68BD}" type="slidenum">
              <a:rPr lang="ru-RU"/>
              <a:pPr/>
              <a:t>12</a:t>
            </a:fld>
            <a:endParaRPr 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19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36A65F-879E-45C1-B589-7F5F4ABDE163}" type="slidenum">
              <a:rPr lang="ru-RU"/>
              <a:pPr/>
              <a:t>13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12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6F9F03-5679-4FB2-B89D-004779A0963A}" type="slidenum">
              <a:rPr lang="ru-RU"/>
              <a:pPr/>
              <a:t>14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893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C0F1A8-22A5-4E34-B6AC-39FD303D20FD}" type="slidenum">
              <a:rPr lang="ru-RU"/>
              <a:pPr/>
              <a:t>15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950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46489442_1247982706_3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4300"/>
            <a:ext cx="9144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28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8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1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2" descr="лев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365625"/>
            <a:ext cx="14446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3" descr="просьба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652963"/>
            <a:ext cx="12827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 descr="кувырок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1364">
            <a:off x="3465513" y="4073525"/>
            <a:ext cx="14827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пугает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724400"/>
            <a:ext cx="133508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6" descr="смеется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868863"/>
            <a:ext cx="15494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7" descr="машет лапкой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357563"/>
            <a:ext cx="11303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68776316_94ac70e4f77f3074a94043f2f6e6845d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13" y="5903913"/>
            <a:ext cx="30749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43A7D-103D-4B7A-94EC-9C4A5D064123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6831E-D874-4946-B807-53F587130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5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1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5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11" descr="лев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508500"/>
            <a:ext cx="15906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3A435-5F4D-4FDA-8F47-C45F01C32528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8A5A2-3701-4D38-9492-67ED004D0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508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93578a989ca4d5625deac32e5a4513a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581525"/>
            <a:ext cx="15128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C0D8C-DFAF-4E7F-9AA4-694419B22539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C65F5-E8D4-4457-BB48-D78AAD007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78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5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11" descr="кувырок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94138"/>
            <a:ext cx="1800225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9ECA-5B5F-44B2-B837-0E34C17AB890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55BCA-1AF3-4A75-83BC-60CADC54D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88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3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146217b1ded284022cfde1884793a28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508500"/>
            <a:ext cx="1476375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4E1BB-34CE-4A02-864A-AF4B255282DE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0692E-0C2A-4A4A-AB3A-0968FD0B4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bcf6a3f2b43bb0d7607ba6139faafab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940300"/>
            <a:ext cx="1979613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BBDA7-4683-4C96-A685-EC5A8AFD5F1B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AEF21-019A-4D38-8D91-8A5CC6826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64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7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машет лапкой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365625"/>
            <a:ext cx="1562100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B494D-7F22-4898-A8FF-C8DED13C5753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985F-A1F6-4D50-A321-E18B194B8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33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CC"/>
            </a:gs>
            <a:gs pos="50000">
              <a:srgbClr val="FFFFCC"/>
            </a:gs>
            <a:gs pos="99001">
              <a:srgbClr val="FFDDDD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2E5461-8E68-4610-9009-0F32CE7C0F12}" type="datetimeFigureOut">
              <a:rPr lang="ru-RU"/>
              <a:pPr>
                <a:defRPr/>
              </a:pPr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5251A1-B1F0-4C37-B246-833E6FAD1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notesSlide" Target="../notesSlides/notesSlide1.xml"/><Relationship Id="rId7" Type="http://schemas.openxmlformats.org/officeDocument/2006/relationships/slide" Target="slide13.xml"/><Relationship Id="rId12" Type="http://schemas.openxmlformats.org/officeDocument/2006/relationships/slide" Target="slide11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slide" Target="slide16.xml"/><Relationship Id="rId11" Type="http://schemas.openxmlformats.org/officeDocument/2006/relationships/slide" Target="slide10.xml"/><Relationship Id="rId5" Type="http://schemas.openxmlformats.org/officeDocument/2006/relationships/image" Target="../media/image11.emf"/><Relationship Id="rId10" Type="http://schemas.openxmlformats.org/officeDocument/2006/relationships/slide" Target="slide14.xml"/><Relationship Id="rId4" Type="http://schemas.openxmlformats.org/officeDocument/2006/relationships/oleObject" Target="../embeddings/_________Microsoft_Word_97-20031.doc"/><Relationship Id="rId9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87450" y="2565400"/>
            <a:ext cx="6192838" cy="3928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000" b="1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22463" y="764704"/>
            <a:ext cx="18473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412777"/>
            <a:ext cx="69847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+mn-lt"/>
              </a:rPr>
              <a:t>Взаимодействие с родителями по морально –нравственному воспитанию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+mn-lt"/>
              </a:rPr>
              <a:t>у дошкольников</a:t>
            </a:r>
          </a:p>
          <a:p>
            <a:pPr algn="ctr"/>
            <a:endParaRPr lang="ru-RU" sz="4000" b="1" i="1" dirty="0">
              <a:solidFill>
                <a:srgbClr val="7030A0"/>
              </a:solidFill>
              <a:latin typeface="+mn-lt"/>
            </a:endParaRPr>
          </a:p>
          <a:p>
            <a:pPr algn="r"/>
            <a:endParaRPr lang="ru-RU" sz="2400" b="1" i="1" dirty="0" smtClean="0">
              <a:solidFill>
                <a:srgbClr val="7030A0"/>
              </a:solidFill>
              <a:latin typeface="+mn-lt"/>
            </a:endParaRPr>
          </a:p>
          <a:p>
            <a:pPr algn="r"/>
            <a:r>
              <a:rPr lang="ru-RU" sz="2400" b="1" i="1" dirty="0" smtClean="0">
                <a:latin typeface="+mn-lt"/>
              </a:rPr>
              <a:t>Подготовила:</a:t>
            </a:r>
          </a:p>
          <a:p>
            <a:pPr algn="r"/>
            <a:r>
              <a:rPr lang="ru-RU" sz="2400" b="1" i="1" dirty="0" err="1" smtClean="0">
                <a:latin typeface="+mn-lt"/>
              </a:rPr>
              <a:t>Напалкова</a:t>
            </a:r>
            <a:r>
              <a:rPr lang="ru-RU" sz="2400" b="1" i="1" dirty="0" smtClean="0">
                <a:latin typeface="+mn-lt"/>
              </a:rPr>
              <a:t> Р.Г.</a:t>
            </a:r>
          </a:p>
          <a:p>
            <a:pPr algn="r"/>
            <a:r>
              <a:rPr lang="ru-RU" sz="2400" b="1" i="1" dirty="0" smtClean="0">
                <a:latin typeface="+mn-lt"/>
              </a:rPr>
              <a:t>МАДОУ №83</a:t>
            </a:r>
            <a:r>
              <a:rPr lang="ru-RU" sz="4000" b="1" i="1" dirty="0" smtClean="0"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827584" y="1412776"/>
            <a:ext cx="741682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56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457200" indent="-457200">
              <a:lnSpc>
                <a:spcPct val="95000"/>
              </a:lnSpc>
              <a:buClrTx/>
              <a:buFont typeface="Arial" pitchFamily="34" charset="0"/>
              <a:buChar char="•"/>
            </a:pPr>
            <a:r>
              <a:rPr lang="ru-RU" sz="2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«Неразлучные друзья: взрослые и дети</a:t>
            </a:r>
            <a:r>
              <a:rPr lang="ru-RU" sz="2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457200" indent="-457200">
              <a:lnSpc>
                <a:spcPct val="95000"/>
              </a:lnSpc>
              <a:buClrTx/>
              <a:buFont typeface="Arial" pitchFamily="34" charset="0"/>
              <a:buChar char="•"/>
            </a:pPr>
            <a:r>
              <a:rPr lang="ru-RU" sz="2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Семейные карнавалы»</a:t>
            </a:r>
          </a:p>
          <a:p>
            <a:pPr marL="457200" indent="-457200">
              <a:lnSpc>
                <a:spcPct val="95000"/>
              </a:lnSpc>
              <a:buClrTx/>
              <a:buFont typeface="Arial" pitchFamily="34" charset="0"/>
              <a:buChar char="•"/>
            </a:pPr>
            <a:r>
              <a:rPr lang="ru-RU" sz="2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Проводятся игры с педагогическим содержанием, например, «Педагогическое поле чудес», «Педагогический случай», «КВН», «Ток-шоу», где обсуждаются противоположные точки зрения на проблему и многое другое</a:t>
            </a: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2" name="Стрелка вправо 1">
            <a:hlinkClick r:id="rId3" action="ppaction://hlinksldjump"/>
          </p:cNvPr>
          <p:cNvSpPr/>
          <p:nvPr/>
        </p:nvSpPr>
        <p:spPr>
          <a:xfrm>
            <a:off x="6012160" y="540922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95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3568" y="1268760"/>
            <a:ext cx="7741295" cy="4208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7600" rIns="90000" bIns="45000"/>
          <a:lstStyle>
            <a:lvl1pPr marL="444500" indent="-441325"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just">
              <a:lnSpc>
                <a:spcPct val="95000"/>
              </a:lnSpc>
              <a:buClrTx/>
              <a:buFontTx/>
              <a:buNone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Выставки, конкурсы.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поделок сделанных детьми и родителями из природного материала « Что нам осень принесла».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предметов народно-прикладного искусства, принесённых из дома.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Акция «Поможем птицам» (изготовление кормушек родителями и детьми).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 рисунков «Моя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малая родина»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(совместное творчество детей и родителей).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Участие родителей в сборе материала для создания мини-музея. (Награды, фотографии, военные билеты, книги, иллюстрации и т.д.)  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«Моя родословная» изготовление генеалогического дерева</a:t>
            </a: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6084168" y="594928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244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827584" y="1124745"/>
            <a:ext cx="7673479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9040" rIns="90000" bIns="45000"/>
          <a:lstStyle>
            <a:lvl1pPr marL="663575" indent="-285750"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  <a:tab pos="96472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720725" indent="-342900">
              <a:lnSpc>
                <a:spcPct val="95000"/>
              </a:lnSpc>
              <a:buClrTx/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 для родительского уголка.</a:t>
            </a:r>
          </a:p>
          <a:p>
            <a:pPr marL="377825" indent="0">
              <a:lnSpc>
                <a:spcPct val="95000"/>
              </a:lnSpc>
            </a:pP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Папки-раскладушки «Легко ли быть матерью», «Как рассказать нашим детям об этой Великой Войне»</a:t>
            </a:r>
          </a:p>
          <a:p>
            <a:pPr marL="720725" indent="-342900">
              <a:lnSpc>
                <a:spcPct val="95000"/>
              </a:lnSpc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Статьи </a:t>
            </a: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родительский уголок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         </a:t>
            </a:r>
          </a:p>
          <a:p>
            <a:pPr>
              <a:lnSpc>
                <a:spcPct val="95000"/>
              </a:lnSpc>
              <a:buClrTx/>
              <a:buSzPct val="45000"/>
              <a:buFontTx/>
              <a:buNone/>
            </a:pP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«Советы родителям по патриотическому воспитанию»</a:t>
            </a:r>
          </a:p>
          <a:p>
            <a:pPr>
              <a:lnSpc>
                <a:spcPct val="95000"/>
              </a:lnSpc>
              <a:buClrTx/>
              <a:buSzPct val="45000"/>
              <a:buFontTx/>
              <a:buNone/>
            </a:pP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«Что, значит, уважать ребёнка»</a:t>
            </a:r>
          </a:p>
          <a:p>
            <a:pPr>
              <a:lnSpc>
                <a:spcPct val="95000"/>
              </a:lnSpc>
              <a:buClrTx/>
              <a:buSzPct val="45000"/>
              <a:buFontTx/>
              <a:buNone/>
            </a:pP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«Азбука нравственности»</a:t>
            </a:r>
          </a:p>
          <a:p>
            <a:pPr>
              <a:lnSpc>
                <a:spcPct val="95000"/>
              </a:lnSpc>
              <a:buClrTx/>
              <a:buSzPct val="45000"/>
              <a:buFontTx/>
              <a:buNone/>
            </a:pP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«Любить всё живое»</a:t>
            </a:r>
          </a:p>
          <a:p>
            <a:pPr marL="720725" indent="-342900">
              <a:lnSpc>
                <a:spcPct val="95000"/>
              </a:lnSpc>
              <a:buClrTx/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Папка-передвижка </a:t>
            </a: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«Это надо знать» (выдержки из «Семейного кодекса Российской Федерации», «Закона об образовании», «Декларация прав ребёнка»</a:t>
            </a:r>
          </a:p>
          <a:p>
            <a:pPr marL="720725" indent="-342900">
              <a:lnSpc>
                <a:spcPct val="95000"/>
              </a:lnSpc>
              <a:buClrTx/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Консультация</a:t>
            </a:r>
            <a:r>
              <a:rPr lang="ru-RU" sz="2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«Как мы ведем себя в обществе»</a:t>
            </a: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5868144" y="5877272"/>
            <a:ext cx="75165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6668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647700" y="1412776"/>
            <a:ext cx="7343775" cy="34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44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sz="2800" b="1" i="1" dirty="0">
                <a:solidFill>
                  <a:srgbClr val="7030A0"/>
                </a:solidFill>
                <a:latin typeface="+mn-lt"/>
              </a:rPr>
              <a:t>Мастер класс: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7030A0"/>
                </a:solidFill>
                <a:latin typeface="+mn-lt"/>
              </a:rPr>
              <a:t> «Открытка для ветеранов»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7030A0"/>
                </a:solidFill>
                <a:latin typeface="+mn-lt"/>
              </a:rPr>
              <a:t>« Кормушки своими руками» (мастер класс от пап)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7030A0"/>
                </a:solidFill>
                <a:latin typeface="+mn-lt"/>
              </a:rPr>
              <a:t>« Декорирование цветочных горшков группы» (мастер класс от мам) 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7030A0"/>
                </a:solidFill>
                <a:latin typeface="+mn-lt"/>
              </a:rPr>
              <a:t>« Учимся дружить» (Рукавичка, Тень, Найди друга, Бумажный мешок и т. д.  )</a:t>
            </a:r>
          </a:p>
          <a:p>
            <a:pPr>
              <a:buClrTx/>
              <a:buFontTx/>
              <a:buNone/>
            </a:pPr>
            <a:endParaRPr lang="ru-RU" sz="2200" dirty="0"/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5724128" y="5409220"/>
            <a:ext cx="864096" cy="540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9692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792163" y="1655762"/>
            <a:ext cx="7559675" cy="2853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120" rIns="90000" bIns="45000"/>
          <a:lstStyle>
            <a:lvl1pPr marL="444500" indent="-441325"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4500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94281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just">
              <a:lnSpc>
                <a:spcPct val="95000"/>
              </a:lnSpc>
              <a:buClrTx/>
              <a:buFontTx/>
              <a:buNone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Акции: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«Поможем птицам» (изготовление кормушек родителями и детьми).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Поможем приюту кошек и собак»</a:t>
            </a:r>
          </a:p>
          <a:p>
            <a:pPr algn="just">
              <a:lnSpc>
                <a:spcPct val="95000"/>
              </a:lnSpc>
              <a:buSzPct val="45000"/>
              <a:buFont typeface="StarSymbol" charset="0"/>
              <a:buChar char="•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Помощь детскому дому» и </a:t>
            </a:r>
            <a:r>
              <a:rPr lang="ru-RU" sz="32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45000"/>
              <a:buFont typeface="StarSymbol" charset="0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5652120" y="5409220"/>
            <a:ext cx="936104" cy="540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0675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1008063" y="1584325"/>
            <a:ext cx="7704137" cy="3140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308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sz="3200" b="1" i="1" dirty="0">
                <a:solidFill>
                  <a:srgbClr val="7030A0"/>
                </a:solidFill>
                <a:latin typeface="+mn-lt"/>
              </a:rPr>
              <a:t>Проекты: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ru-RU" sz="3200" b="1" i="1" dirty="0">
                <a:solidFill>
                  <a:srgbClr val="7030A0"/>
                </a:solidFill>
                <a:latin typeface="+mn-lt"/>
              </a:rPr>
              <a:t>«Растим юных патриотов»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>«</a:t>
            </a:r>
            <a:r>
              <a:rPr lang="ru-RU" sz="3200" b="1" i="1" dirty="0">
                <a:solidFill>
                  <a:srgbClr val="7030A0"/>
                </a:solidFill>
                <a:latin typeface="+mn-lt"/>
              </a:rPr>
              <a:t>Ветеранам посвящается»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>«</a:t>
            </a:r>
            <a:r>
              <a:rPr lang="ru-RU" sz="3200" b="1" i="1" dirty="0">
                <a:solidFill>
                  <a:srgbClr val="7030A0"/>
                </a:solidFill>
                <a:latin typeface="+mn-lt"/>
              </a:rPr>
              <a:t>Наш детский сад»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>«</a:t>
            </a:r>
            <a:r>
              <a:rPr lang="ru-RU" sz="3200" b="1" i="1" dirty="0">
                <a:solidFill>
                  <a:srgbClr val="7030A0"/>
                </a:solidFill>
                <a:latin typeface="+mn-lt"/>
              </a:rPr>
              <a:t>Мы в ответе за тех кого приручили» </a:t>
            </a:r>
          </a:p>
          <a:p>
            <a:pPr marL="457200" indent="-457200">
              <a:buClrTx/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>«</a:t>
            </a:r>
            <a:r>
              <a:rPr lang="ru-RU" sz="3200" b="1" i="1" dirty="0">
                <a:solidFill>
                  <a:srgbClr val="7030A0"/>
                </a:solidFill>
                <a:latin typeface="+mn-lt"/>
              </a:rPr>
              <a:t>Что такое хорошо, что такое плохо»</a:t>
            </a: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5724128" y="5409220"/>
            <a:ext cx="864096" cy="540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78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3" descr="D:\Рабочий стол\IMG_20170114_1421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2808312" cy="20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D:\Рабочий стол\IMG_20170303_0917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64705"/>
            <a:ext cx="3170815" cy="202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56992"/>
            <a:ext cx="280831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6768752" cy="2880320"/>
          </a:xfrm>
        </p:spPr>
        <p:txBody>
          <a:bodyPr/>
          <a:lstStyle/>
          <a:p>
            <a:pPr algn="r"/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3200" b="1" i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7030A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3200" b="1" i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7030A0"/>
                </a:solidFill>
                <a:latin typeface="+mn-lt"/>
              </a:rPr>
            </a:br>
            <a:r>
              <a:rPr lang="ru-RU" sz="3000" b="1" i="1" dirty="0" err="1" smtClean="0">
                <a:solidFill>
                  <a:srgbClr val="7030A0"/>
                </a:solidFill>
                <a:latin typeface="+mn-lt"/>
              </a:rPr>
              <a:t>В.А.Сухомлинский</a:t>
            </a:r>
            <a:r>
              <a:rPr lang="ru-RU" sz="3000" b="1" i="1" dirty="0" smtClean="0">
                <a:solidFill>
                  <a:srgbClr val="7030A0"/>
                </a:solidFill>
                <a:latin typeface="+mn-lt"/>
              </a:rPr>
              <a:t> </a:t>
            </a:r>
            <a:endParaRPr lang="ru-RU" sz="3000" b="1" i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5602" name="Picture 2" descr="http://www.cdo-lipetsk.ru/wp-content/uploads/2016/05/family-vac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291" y="4221088"/>
            <a:ext cx="3989997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764704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7030A0"/>
                </a:solidFill>
                <a:latin typeface="+mn-lt"/>
              </a:rPr>
              <a:t>От </a:t>
            </a:r>
            <a:r>
              <a:rPr lang="ru-RU" sz="2400" b="1" i="1" dirty="0">
                <a:solidFill>
                  <a:srgbClr val="7030A0"/>
                </a:solidFill>
                <a:latin typeface="+mn-lt"/>
              </a:rPr>
              <a:t>того, как прошло детство, кто вел ребенка за руку в детские годы, что вошло в его разум и сердце из окружающего мира, - от этого в решающей степени зависит, каким человеком станет сегодняшний </a:t>
            </a:r>
            <a:r>
              <a:rPr lang="ru-RU" sz="2400" b="1" i="1" dirty="0" smtClean="0">
                <a:solidFill>
                  <a:srgbClr val="7030A0"/>
                </a:solidFill>
                <a:latin typeface="+mn-lt"/>
              </a:rPr>
              <a:t>малыш.</a:t>
            </a:r>
            <a:endParaRPr lang="ru-RU" sz="2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945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7632848" cy="144016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97055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980729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«Детство - важнейший период человеческой жизни, не подготовка к будущей жизни, а яркая, настоящая, самобытная,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неповторимая</a:t>
            </a:r>
          </a:p>
          <a:p>
            <a:pPr algn="just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жизнь.»</a:t>
            </a:r>
          </a:p>
          <a:p>
            <a:pPr algn="r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Сухомлинский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2" descr="RN5N_rb7T0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5436344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5" y="1700808"/>
            <a:ext cx="7739137" cy="4068167"/>
          </a:xfrm>
        </p:spPr>
        <p:txBody>
          <a:bodyPr/>
          <a:lstStyle/>
          <a:p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  <a:t>Моральное воспитание –  Термин «Мораль» произошло от латинского слова «</a:t>
            </a:r>
            <a:r>
              <a:rPr lang="ru-RU" sz="2400" i="1" dirty="0" err="1">
                <a:solidFill>
                  <a:srgbClr val="7030A0"/>
                </a:solidFill>
                <a:latin typeface="Times New Roman" pitchFamily="18" charset="0"/>
              </a:rPr>
              <a:t>mores</a:t>
            </a:r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  <a:t>»,что в переводе означает «нравы». В отечественной дошкольной педагогике всегда присутствовал раздел морального, или 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</a:rPr>
              <a:t>нравственного</a:t>
            </a:r>
            <a:br>
              <a:rPr lang="ru-RU" sz="2400" i="1" dirty="0" smtClean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</a:rPr>
              <a:t>воспитания</a:t>
            </a:r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  <a:t>. 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i="1" dirty="0">
                <a:solidFill>
                  <a:srgbClr val="000000"/>
                </a:solidFill>
                <a:latin typeface="Times New Roman" pitchFamily="18" charset="0"/>
              </a:rPr>
            </a:b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5" y="692697"/>
            <a:ext cx="7739137" cy="792087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Моральное воспитание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22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556792"/>
            <a:ext cx="7667128" cy="421218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  <a:t>1. Формирование морального поведения (ребёнок должен не только знать соответствующие нормы морали ,но и следовать им в своих поступках и отношениях с другими )</a:t>
            </a:r>
            <a:b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  <a:t>2. Формирование эмоционального отношения к нормам , к фактам их соблюдения</a:t>
            </a:r>
            <a:b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  <a:t>3. Формирование доброжелательных отношений к другим людям , и особенно к сверстникам</a:t>
            </a:r>
            <a:br>
              <a:rPr lang="ru-RU" sz="2400" i="1" dirty="0">
                <a:solidFill>
                  <a:srgbClr val="7030A0"/>
                </a:solidFill>
                <a:latin typeface="Times New Roman" pitchFamily="18" charset="0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764704"/>
            <a:ext cx="7667129" cy="792087"/>
          </a:xfrm>
        </p:spPr>
        <p:txBody>
          <a:bodyPr/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</a:rPr>
              <a:t>К основным задачам морального воспитания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относят: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8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811145" cy="3996159"/>
          </a:xfrm>
        </p:spPr>
        <p:txBody>
          <a:bodyPr/>
          <a:lstStyle/>
          <a:p>
            <a:pPr marL="1587">
              <a:lnSpc>
                <a:spcPct val="100000"/>
              </a:lnSpc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целенаправленный 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>процесс приобщения детей </a:t>
            </a: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к моральным 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>ценностям человечества и конкретного </a:t>
            </a: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общества.</a:t>
            </a:r>
            <a:br>
              <a:rPr lang="ru-RU" sz="2000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000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2000" i="1" u="sng" dirty="0" smtClean="0">
                <a:solidFill>
                  <a:srgbClr val="FF0000"/>
                </a:solidFill>
                <a:latin typeface="+mn-lt"/>
              </a:rPr>
              <a:t>Механизм </a:t>
            </a:r>
            <a:r>
              <a:rPr lang="ru-RU" sz="2000" i="1" u="sng" dirty="0">
                <a:solidFill>
                  <a:srgbClr val="FF0000"/>
                </a:solidFill>
                <a:latin typeface="+mn-lt"/>
              </a:rPr>
              <a:t>нравственного </a:t>
            </a:r>
            <a:r>
              <a:rPr lang="ru-RU" sz="2000" i="1" u="sng" dirty="0" smtClean="0">
                <a:solidFill>
                  <a:srgbClr val="FF0000"/>
                </a:solidFill>
                <a:latin typeface="+mn-lt"/>
              </a:rPr>
              <a:t>воспитания</a:t>
            </a:r>
            <a:br>
              <a:rPr lang="ru-RU" sz="2000" i="1" u="sng" dirty="0" smtClean="0">
                <a:solidFill>
                  <a:srgbClr val="FF0000"/>
                </a:solidFill>
                <a:latin typeface="+mn-lt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- Знания 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>и </a:t>
            </a: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представления</a:t>
            </a:r>
            <a:br>
              <a:rPr lang="ru-RU" sz="2000" i="1" dirty="0" smtClean="0">
                <a:solidFill>
                  <a:srgbClr val="7030A0"/>
                </a:solidFill>
                <a:latin typeface="+mn-lt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- Мотивы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000" i="1" dirty="0">
                <a:solidFill>
                  <a:srgbClr val="7030A0"/>
                </a:solidFill>
                <a:latin typeface="+mn-lt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- Чувства 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>и отношения</a:t>
            </a:r>
            <a:br>
              <a:rPr lang="ru-RU" sz="2000" i="1" dirty="0">
                <a:solidFill>
                  <a:srgbClr val="7030A0"/>
                </a:solidFill>
                <a:latin typeface="+mn-lt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- Навыки 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>и привычки</a:t>
            </a:r>
            <a:br>
              <a:rPr lang="ru-RU" sz="2000" i="1" dirty="0">
                <a:solidFill>
                  <a:srgbClr val="7030A0"/>
                </a:solidFill>
                <a:latin typeface="+mn-lt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- Поступки 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>и поведение</a:t>
            </a:r>
            <a:br>
              <a:rPr lang="ru-RU" sz="2000" i="1" dirty="0">
                <a:solidFill>
                  <a:srgbClr val="7030A0"/>
                </a:solidFill>
                <a:latin typeface="+mn-lt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</a:rPr>
              <a:t>- Нравственное </a:t>
            </a:r>
            <a:r>
              <a:rPr lang="ru-RU" sz="2000" i="1" dirty="0">
                <a:solidFill>
                  <a:srgbClr val="7030A0"/>
                </a:solidFill>
                <a:latin typeface="+mn-lt"/>
              </a:rPr>
              <a:t>качество</a:t>
            </a:r>
            <a:br>
              <a:rPr lang="ru-RU" sz="2000" i="1" dirty="0">
                <a:solidFill>
                  <a:srgbClr val="7030A0"/>
                </a:solidFill>
                <a:latin typeface="+mn-lt"/>
              </a:rPr>
            </a:br>
            <a:endParaRPr lang="ru-RU" sz="2000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60649"/>
            <a:ext cx="7811145" cy="1224135"/>
          </a:xfrm>
        </p:spPr>
        <p:txBody>
          <a:bodyPr/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Нравственное воспитание – </a:t>
            </a:r>
          </a:p>
        </p:txBody>
      </p:sp>
    </p:spTree>
    <p:extLst>
      <p:ext uri="{BB962C8B-B14F-4D97-AF65-F5344CB8AC3E}">
        <p14:creationId xmlns:p14="http://schemas.microsoft.com/office/powerpoint/2010/main" val="345290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739136" cy="4644231"/>
          </a:xfrm>
        </p:spPr>
        <p:txBody>
          <a:bodyPr/>
          <a:lstStyle/>
          <a:p>
            <a:pPr algn="ctr"/>
            <a:r>
              <a:rPr lang="ru-RU" sz="2800" i="1" dirty="0">
                <a:solidFill>
                  <a:srgbClr val="FF0000"/>
                </a:solidFill>
                <a:latin typeface="+mn-lt"/>
              </a:rPr>
              <a:t>Для</a:t>
            </a:r>
            <a:r>
              <a:rPr lang="ru-RU" sz="2800" i="1" dirty="0">
                <a:solidFill>
                  <a:srgbClr val="FF0000"/>
                </a:solidFill>
                <a:latin typeface="+mn-lt"/>
                <a:cs typeface="Arial" charset="0"/>
              </a:rPr>
              <a:t> воспитания морально -  нравственных качеств </a:t>
            </a:r>
            <a:r>
              <a:rPr lang="ru-RU" sz="2800" i="1" dirty="0" smtClean="0">
                <a:solidFill>
                  <a:srgbClr val="FF0000"/>
                </a:solidFill>
                <a:latin typeface="+mn-lt"/>
                <a:cs typeface="Arial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+mn-lt"/>
                <a:cs typeface="Arial" charset="0"/>
              </a:rPr>
            </a:br>
            <a:r>
              <a:rPr lang="ru-RU" sz="2800" i="1" dirty="0" smtClean="0">
                <a:solidFill>
                  <a:srgbClr val="7030A0"/>
                </a:solidFill>
                <a:latin typeface="+mn-lt"/>
                <a:cs typeface="Arial" charset="0"/>
              </a:rPr>
              <a:t>у</a:t>
            </a:r>
            <a:r>
              <a:rPr lang="ru-RU" sz="2800" i="1" dirty="0" smtClean="0">
                <a:latin typeface="+mn-lt"/>
                <a:cs typeface="Arial" charset="0"/>
              </a:rPr>
              <a:t> </a:t>
            </a:r>
            <a:r>
              <a:rPr lang="ru-RU" sz="2800" i="1" dirty="0">
                <a:solidFill>
                  <a:srgbClr val="7030A0"/>
                </a:solidFill>
                <a:latin typeface="+mn-lt"/>
                <a:cs typeface="Arial" charset="0"/>
              </a:rPr>
              <a:t>ребенка должен быть эталон, образец поведения, который должен ребенком осознаваться, быть для него привлекательным, эмоционально значимым и главное - побуждать к определенным социально одобряемым поступкам.</a:t>
            </a:r>
            <a:br>
              <a:rPr lang="ru-RU" sz="2800" i="1" dirty="0">
                <a:solidFill>
                  <a:srgbClr val="7030A0"/>
                </a:solidFill>
                <a:latin typeface="+mn-lt"/>
                <a:cs typeface="Arial" charset="0"/>
              </a:rPr>
            </a:br>
            <a:endParaRPr lang="ru-RU" sz="2800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404665"/>
            <a:ext cx="7811145" cy="93610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05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59" y="980727"/>
            <a:ext cx="7704857" cy="460851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ru-RU" sz="200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Первая школа воспитания растущего человека – семья. </a:t>
            </a:r>
            <a:r>
              <a:rPr lang="ru-RU" sz="20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Семья </a:t>
            </a:r>
            <a:r>
              <a:rPr lang="ru-RU" sz="2000" i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– это коллектив, члены которого взаимосвязаны определенными обязанностями.</a:t>
            </a:r>
            <a:br>
              <a:rPr lang="ru-RU" sz="2000" i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2000" i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Обязанность </a:t>
            </a:r>
            <a:r>
              <a:rPr lang="ru-RU" sz="2000" i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каждой семьи</a:t>
            </a:r>
            <a:r>
              <a:rPr lang="ru-RU" sz="2000" i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 </a:t>
            </a:r>
            <a:r>
              <a:rPr lang="ru-RU" sz="2000" i="1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развить</a:t>
            </a:r>
            <a:r>
              <a:rPr lang="ru-RU" sz="2000" i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 ребенка  нравственно. Под нравственным развитием  понимается формирование у детей  “нравственной шкалы отношений”, с помощью которой он может “измерить” свои и чужие поступки с общечеловеческих позиций добра и зла и не только оценить, но и подчинить свое поведение нравственным нормам. </a:t>
            </a:r>
            <a:br>
              <a:rPr lang="ru-RU" sz="2000" i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+mn-lt"/>
                <a:cs typeface="Tahoma" pitchFamily="32" charset="0"/>
              </a:rPr>
              <a:t>   </a:t>
            </a:r>
            <a:endParaRPr lang="ru-RU" sz="2000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329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55161" cy="5148287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cs typeface="Tahoma" pitchFamily="32" charset="0"/>
              </a:rPr>
              <a:t>  </a:t>
            </a:r>
            <a:r>
              <a:rPr lang="ru-RU" sz="2800" i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Закон РФ “Об образовании” гласит: “Родители  являются первыми педагогами. Они  обязаны заложить основы физического, нравственного и интеллектуального  развития личности ребенка в раннем детском возрасте”. (Статья 18, пункт 1).</a:t>
            </a:r>
            <a:r>
              <a:rPr lang="ru-RU" dirty="0">
                <a:solidFill>
                  <a:srgbClr val="7030A0"/>
                </a:solidFill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48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1511300" y="2889250"/>
          <a:ext cx="574357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Document" r:id="rId4" imgW="5744160" imgH="709200" progId="Word.Document.8">
                  <p:embed/>
                </p:oleObj>
              </mc:Choice>
              <mc:Fallback>
                <p:oleObj name="Document" r:id="rId4" imgW="5744160" imgH="709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300" y="2889250"/>
                        <a:ext cx="5743575" cy="70961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0" name="Oval 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600450" y="3024188"/>
            <a:ext cx="1511300" cy="1511300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32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b="1" dirty="0">
                <a:solidFill>
                  <a:srgbClr val="FF0000"/>
                </a:solidFill>
              </a:rPr>
              <a:t>Морально —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b="1" dirty="0">
                <a:solidFill>
                  <a:srgbClr val="FF0000"/>
                </a:solidFill>
              </a:rPr>
              <a:t> Нравственное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b="1" dirty="0">
                <a:solidFill>
                  <a:srgbClr val="FF0000"/>
                </a:solidFill>
              </a:rPr>
              <a:t> воспитание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V="1">
            <a:off x="5040313" y="2805113"/>
            <a:ext cx="1079500" cy="5826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 flipV="1">
            <a:off x="2587625" y="2886075"/>
            <a:ext cx="1158875" cy="4286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895850" y="4319588"/>
            <a:ext cx="1152525" cy="7207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2805113" y="4319588"/>
            <a:ext cx="1014412" cy="8636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2295" name="Oval 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63600" y="2483643"/>
            <a:ext cx="1655763" cy="904081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2296" name="Oval 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017702" y="4859797"/>
            <a:ext cx="1800225" cy="1053182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2297" name="Oval 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228183" y="2483643"/>
            <a:ext cx="1584325" cy="774018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4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>
                <a:solidFill>
                  <a:srgbClr val="7030A0"/>
                </a:solidFill>
                <a:latin typeface="+mn-lt"/>
                <a:hlinkClick r:id="rId9" action="ppaction://hlinksldjump"/>
              </a:rPr>
              <a:t>проекты</a:t>
            </a:r>
            <a:endParaRPr lang="ru-RU" sz="16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2298" name="Oval 10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48375" y="4859797"/>
            <a:ext cx="1655763" cy="850961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408738" y="5046817"/>
            <a:ext cx="899566" cy="47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600" dirty="0">
                <a:solidFill>
                  <a:srgbClr val="7030A0"/>
                </a:solidFill>
                <a:latin typeface="+mn-lt"/>
                <a:hlinkClick r:id="rId10" action="ppaction://hlinksldjump"/>
              </a:rPr>
              <a:t>акции</a:t>
            </a:r>
            <a:endParaRPr lang="ru-RU" sz="16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917090" y="2594217"/>
            <a:ext cx="1548781" cy="64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600" dirty="0">
                <a:solidFill>
                  <a:srgbClr val="7030A0"/>
                </a:solidFill>
                <a:latin typeface="+mn-lt"/>
              </a:rPr>
              <a:t>Мастер</a:t>
            </a:r>
          </a:p>
          <a:p>
            <a:pPr algn="ctr">
              <a:buClrTx/>
              <a:buFontTx/>
              <a:buNone/>
            </a:pPr>
            <a:r>
              <a:rPr lang="ru-RU" sz="1600" dirty="0">
                <a:solidFill>
                  <a:srgbClr val="7030A0"/>
                </a:solidFill>
                <a:latin typeface="+mn-lt"/>
                <a:hlinkClick r:id="rId7" action="ppaction://hlinksldjump"/>
              </a:rPr>
              <a:t>классы</a:t>
            </a:r>
            <a:endParaRPr lang="ru-RU" sz="16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152525" y="4859797"/>
            <a:ext cx="1444625" cy="945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400" dirty="0" err="1" smtClean="0">
                <a:solidFill>
                  <a:srgbClr val="7030A0"/>
                </a:solidFill>
                <a:latin typeface="+mn-lt"/>
              </a:rPr>
              <a:t>Лепбуки</a:t>
            </a:r>
            <a:r>
              <a:rPr lang="ru-RU" sz="1400" dirty="0">
                <a:solidFill>
                  <a:srgbClr val="7030A0"/>
                </a:solidFill>
                <a:latin typeface="+mn-lt"/>
              </a:rPr>
              <a:t>,</a:t>
            </a:r>
          </a:p>
          <a:p>
            <a:pPr algn="ctr">
              <a:buClrTx/>
              <a:buFontTx/>
              <a:buNone/>
            </a:pPr>
            <a:r>
              <a:rPr lang="ru-RU" sz="1400" dirty="0" smtClean="0">
                <a:solidFill>
                  <a:srgbClr val="7030A0"/>
                </a:solidFill>
                <a:latin typeface="+mn-lt"/>
              </a:rPr>
              <a:t>Папки передвижки</a:t>
            </a:r>
          </a:p>
          <a:p>
            <a:pPr algn="ctr">
              <a:buClrTx/>
              <a:buFontTx/>
              <a:buNone/>
            </a:pPr>
            <a:r>
              <a:rPr lang="ru-RU" sz="1400" dirty="0" smtClean="0">
                <a:solidFill>
                  <a:srgbClr val="7030A0"/>
                </a:solidFill>
                <a:latin typeface="+mn-lt"/>
                <a:hlinkClick r:id="rId8" action="ppaction://hlinksldjump"/>
              </a:rPr>
              <a:t>Слайд 12</a:t>
            </a:r>
            <a:endParaRPr lang="ru-RU" sz="1400" dirty="0" smtClean="0">
              <a:solidFill>
                <a:srgbClr val="7030A0"/>
              </a:solidFill>
              <a:latin typeface="+mn-lt"/>
            </a:endParaRPr>
          </a:p>
          <a:p>
            <a:pPr algn="ctr">
              <a:buClrTx/>
              <a:buFontTx/>
              <a:buNone/>
            </a:pPr>
            <a:endParaRPr lang="ru-RU" sz="1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749300" y="439738"/>
            <a:ext cx="79629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98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2800" b="1" dirty="0">
                <a:solidFill>
                  <a:srgbClr val="7030A0"/>
                </a:solidFill>
                <a:latin typeface="+mn-lt"/>
              </a:rPr>
              <a:t>Формы и методы взаимодействия с семьей</a:t>
            </a: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V="1">
            <a:off x="4392613" y="2228850"/>
            <a:ext cx="1587" cy="7985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4" name="Oval 1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3516504" y="1411188"/>
            <a:ext cx="1871663" cy="817662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4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>
                <a:solidFill>
                  <a:srgbClr val="7030A0"/>
                </a:solidFill>
                <a:latin typeface="+mn-lt"/>
                <a:hlinkClick r:id="rId11" action="ppaction://hlinksldjump"/>
              </a:rPr>
              <a:t>Развлечения</a:t>
            </a:r>
            <a:endParaRPr lang="ru-RU" sz="16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4392614" y="4535488"/>
            <a:ext cx="0" cy="8509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6" name="Oval 18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444274" y="5445862"/>
            <a:ext cx="2016124" cy="909091"/>
          </a:xfrm>
          <a:prstGeom prst="ellipse">
            <a:avLst/>
          </a:prstGeom>
          <a:solidFill>
            <a:srgbClr val="CFE7F5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4360" rIns="90000" bIns="45000" anchor="ctr"/>
          <a:lstStyle/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Выставки, </a:t>
            </a:r>
          </a:p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5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конкурсы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768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ЫЖИЙ КОТЕН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РЫЖИЙ КОТЕНОК</Template>
  <TotalTime>152</TotalTime>
  <Words>456</Words>
  <Application>Microsoft Office PowerPoint</Application>
  <PresentationFormat>Экран (4:3)</PresentationFormat>
  <Paragraphs>77</Paragraphs>
  <Slides>18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РЫЖИЙ КОТЕНОК</vt:lpstr>
      <vt:lpstr>Document</vt:lpstr>
      <vt:lpstr>Презентация PowerPoint</vt:lpstr>
      <vt:lpstr>Презентация PowerPoint</vt:lpstr>
      <vt:lpstr>Моральное воспитание –  Термин «Мораль» произошло от латинского слова «mores»,что в переводе означает «нравы». В отечественной дошкольной педагогике всегда присутствовал раздел морального, или нравственного воспитания.  </vt:lpstr>
      <vt:lpstr>1. Формирование морального поведения (ребёнок должен не только знать соответствующие нормы морали ,но и следовать им в своих поступках и отношениях с другими ) 2. Формирование эмоционального отношения к нормам , к фактам их соблюдения 3. Формирование доброжелательных отношений к другим людям , и особенно к сверстникам </vt:lpstr>
      <vt:lpstr>целенаправленный процесс приобщения детей к моральным ценностям человечества и конкретного общества.  Механизм нравственного воспитания - Знания и представления - Мотивы - Чувства и отношения - Навыки и привычки - Поступки и поведение - Нравственное качество </vt:lpstr>
      <vt:lpstr>Для воспитания морально -  нравственных качеств  у ребенка должен быть эталон, образец поведения, который должен ребенком осознаваться, быть для него привлекательным, эмоционально значимым и главное - побуждать к определенным социально одобряемым поступкам. </vt:lpstr>
      <vt:lpstr>Первая школа воспитания растущего человека – семья.  Семья – это коллектив, члены которого взаимосвязаны определенными обязанностями. Обязанность каждой семьи развить ребенка  нравственно. Под нравственным развитием  понимается формирование у детей  “нравственной шкалы отношений”, с помощью которой он может “измерить” свои и чужие поступки с общечеловеческих позиций добра и зла и не только оценить, но и подчинить свое поведение нравственным нормам.     </vt:lpstr>
      <vt:lpstr>  Закон РФ “Об образовании” гласит: “Родители  являются первыми педагогами. Они  обязаны заложить основы физического, нравственного и интеллектуального  развития личности ребенка в раннем детском возрасте”. (Статья 18, пункт 1).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В.А.Сухомлинский 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15</cp:revision>
  <dcterms:created xsi:type="dcterms:W3CDTF">2017-05-01T15:38:10Z</dcterms:created>
  <dcterms:modified xsi:type="dcterms:W3CDTF">2017-05-03T18:00:35Z</dcterms:modified>
</cp:coreProperties>
</file>