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CF2F34E-F778-429F-B78A-770A49A4FECB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6003C6A-36F6-4C15-A6C8-BCACD4E84B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Презентация по дисциплине «Документационное обеспечение управления»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375287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3300"/>
                </a:solidFill>
              </a:rPr>
              <a:t> На тему :            «Распорядительные документы»</a:t>
            </a:r>
            <a:endParaRPr lang="en-US" sz="4000" b="1" i="1" dirty="0" smtClean="0">
              <a:solidFill>
                <a:srgbClr val="003300"/>
              </a:solidFill>
            </a:endParaRPr>
          </a:p>
          <a:p>
            <a:endParaRPr lang="en-US" dirty="0" smtClean="0">
              <a:solidFill>
                <a:srgbClr val="003300"/>
              </a:solidFill>
            </a:endParaRPr>
          </a:p>
          <a:p>
            <a:endParaRPr lang="en-US" dirty="0" smtClean="0">
              <a:solidFill>
                <a:srgbClr val="003300"/>
              </a:solidFill>
            </a:endParaRPr>
          </a:p>
          <a:p>
            <a:pPr algn="ctr"/>
            <a:r>
              <a:rPr lang="ru-RU" sz="1800" b="1" i="1" smtClean="0">
                <a:solidFill>
                  <a:srgbClr val="003300"/>
                </a:solidFill>
              </a:rPr>
              <a:t>2021год</a:t>
            </a:r>
            <a:endParaRPr lang="ru-RU" sz="1800" b="1" i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обеспечивались достаточными материально-техническими и финансовыми средствами и исключали в дальнейшем необходимость корректировки принятых решений. Заголовок является обязательным реквизитом приказа, он должен быть сформулирован четко, по возможности кратко, выражая основное содержание документа, и должен отвечать на вопрос "О чем?", например: "О создании филиала общества в г. Твери", "Об изменении устава общества".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В приказах текст излагают от первого лица единственного числа ("приказываю", "предлагаю", "прошу").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Текст приказа состоит из двух частей: </a:t>
            </a:r>
            <a:r>
              <a:rPr lang="ru-RU" sz="2000" i="1" dirty="0" smtClean="0"/>
              <a:t>констатирующей (преамбулы) и распорядительной.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 </a:t>
            </a:r>
          </a:p>
          <a:p>
            <a:pPr>
              <a:lnSpc>
                <a:spcPct val="150000"/>
              </a:lnSpc>
            </a:pPr>
            <a:endParaRPr lang="ru-RU" sz="2000" i="1" dirty="0" smtClean="0"/>
          </a:p>
          <a:p>
            <a:pPr>
              <a:lnSpc>
                <a:spcPct val="150000"/>
              </a:lnSpc>
            </a:pPr>
            <a:endParaRPr lang="ru-RU" sz="2000" i="1" dirty="0" smtClean="0"/>
          </a:p>
          <a:p>
            <a:pPr>
              <a:lnSpc>
                <a:spcPct val="150000"/>
              </a:lnSpc>
            </a:pPr>
            <a:r>
              <a:rPr lang="ru-RU" sz="2000" i="1" dirty="0" smtClean="0"/>
              <a:t> 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Констатирующая часть отделяется от распорядительной словом "ПРИКАЗЫВАЮ", которое печатается в разрядку с новой строки от поля прописными буквами. Констатирующая часть может отсутствовать, если предписываемые действия не нуждаются в разъяснении или обосновании.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Распорядительная часть должна содержать перечисление предписываемых действий с указанием исполнителя каждого действия и сроков исполнения. При этом распорядительная часть делится на пункты, если исполнение приказа предполагает несколько исполнителей и выполнение различных по характеру действий. Пункты, которые включают управленческие действия, носящие распорядительный характер, начинаются с глагола в неопределенной форме.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Приложения к проектам приказов должны визироваться исполнителем, подготовившим их, руководителями структурных подразделений.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Приказы подписывают руководитель организации или его заместитель, официально исполняющий обязанности руководителя во время его длительного отсутствия (командировка, отпуск, болезнь).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Приказы оформляются на бланке приказа (бланк конкретного вида документа).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Обязательными реквизитами приказа являются</a:t>
            </a:r>
            <a:r>
              <a:rPr lang="ru-RU" sz="2000" i="1" dirty="0" smtClean="0"/>
              <a:t>: наименование организации, название вида документа (ПРИКАЗ), дата, регистрационный номер документа, место составления или издания, заголовок к тексту, подпись, визы согласования документа.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-17140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i="1" dirty="0" smtClean="0"/>
              <a:t> 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003300"/>
                </a:solidFill>
              </a:rPr>
              <a:t>Указание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>- правовой акт, издаваемый органом государственного управления, преимущественно по вопросам информационно-методического характера, а также по вопросам, связанным с организацией исполнения приказов, инструкций и других актов данного органа и вышестоящих органов управления.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Право издания указаний принадлежит также руководителям организаций, учреждений и предприятий при оформлении решения оперативных производственных и административных вопросов.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В целом указания составляются и оформляются аналогично приказам, но ключевыми словами в тексте указания могут быть: "ОБЯЗЫВАЮ" или "ПРЕДЛАГАЮ" - в зависимости от содержания указания. Если указания рассылаются в подведомственные организации с целью доведения до них норм общего характера или иных сведений, они оформляются на общем бланке с угловым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расположением реквизитов и оформлением в правом верхнем углу реквизита "Адресат".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Обязательными реквизитами указания являются</a:t>
            </a:r>
            <a:r>
              <a:rPr lang="ru-RU" sz="2000" i="1" dirty="0" smtClean="0"/>
              <a:t>: наименование организации, название вида документа (УКАЗАНИЕ), дата, регистрационный номер документа, место составления или издания, заголовок к тексту, подпись, визы согласования документа.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003300"/>
                </a:solidFill>
              </a:rPr>
              <a:t>Распоряжение</a:t>
            </a:r>
            <a:r>
              <a:rPr lang="ru-RU" sz="2000" i="1" dirty="0" smtClean="0"/>
              <a:t> - правовой акт, издаваемый единолично руководителем, главным образом, коллегиального органа государственного управления в целях разрешения оперативных вопросов. Как правило, имеет ограниченный срок действия и касается узкого круга организаций должностных лиц и граждан. </a:t>
            </a:r>
          </a:p>
          <a:p>
            <a:pPr>
              <a:lnSpc>
                <a:spcPct val="150000"/>
              </a:lnSpc>
            </a:pPr>
            <a:endParaRPr lang="ru-RU" sz="2000" i="1" dirty="0" smtClean="0"/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Распоряжения издают также заместители первого руководителя, главные специалисты, руководители структурных подразделений по оперативным вопросам хозяйственной, производственной, административной деятельности.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Порядок составления и оформления распоряжений в целом аналогичен порядку оформления приказов по основной деятельности организации. Различия заключаются в следующем: распорядительная часть отделяется от констатирующей словом "ПРЕДЛАГАЮ" или "ОБЯЗЫВАЮ", которое так же, как в приказах печатается отдельной строкой от поля прописными буквами, или без какого-либо слова, т.е. непосредственно следует за констатирующей частью после двоеточия.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Распоряжения оформляются на бланке распоряжения (бланк конкретного вида документа).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Обязательными реквизитами распоряжения являются: </a:t>
            </a:r>
            <a:r>
              <a:rPr lang="ru-RU" sz="2000" i="1" dirty="0" smtClean="0"/>
              <a:t>наименование организации, название вида документа (РАСПОРЯЖЕНИЕ), дата, регистрационный номер документа, место составления или издания, заголовок к тексту, подпись, визы согласования документа.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003300"/>
                </a:solidFill>
              </a:rPr>
              <a:t>Решение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>- это правовой акт, принимаемый коллегиальными и совещательными органами учреждений, организаций, предприятий в целях разрешения наиболее важных вопросов их деятельности. Решениями называются также совместные распорядительные документы, принимаемые двумя органами управления и более, один из которых действует на основе коллегиальности, а другой - на основе единоначалия.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Текст решения состоит из двух частей</a:t>
            </a:r>
            <a:r>
              <a:rPr lang="ru-RU" sz="2000" i="1" dirty="0" smtClean="0"/>
              <a:t>: констатирующей и распорядительной, разделенных словом "РЕШИЛ" ("РЕШИЛА", "РЕШИЛО", "РЕШИЛИ"), которое печатается прописными буквами с новой строки от поля. Если решение не нуждаются в обосновании, текст начинается следующим образом: "Совет директоров РЕШИЛ: ...".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В решениях, принятых коллегиальными и совещательными органами, используется форма изложения текста от третьего лица единственного числа ("РЕШИЛ", "РЕШИЛА", "РЕШИЛО"). В совместных решениях двух и более организаций текст излагается от первого лица множественного числа ("РЕШИЛИ").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При необходимости констатирующая часть может содержать ссылки на законы и другие нормативные акты.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Распорядительная часть излагается пунктами.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Решения могут содержать приложения, ссылка на которые дается в соответствующих пунктах распорядительной части.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Проект решения должен быть согласован со всеми заинтересованными структурными подразделениями и организациями.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Юридическую силу решение обретает после его подписания руководителем органа коллегиального органа управления, присвоения документу номера (т.е. регистрации) и проставления даты. Датой решения является дата проведения заседания коллегиального органа, на котором оно было принято.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Решение оформляются на бланке решения (бланк конкретного вида документа). 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Обязательными реквизитами решения являются</a:t>
            </a:r>
            <a:r>
              <a:rPr lang="ru-RU" sz="2000" i="1" dirty="0" smtClean="0"/>
              <a:t>: наименование организации, название вида документа, дата, регистрационный номер документа, место составления или издания, заголовок к тексту, подпись, визы согласования документа. </a:t>
            </a:r>
          </a:p>
          <a:p>
            <a:pPr>
              <a:lnSpc>
                <a:spcPct val="170000"/>
              </a:lnSpc>
            </a:pPr>
            <a:r>
              <a:rPr lang="ru-RU" sz="2000" b="1" i="1" dirty="0" smtClean="0">
                <a:solidFill>
                  <a:srgbClr val="003300"/>
                </a:solidFill>
              </a:rPr>
              <a:t>Постановление</a:t>
            </a:r>
            <a:r>
              <a:rPr lang="ru-RU" sz="2000" i="1" dirty="0" smtClean="0"/>
              <a:t> - это правовой акт, принимаемый высшими и некоторыми центральными органами федеральной исполнительной власти, действующими на основе коллегиальности, а также представительными и коллегиальными исполнительными органами субъектов Российской Федерации в целях разрешения наиболее важных и принципиальных задач, стоящих перед данными органами, и установления стабильных норм, правил.</a:t>
            </a:r>
          </a:p>
          <a:p>
            <a:pPr>
              <a:lnSpc>
                <a:spcPct val="17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План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300" b="1" i="1" dirty="0" smtClean="0"/>
              <a:t>1. </a:t>
            </a:r>
            <a:r>
              <a:rPr lang="ru-RU" sz="2300" i="1" dirty="0" smtClean="0"/>
              <a:t>Классификация распорядительных документов </a:t>
            </a:r>
          </a:p>
          <a:p>
            <a:pPr>
              <a:lnSpc>
                <a:spcPct val="150000"/>
              </a:lnSpc>
            </a:pPr>
            <a:r>
              <a:rPr lang="ru-RU" sz="2300" b="1" i="1" dirty="0" smtClean="0"/>
              <a:t>2</a:t>
            </a:r>
            <a:r>
              <a:rPr lang="ru-RU" sz="2300" i="1" dirty="0" smtClean="0"/>
              <a:t>. Этапы подготовки распорядительных документов </a:t>
            </a:r>
          </a:p>
          <a:p>
            <a:pPr>
              <a:lnSpc>
                <a:spcPct val="150000"/>
              </a:lnSpc>
            </a:pPr>
            <a:r>
              <a:rPr lang="ru-RU" sz="2300" b="1" i="1" dirty="0" smtClean="0"/>
              <a:t>2.1</a:t>
            </a:r>
            <a:r>
              <a:rPr lang="ru-RU" sz="2300" i="1" dirty="0" smtClean="0"/>
              <a:t> Процедура издания распорядительных документов в условиях коллегиального принятия решения</a:t>
            </a:r>
          </a:p>
          <a:p>
            <a:pPr>
              <a:lnSpc>
                <a:spcPct val="150000"/>
              </a:lnSpc>
            </a:pPr>
            <a:r>
              <a:rPr lang="ru-RU" sz="2300" b="1" i="1" dirty="0" smtClean="0"/>
              <a:t>2.2</a:t>
            </a:r>
            <a:r>
              <a:rPr lang="ru-RU" sz="2300" i="1" dirty="0" smtClean="0"/>
              <a:t> Процедура издания распорядительных документов в условиях единоличного принятия решений</a:t>
            </a:r>
          </a:p>
          <a:p>
            <a:pPr>
              <a:lnSpc>
                <a:spcPct val="150000"/>
              </a:lnSpc>
            </a:pPr>
            <a:r>
              <a:rPr lang="ru-RU" sz="2300" b="1" i="1" dirty="0" smtClean="0"/>
              <a:t>3. </a:t>
            </a:r>
            <a:r>
              <a:rPr lang="ru-RU" sz="2300" i="1" dirty="0" smtClean="0"/>
              <a:t>Правила оформления распорядительных документов </a:t>
            </a:r>
          </a:p>
          <a:p>
            <a:endParaRPr lang="ru-RU" sz="1800" i="1" dirty="0" smtClean="0"/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000" i="1" dirty="0" smtClean="0"/>
              <a:t>Постановления принимаются также руководящими коллегиальными органами общественных организаций по наиболее важным и принципиальным вопросам их деятельности. </a:t>
            </a:r>
          </a:p>
          <a:p>
            <a:pPr>
              <a:lnSpc>
                <a:spcPct val="170000"/>
              </a:lnSpc>
            </a:pPr>
            <a:r>
              <a:rPr lang="ru-RU" sz="2000" i="1" dirty="0" smtClean="0"/>
              <a:t>Порядок составления и оформления постановлений в целом аналогичен порядку оформления решений. Различия заключаются в следующем: распорядительная часть отделяется от констатирующей словом "ПОСТАНОВЛЯЕТ" или "ПОСТАНОВИЛИ" (в совместных постановлениях двух или более организаций), которое печатается отдельной строкой от поля прописными буквами. </a:t>
            </a:r>
          </a:p>
          <a:p>
            <a:pPr>
              <a:lnSpc>
                <a:spcPct val="170000"/>
              </a:lnSpc>
            </a:pPr>
            <a:r>
              <a:rPr lang="ru-RU" sz="2000" i="1" dirty="0" smtClean="0"/>
              <a:t>Постановления оформляются на бланке постановления (бланк конкретного вида документа). </a:t>
            </a:r>
            <a:r>
              <a:rPr lang="ru-RU" sz="2000" i="1" dirty="0" smtClean="0">
                <a:solidFill>
                  <a:srgbClr val="003300"/>
                </a:solidFill>
              </a:rPr>
              <a:t>Обязательными реквизитами постановления являются: </a:t>
            </a:r>
            <a:r>
              <a:rPr lang="ru-RU" sz="2000" i="1" dirty="0" smtClean="0"/>
              <a:t>наименование организации, название вида документа, дата, регистрационный номер документа, место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составления или издания, заголовок к тексту, подпись.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i="1" dirty="0" smtClean="0"/>
              <a:t>         Управление организацией (предприятием, учреждением) невозможно осуществлять без использования распорядительных документов. От того, насколько правильно составлены и оформлены распорядительные документы, организована работа с ним, во многом зависит своевременность и правильность принятия управленческого решения.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        В распорядительных документах отражается и учитывается деятельность организации, в них зафиксированы важные решения, влияющие на работу всего предприятия. При проверке работы организации, проведении ревизии проверяют прежде всего документы. Поэтому ведение многих документов предписано законами.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62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/>
              <a:t>Правила оформления документов закреплены в правовых и нормативных актах, которые издают федеральные органы государственной власти, органы государственной власти субъектов Российской Федерации, органы местного самоуправления, органы управления коммерческих и некоммерческих организаций и их объединений. </a:t>
            </a:r>
          </a:p>
          <a:p>
            <a:pPr>
              <a:lnSpc>
                <a:spcPct val="150000"/>
              </a:lnSpc>
            </a:pPr>
            <a:endParaRPr lang="ru-RU" sz="2000" i="1" dirty="0" smtClean="0"/>
          </a:p>
          <a:p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/>
              </a:rPr>
              <a:t>Примеры оформления приказа</a:t>
            </a:r>
            <a:endParaRPr lang="ru-RU" dirty="0"/>
          </a:p>
        </p:txBody>
      </p:sp>
      <p:graphicFrame>
        <p:nvGraphicFramePr>
          <p:cNvPr id="6042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683568" y="1196752"/>
          <a:ext cx="3575966" cy="537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Точечный рисунок" r:id="rId3" imgW="2819794" imgH="4238095" progId="PBrush">
                  <p:embed/>
                </p:oleObj>
              </mc:Choice>
              <mc:Fallback>
                <p:oleObj name="Точечный рисунок" r:id="rId3" imgW="2819794" imgH="4238095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196752"/>
                        <a:ext cx="3575966" cy="53760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4716016" y="1124744"/>
          <a:ext cx="3716337" cy="550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Точечный рисунок" r:id="rId5" imgW="2952381" imgH="4371429" progId="PBrush">
                  <p:embed/>
                </p:oleObj>
              </mc:Choice>
              <mc:Fallback>
                <p:oleObj name="Точечный рисунок" r:id="rId5" imgW="2952381" imgH="4371429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124744"/>
                        <a:ext cx="3716337" cy="550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 Примеры оформления указаний </a:t>
            </a:r>
            <a:endParaRPr lang="ru-RU" dirty="0"/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11560" y="1196752"/>
          <a:ext cx="3384376" cy="537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Точечный рисунок" r:id="rId3" imgW="2685714" imgH="4266667" progId="PBrush">
                  <p:embed/>
                </p:oleObj>
              </mc:Choice>
              <mc:Fallback>
                <p:oleObj name="Точечный рисунок" r:id="rId3" imgW="2685714" imgH="4266667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196752"/>
                        <a:ext cx="3384376" cy="53765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4454525" y="1196975"/>
          <a:ext cx="4097338" cy="540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Точечный рисунок" r:id="rId5" imgW="2715004" imgH="3572374" progId="PBrush">
                  <p:embed/>
                </p:oleObj>
              </mc:Choice>
              <mc:Fallback>
                <p:oleObj name="Точечный рисунок" r:id="rId5" imgW="2715004" imgH="3572374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4525" y="1196975"/>
                        <a:ext cx="4097338" cy="540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Примеры оформления постановлений</a:t>
            </a:r>
            <a:endParaRPr lang="ru-RU" dirty="0"/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83568" y="1484784"/>
          <a:ext cx="3240360" cy="5193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Точечный рисунок" r:id="rId3" imgW="2685714" imgH="4304762" progId="PBrush">
                  <p:embed/>
                </p:oleObj>
              </mc:Choice>
              <mc:Fallback>
                <p:oleObj name="Точечный рисунок" r:id="rId3" imgW="2685714" imgH="4304762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84784"/>
                        <a:ext cx="3240360" cy="51937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4572000" y="1556792"/>
          <a:ext cx="3834383" cy="5112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Точечный рисунок" r:id="rId5" imgW="2285714" imgH="3648584" progId="PBrush">
                  <p:embed/>
                </p:oleObj>
              </mc:Choice>
              <mc:Fallback>
                <p:oleObj name="Точечный рисунок" r:id="rId5" imgW="2285714" imgH="3648584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56792"/>
                        <a:ext cx="3834383" cy="51125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Примеры оформления решений</a:t>
            </a:r>
            <a:endParaRPr lang="ru-RU" dirty="0"/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539551" y="1268760"/>
          <a:ext cx="3445279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Точечный рисунок" r:id="rId3" imgW="2591162" imgH="3952381" progId="PBrush">
                  <p:embed/>
                </p:oleObj>
              </mc:Choice>
              <mc:Fallback>
                <p:oleObj name="Точечный рисунок" r:id="rId3" imgW="2591162" imgH="3952381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1" y="1268760"/>
                        <a:ext cx="3445279" cy="5256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4283968" y="1340768"/>
          <a:ext cx="4436992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Точечный рисунок" r:id="rId5" imgW="2676899" imgH="2352381" progId="PBrush">
                  <p:embed/>
                </p:oleObj>
              </mc:Choice>
              <mc:Fallback>
                <p:oleObj name="Точечный рисунок" r:id="rId5" imgW="2676899" imgH="2352381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1340768"/>
                        <a:ext cx="4436992" cy="504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оформление распоряжения</a:t>
            </a:r>
            <a:endParaRPr lang="ru-RU" dirty="0"/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83568" y="1484784"/>
          <a:ext cx="3240360" cy="5010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Точечный рисунок" r:id="rId3" imgW="2666667" imgH="4123810" progId="PBrush">
                  <p:embed/>
                </p:oleObj>
              </mc:Choice>
              <mc:Fallback>
                <p:oleObj name="Точечный рисунок" r:id="rId3" imgW="2666667" imgH="4123810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84784"/>
                        <a:ext cx="3240360" cy="5010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4"/>
          <p:cNvGraphicFramePr>
            <a:graphicFrameLocks noChangeAspect="1"/>
          </p:cNvGraphicFramePr>
          <p:nvPr/>
        </p:nvGraphicFramePr>
        <p:xfrm>
          <a:off x="4644008" y="1628800"/>
          <a:ext cx="3458022" cy="487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Точечный рисунок" r:id="rId5" imgW="2666667" imgH="4229690" progId="PBrush">
                  <p:embed/>
                </p:oleObj>
              </mc:Choice>
              <mc:Fallback>
                <p:oleObj name="Точечный рисунок" r:id="rId5" imgW="2666667" imgH="4229690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628800"/>
                        <a:ext cx="3458022" cy="487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Введение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sz="2000" i="1" dirty="0" smtClean="0"/>
              <a:t>            Деятельность учреждения, организации, предприятия отражается в различных документах, которые взаимосвязаны и составляют системы документации, применяемые в определенной сфере.</a:t>
            </a:r>
            <a:endParaRPr lang="ru-RU" sz="2000" dirty="0" smtClean="0"/>
          </a:p>
          <a:p>
            <a:pPr algn="ctr"/>
            <a:r>
              <a:rPr lang="ru-RU" sz="2400" i="1" dirty="0" smtClean="0">
                <a:solidFill>
                  <a:srgbClr val="003300"/>
                </a:solidFill>
              </a:rPr>
              <a:t>1</a:t>
            </a:r>
            <a:r>
              <a:rPr lang="ru-RU" sz="2400" i="1" dirty="0" smtClean="0"/>
              <a:t>. </a:t>
            </a:r>
            <a:r>
              <a:rPr lang="ru-RU" sz="2400" i="1" dirty="0" smtClean="0">
                <a:solidFill>
                  <a:srgbClr val="003300"/>
                </a:solidFill>
              </a:rPr>
              <a:t>Классификация  распорядительных документов</a:t>
            </a:r>
          </a:p>
          <a:p>
            <a:pPr>
              <a:lnSpc>
                <a:spcPct val="170000"/>
              </a:lnSpc>
              <a:buNone/>
            </a:pPr>
            <a:r>
              <a:rPr lang="ru-RU" sz="2000" dirty="0" smtClean="0"/>
              <a:t>             Распорядительные документы - это документы, в которых фиксируются решения административных и организационных вопросов деятельности организации. Эти документы регулируют и координируют деятельность, позволяют органу управления обеспечивать реализацию поставленных перед ним задач. </a:t>
            </a:r>
          </a:p>
          <a:p>
            <a:pPr>
              <a:lnSpc>
                <a:spcPct val="170000"/>
              </a:lnSpc>
              <a:buNone/>
            </a:pPr>
            <a:endParaRPr lang="ru-RU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000" i="1" dirty="0" smtClean="0"/>
              <a:t>Независимо от организационно-правовой формы, характера и содержания деятельности организации, ее компетенции, структуры и других факторов руководство любой организации наделяется правом осуществлять исполнительно-распорядительную деятельность и, соответственно, издавать распорядительные документы. </a:t>
            </a:r>
          </a:p>
          <a:p>
            <a:pPr>
              <a:lnSpc>
                <a:spcPct val="170000"/>
              </a:lnSpc>
            </a:pPr>
            <a:r>
              <a:rPr lang="ru-RU" sz="2000" i="1" dirty="0" smtClean="0"/>
              <a:t>Распорядительные документы содержат решения, идущие сверху вниз по системе управления: от управляющего органа к управляемому, от руководителя организации к структурным подразделениям и работникам. Именно эти документы реализуют управляемость объектов по вертикали. </a:t>
            </a:r>
          </a:p>
          <a:p>
            <a:pPr>
              <a:lnSpc>
                <a:spcPct val="170000"/>
              </a:lnSpc>
            </a:pPr>
            <a:r>
              <a:rPr lang="ru-RU" sz="2000" i="1" dirty="0" smtClean="0"/>
              <a:t>В юридическом плане распорядительные документы относятся к правовым актам.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/>
              <a:t> 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Выделяют следующие виды распорядительных документов: </a:t>
            </a:r>
            <a:r>
              <a:rPr lang="ru-RU" sz="2000" i="1" dirty="0" smtClean="0"/>
              <a:t>приказ, распоряжение, указание, решение, постановление.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 smtClean="0"/>
              <a:t>         </a:t>
            </a:r>
            <a:r>
              <a:rPr lang="ru-RU" sz="2000" i="1" dirty="0" smtClean="0">
                <a:solidFill>
                  <a:srgbClr val="003300"/>
                </a:solidFill>
              </a:rPr>
              <a:t>Основанием для издания распорядительного документа может быть: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 необходимость исполнения принятых законодательных, нормативных правовых актов и иных решений вышестоящих органов и ранее принятых решений данной организации;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  необходимость осуществления собственной исполнительно-распорядительной деятельности, обусловленной функциями и задачами организации.</a:t>
            </a:r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>2. Этапы подготовки распорядительных документов</a:t>
            </a: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2.1 Процедура издания распорядительных документов в условиях коллегиального принятия решения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Подготовка распорядительных документов при коллегиальном принятии решений включает следующие стадии: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1) Подготовка материалов к заседанию коллегиального органа.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2) Внесение материалов на рассмотрение коллегиального органа.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3) Обсуждение вопроса (подготовленных материалов) на заседании коллегиального органа.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4) Принятие решения по рассмотренным материалам.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5) Оформление протокола заседания.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6) Издание распорядительного документа.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7) Доведение решения до исполнителей .</a:t>
            </a:r>
          </a:p>
          <a:p>
            <a:pPr>
              <a:lnSpc>
                <a:spcPct val="150000"/>
              </a:lnSpc>
            </a:pP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3300"/>
                </a:solidFill>
              </a:rPr>
              <a:t>2.2 Процедура издания распорядительных документов в условиях единоличного принятия решений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Процедура издания распорядительных документов в условиях единоличного принятия решений - приказов, указаний, распоряжений - включает следующие стадии: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1) Инициирование решения .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2) Сбор и анализ информации по вопросу.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3) Подготовка проекта распорядительного документа.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4) Согласование проекта документа.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5) Доработка проекта распорядительного документа по замечаниям.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6) Принятие решения (подписание документа). 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/>
              <a:t>7) Доведение распорядительного документа до  исполнителей.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</a:rPr>
              <a:t>3. оформление распорядительных документов</a:t>
            </a: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003300"/>
                </a:solidFill>
              </a:rPr>
              <a:t>Приказ </a:t>
            </a:r>
            <a:r>
              <a:rPr lang="ru-RU" sz="2000" i="1" dirty="0" smtClean="0"/>
              <a:t>- правой акт, издаваемый руководителем организации (его структурного подразделения), действующим на основании единоначалия в целях разрешения основных и оперативных задач, стоящих перед данным органом. В отдельных случаях может касаться широкого круга организаций и должностных лиц, независимо от подчиненности.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Приказы по основной деятельности издаются при реорганизации, ликвидации учреждения, утверждении и изменении структуры и штатов, в целях утверждения и (или) введения в действие документов (положений, инструкций, правил, регламентов и др.), при необходимости регулирования вопросов финансирования,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62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материально-технического обеспечения, научно-технической политики, информационного и документационного обеспечения, социальной политики и др. Приказы по личному составу регулируют прием, перемещения, увольнения работников, предоставление отпусков, присвоение разрядов, вынесение взысканий и поощрения работников.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Проекты приказов по основной деятельности, подготовленные для согласования, оформляются на стандартных листах бумаги с нанесением всех необходимых реквизитов и указанием на верхнем поле документа справа - "Проект". Проекты приказов составляются на основе тщательного и всестороннего изучения вопросов, требующих разрешения, с тем чтобы содержащиеся в проектах поручения были конкретными и реальными, соответствовали действующему законодательству, </a:t>
            </a:r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94</TotalTime>
  <Words>1624</Words>
  <Application>Microsoft Office PowerPoint</Application>
  <PresentationFormat>Экран (4:3)</PresentationFormat>
  <Paragraphs>94</Paragraphs>
  <Slides>27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Cambria</vt:lpstr>
      <vt:lpstr>Rockwell</vt:lpstr>
      <vt:lpstr>Wingdings 2</vt:lpstr>
      <vt:lpstr>Литейная</vt:lpstr>
      <vt:lpstr>Точечный рисунок</vt:lpstr>
      <vt:lpstr>Презентация по дисциплине «Документационное обеспечение управления»</vt:lpstr>
      <vt:lpstr>План</vt:lpstr>
      <vt:lpstr>Введение </vt:lpstr>
      <vt:lpstr>Презентация PowerPoint</vt:lpstr>
      <vt:lpstr>Презентация PowerPoint</vt:lpstr>
      <vt:lpstr>  2. Этапы подготовки распорядительных документов </vt:lpstr>
      <vt:lpstr>Презентация PowerPoint</vt:lpstr>
      <vt:lpstr>3. оформление распорядительных документов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 оформления приказа</vt:lpstr>
      <vt:lpstr> Примеры оформления указаний </vt:lpstr>
      <vt:lpstr>Примеры оформления постановлений</vt:lpstr>
      <vt:lpstr>Примеры оформления решений</vt:lpstr>
      <vt:lpstr>Примеры оформление распоряжения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дисциплине «Документационное обеспечение управления»</dc:title>
  <dc:creator>алина</dc:creator>
  <cp:lastModifiedBy>Ирина Кондратенко</cp:lastModifiedBy>
  <cp:revision>11</cp:revision>
  <dcterms:created xsi:type="dcterms:W3CDTF">2011-04-06T16:20:58Z</dcterms:created>
  <dcterms:modified xsi:type="dcterms:W3CDTF">2023-05-11T17:41:35Z</dcterms:modified>
</cp:coreProperties>
</file>