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4" r:id="rId5"/>
    <p:sldId id="269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ll-clipart.net/uploads/posts/2015-05/1431105970_dvvnytyt1sdcepa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-fotki.yandex.ru/get/9805/37366204.57d/0_124e91_f25f26c0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732869"/>
            <a:ext cx="1872208" cy="17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teslamotorsclub.com/tmc/data/avatars/l/48/48574.jpg?1465135584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teslamotorsclub.com/tmc/data/avatars/l/48/48574.jpg?1465135584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teslamotorsclub.com/tmc/data/avatars/l/48/48574.jpg?1465135584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BFCEC"/>
              </a:clrFrom>
              <a:clrTo>
                <a:srgbClr val="FBF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69000"/>
            <a:ext cx="2184177" cy="131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639747"/>
            </a:gs>
            <a:gs pos="0">
              <a:srgbClr val="DDEBCF"/>
            </a:gs>
            <a:gs pos="92000">
              <a:srgbClr val="9CB86E"/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907704" y="3949995"/>
            <a:ext cx="576064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400" i="1" dirty="0" smtClean="0"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901548" y="1769576"/>
            <a:ext cx="5760640" cy="258532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Циклические наблюдения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(</a:t>
            </a:r>
            <a:r>
              <a:rPr lang="ru-RU" sz="3200" b="1" i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по С.Н. Николаевой</a:t>
            </a: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)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1600200"/>
            <a:ext cx="80772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/>
              <a:t>Наблюдения проводятся </a:t>
            </a:r>
            <a:r>
              <a:rPr lang="ru-RU" sz="4800" b="1" dirty="0" smtClean="0"/>
              <a:t>на </a:t>
            </a:r>
            <a:r>
              <a:rPr lang="ru-RU" sz="4800" b="1" dirty="0"/>
              <a:t>экскурсиях, ежедневных прогулках, во время работы на участке, в уголке природы.</a:t>
            </a:r>
            <a:r>
              <a:rPr lang="ru-RU" sz="4800" dirty="0"/>
              <a:t> </a:t>
            </a:r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5186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/>
              <a:t>При организации циклических наблюдений </a:t>
            </a:r>
            <a:r>
              <a:rPr lang="ru-RU" sz="2800" b="1" u="sng" dirty="0" err="1"/>
              <a:t>С.Н.Николаева</a:t>
            </a:r>
            <a:r>
              <a:rPr lang="ru-RU" sz="2800" b="1" u="sng" dirty="0"/>
              <a:t> считает важными </a:t>
            </a:r>
            <a:r>
              <a:rPr lang="ru-RU" sz="2800" b="1" u="sng" dirty="0" smtClean="0"/>
              <a:t>следующие моменты</a:t>
            </a:r>
            <a:r>
              <a:rPr lang="ru-RU" sz="2800" b="1" u="sng" dirty="0"/>
              <a:t>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600200"/>
            <a:ext cx="7772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1</a:t>
            </a:r>
            <a:r>
              <a:rPr lang="ru-RU" sz="2800" b="1" dirty="0"/>
              <a:t>. Компактное проведение цикла. Одно наблюдение должно следовать за другим, без больших разрывов во времени. Содержание, «наслаиваясь», укрепляет единую систему знаний об объекте.</a:t>
            </a:r>
            <a:endParaRPr lang="ru-RU" sz="2800" dirty="0"/>
          </a:p>
          <a:p>
            <a:pPr algn="just"/>
            <a:r>
              <a:rPr lang="ru-RU" sz="2800" b="1" dirty="0"/>
              <a:t>2. Преобладание визуального источника знаний над словесным.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133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marL="0" indent="0">
              <a:buNone/>
            </a:pPr>
            <a:r>
              <a:rPr lang="ru-RU" sz="4000" b="1" u="sng" dirty="0" smtClean="0"/>
              <a:t>Цикл</a:t>
            </a:r>
            <a:r>
              <a:rPr lang="ru-RU" b="1" u="sng" dirty="0" smtClean="0"/>
              <a:t> </a:t>
            </a:r>
            <a:r>
              <a:rPr lang="ru-RU" b="1" dirty="0"/>
              <a:t>- это ряд взаимосвязанных наблюдений за конкретным объектом природы.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sz="4000" b="1" u="sng" dirty="0" smtClean="0"/>
              <a:t>Каждое </a:t>
            </a:r>
            <a:r>
              <a:rPr lang="ru-RU" sz="4000" b="1" u="sng" dirty="0"/>
              <a:t>наблюдение </a:t>
            </a:r>
            <a:r>
              <a:rPr lang="ru-RU" sz="4000" b="1" u="sng" dirty="0" smtClean="0"/>
              <a:t>имеет:</a:t>
            </a:r>
            <a:r>
              <a:rPr lang="ru-RU" sz="4000" b="1" dirty="0" smtClean="0"/>
              <a:t> </a:t>
            </a:r>
          </a:p>
          <a:p>
            <a:r>
              <a:rPr lang="ru-RU" b="1" dirty="0"/>
              <a:t>Свое содержание</a:t>
            </a:r>
          </a:p>
          <a:p>
            <a:r>
              <a:rPr lang="ru-RU" b="1" dirty="0" smtClean="0"/>
              <a:t>Цель </a:t>
            </a:r>
          </a:p>
          <a:p>
            <a:r>
              <a:rPr lang="ru-RU" b="1" dirty="0"/>
              <a:t>Н</a:t>
            </a:r>
            <a:r>
              <a:rPr lang="ru-RU" b="1" dirty="0" smtClean="0"/>
              <a:t>е </a:t>
            </a:r>
            <a:r>
              <a:rPr lang="ru-RU" b="1" dirty="0"/>
              <a:t>повторяет другие наблюдения, но взаимосвязано с ними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339677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Планирование наблюдений: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8229600" cy="5562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b="1" dirty="0" smtClean="0"/>
              <a:t>Название наблюдения</a:t>
            </a:r>
          </a:p>
          <a:p>
            <a:pPr marL="514350" indent="-514350">
              <a:buAutoNum type="arabicPeriod"/>
            </a:pPr>
            <a:r>
              <a:rPr lang="ru-RU" sz="2400" b="1" dirty="0" smtClean="0"/>
              <a:t>Программное содержание:</a:t>
            </a:r>
          </a:p>
          <a:p>
            <a:pPr>
              <a:buFontTx/>
              <a:buChar char="-"/>
            </a:pPr>
            <a:r>
              <a:rPr lang="ru-RU" sz="2400" dirty="0" smtClean="0"/>
              <a:t>Образовательные задачи;</a:t>
            </a:r>
          </a:p>
          <a:p>
            <a:pPr>
              <a:buFontTx/>
              <a:buChar char="-"/>
            </a:pPr>
            <a:r>
              <a:rPr lang="ru-RU" sz="2400" dirty="0" smtClean="0"/>
              <a:t>Развивающие задачи;</a:t>
            </a:r>
          </a:p>
          <a:p>
            <a:pPr>
              <a:buFontTx/>
              <a:buChar char="-"/>
            </a:pPr>
            <a:r>
              <a:rPr lang="ru-RU" sz="2400" dirty="0" smtClean="0"/>
              <a:t>Воспитательные задачи;</a:t>
            </a:r>
          </a:p>
          <a:p>
            <a:pPr>
              <a:buFontTx/>
              <a:buChar char="-"/>
            </a:pPr>
            <a:r>
              <a:rPr lang="ru-RU" sz="2400" dirty="0" smtClean="0"/>
              <a:t>Словарная работа.</a:t>
            </a:r>
          </a:p>
          <a:p>
            <a:pPr marL="0" indent="0">
              <a:buNone/>
            </a:pPr>
            <a:r>
              <a:rPr lang="ru-RU" sz="2400" b="1" dirty="0" smtClean="0"/>
              <a:t>3. Оборудование </a:t>
            </a:r>
          </a:p>
          <a:p>
            <a:pPr marL="0" indent="0">
              <a:buNone/>
            </a:pPr>
            <a:r>
              <a:rPr lang="ru-RU" sz="2400" b="1" dirty="0" smtClean="0"/>
              <a:t>4. Методические приемы:</a:t>
            </a:r>
          </a:p>
          <a:p>
            <a:pPr>
              <a:buFontTx/>
              <a:buChar char="-"/>
            </a:pPr>
            <a:r>
              <a:rPr lang="ru-RU" sz="2400" dirty="0" smtClean="0"/>
              <a:t>младшая, средняя группы – 3-4 основных вопроса</a:t>
            </a:r>
          </a:p>
          <a:p>
            <a:pPr>
              <a:buFontTx/>
              <a:buChar char="-"/>
            </a:pPr>
            <a:r>
              <a:rPr lang="ru-RU" sz="2400" dirty="0" smtClean="0"/>
              <a:t>старшая, подготовительная – 5-6 основных вопросов</a:t>
            </a:r>
          </a:p>
          <a:p>
            <a:pPr marL="0" indent="0">
              <a:buNone/>
            </a:pPr>
            <a:r>
              <a:rPr lang="ru-RU" sz="2400" b="1" dirty="0" smtClean="0"/>
              <a:t>5. Художественное слово, песенки, дидактическая игра и т.д.</a:t>
            </a:r>
          </a:p>
          <a:p>
            <a:pPr>
              <a:buFontTx/>
              <a:buChar char="-"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0064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just"/>
            <a:r>
              <a:rPr lang="ru-RU" sz="2000" b="1" dirty="0" smtClean="0"/>
              <a:t>Распределение </a:t>
            </a:r>
            <a:r>
              <a:rPr lang="ru-RU" sz="2000" b="1" dirty="0"/>
              <a:t>всего объема знаний на </a:t>
            </a:r>
            <a:r>
              <a:rPr lang="ru-RU" sz="2000" b="1" dirty="0" smtClean="0"/>
              <a:t>«порции»;</a:t>
            </a:r>
          </a:p>
          <a:p>
            <a:pPr algn="just"/>
            <a:r>
              <a:rPr lang="ru-RU" sz="2000" b="1" dirty="0"/>
              <a:t>П</a:t>
            </a:r>
            <a:r>
              <a:rPr lang="ru-RU" sz="2000" b="1" dirty="0" smtClean="0"/>
              <a:t>озволяет </a:t>
            </a:r>
            <a:r>
              <a:rPr lang="ru-RU" sz="2000" b="1" dirty="0"/>
              <a:t>демонстрировать детям новые стороны и особенности уже знакомого объекта природы, одновременно уточнять и расширять сложившиеся </a:t>
            </a:r>
            <a:r>
              <a:rPr lang="ru-RU" sz="2000" b="1" dirty="0" smtClean="0"/>
              <a:t>представления;</a:t>
            </a:r>
          </a:p>
          <a:p>
            <a:pPr algn="just"/>
            <a:r>
              <a:rPr lang="ru-RU" sz="2000" b="1" dirty="0" smtClean="0"/>
              <a:t>Протяженность во времени;</a:t>
            </a:r>
          </a:p>
          <a:p>
            <a:pPr algn="just"/>
            <a:r>
              <a:rPr lang="ru-RU" sz="2000" b="1" dirty="0"/>
              <a:t>Многоразовое (но с разным содержанием) обращение к одному и тому же объекту на протяжении 1-3 месяцев формирует у детей устойчивый познавательный интерес к нему. И в результате у дошкольников возникает потребность в новых наблюдениях, которые они осуществляют самостоятельно (что особенно ценно), без побуждения и руководства </a:t>
            </a:r>
            <a:r>
              <a:rPr lang="ru-RU" sz="2000" b="1" dirty="0" smtClean="0"/>
              <a:t>воспитателя;</a:t>
            </a:r>
          </a:p>
          <a:p>
            <a:pPr algn="just"/>
            <a:r>
              <a:rPr lang="ru-RU" sz="2000" b="1" dirty="0"/>
              <a:t>проведение цикла наблюдений в повседневной жизни в разные режимные моменты экономит время для занятий, делает работу с детьми разнообразной.</a:t>
            </a:r>
          </a:p>
          <a:p>
            <a:pPr algn="just"/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4632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3400" y="533400"/>
            <a:ext cx="8153400" cy="55927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b="1" dirty="0" smtClean="0"/>
              <a:t>Цикл </a:t>
            </a:r>
            <a:r>
              <a:rPr lang="ru-RU" sz="3200" b="1" dirty="0"/>
              <a:t>проводится в течение длительного времени - на неделю планируется одно, два </a:t>
            </a:r>
            <a:r>
              <a:rPr lang="ru-RU" sz="3200" b="1" dirty="0" smtClean="0"/>
              <a:t>наблюдения.</a:t>
            </a:r>
            <a:r>
              <a:rPr lang="ru-RU" sz="3200" b="1" dirty="0" smtClean="0">
                <a:solidFill>
                  <a:srgbClr val="000000"/>
                </a:solidFill>
                <a:ea typeface="Calibri"/>
                <a:cs typeface="Times New Roman"/>
              </a:rPr>
              <a:t> Цикл </a:t>
            </a:r>
            <a:r>
              <a:rPr lang="ru-RU" sz="3200" b="1" u="sng" dirty="0" smtClean="0">
                <a:solidFill>
                  <a:srgbClr val="000000"/>
                </a:solidFill>
                <a:ea typeface="Calibri"/>
                <a:cs typeface="Times New Roman"/>
              </a:rPr>
              <a:t>из 4-6 наблюдений для 2 младших и средних групп</a:t>
            </a:r>
            <a:r>
              <a:rPr lang="ru-RU" sz="3200" b="1" dirty="0" smtClean="0">
                <a:solidFill>
                  <a:srgbClr val="000000"/>
                </a:solidFill>
                <a:ea typeface="Calibri"/>
                <a:cs typeface="Times New Roman"/>
              </a:rPr>
              <a:t> и </a:t>
            </a:r>
            <a:r>
              <a:rPr lang="ru-RU" sz="3200" b="1" u="sng" dirty="0" smtClean="0">
                <a:solidFill>
                  <a:srgbClr val="000000"/>
                </a:solidFill>
                <a:ea typeface="Calibri"/>
                <a:cs typeface="Times New Roman"/>
              </a:rPr>
              <a:t>8-10 </a:t>
            </a:r>
            <a:r>
              <a:rPr lang="ru-RU" sz="3200" b="1" u="sng" dirty="0">
                <a:solidFill>
                  <a:srgbClr val="000000"/>
                </a:solidFill>
                <a:ea typeface="Calibri"/>
                <a:cs typeface="Times New Roman"/>
              </a:rPr>
              <a:t>наблюдений</a:t>
            </a:r>
            <a:r>
              <a:rPr lang="ru-RU" sz="3200" b="1" dirty="0">
                <a:solidFill>
                  <a:srgbClr val="000000"/>
                </a:solidFill>
                <a:ea typeface="Calibri"/>
                <a:cs typeface="Times New Roman"/>
              </a:rPr>
              <a:t> может быть реализован в практике работы с детьми </a:t>
            </a:r>
            <a:r>
              <a:rPr lang="ru-RU" sz="3200" b="1" u="sng" dirty="0">
                <a:solidFill>
                  <a:srgbClr val="000000"/>
                </a:solidFill>
                <a:ea typeface="Calibri"/>
                <a:cs typeface="Times New Roman"/>
              </a:rPr>
              <a:t>старших групп </a:t>
            </a:r>
            <a:r>
              <a:rPr lang="ru-RU" sz="3200" b="1" dirty="0">
                <a:solidFill>
                  <a:srgbClr val="000000"/>
                </a:solidFill>
                <a:ea typeface="Calibri"/>
                <a:cs typeface="Times New Roman"/>
              </a:rPr>
              <a:t>за 1,5-2 месяца.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335275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305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При организации циклических наблюдений С.Н.Николаева считает важными следующие моменты: </vt:lpstr>
      <vt:lpstr>Презентация PowerPoint</vt:lpstr>
      <vt:lpstr>Планирование наблюдений: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Экологический-3</dc:title>
  <dc:creator>Фокина Лидия Петровна</dc:creator>
  <cp:keywords>Шаблон презентации</cp:keywords>
  <cp:lastModifiedBy>Я</cp:lastModifiedBy>
  <cp:revision>34</cp:revision>
  <dcterms:created xsi:type="dcterms:W3CDTF">2017-02-23T13:11:39Z</dcterms:created>
  <dcterms:modified xsi:type="dcterms:W3CDTF">2020-10-28T07:58:47Z</dcterms:modified>
</cp:coreProperties>
</file>