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80" autoAdjust="0"/>
    <p:restoredTop sz="94660"/>
  </p:normalViewPr>
  <p:slideViewPr>
    <p:cSldViewPr>
      <p:cViewPr varScale="1">
        <p:scale>
          <a:sx n="70" d="100"/>
          <a:sy n="70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hyperlink" Target="https://ok.ru/dk?cmd=PopLayerPhoto&amp;st.layer.cmd=PopLayerPhotoOuter&amp;st.layer.type=GROUP&amp;st.layer.revNav=off&amp;st.layer.limitedUi=true&amp;st.layer.closeLayers=off&amp;st.layer.showNav=off&amp;st.layer.photoAlbumId=55193310003447&amp;st.layer.photoId=883564995063&amp;st.layer.wasRedirect,=off&amp;st.layer.navStartPhotoId=883564995063&amp;st.layer.navStartAlbumId,=55193310003447&amp;st.layer.sbd=off&amp;st.cmd=altGroupForum&amp;st.groupId=55193300173047&amp;st._aid=GroupTopicLayer_openPhotoLayer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ok.ru/dk?cmd=PopLayerPhoto&amp;st.layer.cmd=PopLayerPhotoOuter&amp;st.layer.type=GROUP&amp;st.layer.revNav=off&amp;st.layer.limitedUi=true&amp;st.layer.closeLayers=off&amp;st.layer.showNav=off&amp;st.layer.photoAlbumId=55193310003447&amp;st.layer.photoId=883564995063&amp;st.layer.wasRedirect,=off&amp;st.layer.navStartPhotoId=883564995063&amp;st.layer.navStartAlbumId,=55193310003447&amp;st.layer.sbd=off&amp;st.cmd=altGroupForum&amp;st.groupId=55193300173047&amp;st._aid=GroupTopicLayer_openPhotoLayer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795" y="5847064"/>
            <a:ext cx="5637010" cy="678280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dirty="0" smtClean="0"/>
              <a:t>Подготовила:  в/ль </a:t>
            </a:r>
            <a:r>
              <a:rPr lang="ru-RU" dirty="0" err="1" smtClean="0"/>
              <a:t>Асташина</a:t>
            </a:r>
            <a:r>
              <a:rPr lang="ru-RU" dirty="0" smtClean="0"/>
              <a:t> Е.В.</a:t>
            </a:r>
          </a:p>
          <a:p>
            <a:pPr algn="ctr"/>
            <a:r>
              <a:rPr lang="ru-RU" dirty="0" smtClean="0"/>
              <a:t>Чебаркуль, октябрь 2019года</a:t>
            </a:r>
          </a:p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404664"/>
            <a:ext cx="7175351" cy="1728193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3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«Ознакомление с художественной литературой Уральских авторов»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10242" name="Picture 2" descr="G:\гмо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6065" y="2420889"/>
            <a:ext cx="4581872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04021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14348" y="428604"/>
            <a:ext cx="7175351" cy="5286412"/>
          </a:xfrm>
        </p:spPr>
        <p:txBody>
          <a:bodyPr/>
          <a:lstStyle/>
          <a:p>
            <a:pPr algn="ctr">
              <a:buNone/>
            </a:pPr>
            <a:r>
              <a:rPr lang="ru-RU" sz="3200" b="0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Уральские   авторы </a:t>
            </a:r>
            <a:br>
              <a:rPr lang="ru-RU" sz="3200" b="0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200" b="0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3200" b="0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sz="3200" b="0" u="sng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7411" name="Picture 3" descr="G:\гмо\WP_20191008_10_48_53_Pr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-286185" y="2983734"/>
            <a:ext cx="2986002" cy="1864969"/>
          </a:xfrm>
          <a:prstGeom prst="rect">
            <a:avLst/>
          </a:prstGeom>
          <a:noFill/>
        </p:spPr>
      </p:pic>
      <p:pic>
        <p:nvPicPr>
          <p:cNvPr id="17413" name="Picture 5" descr="G:\гмо\WP_20191008_10_48_39_Pr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6221188" y="1419772"/>
            <a:ext cx="2990662" cy="1824542"/>
          </a:xfrm>
          <a:prstGeom prst="rect">
            <a:avLst/>
          </a:prstGeom>
          <a:noFill/>
        </p:spPr>
      </p:pic>
      <p:pic>
        <p:nvPicPr>
          <p:cNvPr id="6" name="Рисунок 5" descr="https://i.mycdn.me/i?r=AyH4iRPQ2q0otWIFepML2LxRPoCW2EVe3XBFc0c0J5-SJA">
            <a:hlinkClick r:id="rId4"/>
          </p:cNvPr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1" t="4642" r="3016"/>
          <a:stretch/>
        </p:blipFill>
        <p:spPr bwMode="auto">
          <a:xfrm>
            <a:off x="2429203" y="1019062"/>
            <a:ext cx="1979714" cy="28083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6" name="Picture 2" descr="G:\Встреча с Пикулевой\SAM_1769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31"/>
          <a:stretch/>
        </p:blipFill>
        <p:spPr bwMode="auto">
          <a:xfrm>
            <a:off x="4572000" y="3143075"/>
            <a:ext cx="2091624" cy="2931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7" y="476672"/>
            <a:ext cx="7190184" cy="5038496"/>
          </a:xfrm>
        </p:spPr>
        <p:txBody>
          <a:bodyPr/>
          <a:lstStyle/>
          <a:p>
            <a:pPr marL="0" indent="0">
              <a:buNone/>
            </a:pPr>
            <a:r>
              <a:rPr lang="ru-RU" sz="32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Почтарёва Валентина Александровна</a:t>
            </a:r>
            <a:br>
              <a:rPr lang="ru-RU" sz="32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200" b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3200" b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2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32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000" b="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«Хочу, чтобы книгу всегда</a:t>
            </a:r>
            <a:br>
              <a:rPr lang="ru-RU" sz="2000" b="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000" b="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вы любили,</a:t>
            </a:r>
            <a:br>
              <a:rPr lang="ru-RU" sz="2000" b="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000" b="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Хочу, чтобы рядышком с нею</a:t>
            </a:r>
            <a:br>
              <a:rPr lang="ru-RU" sz="2000" b="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000" b="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вы были.</a:t>
            </a:r>
            <a:br>
              <a:rPr lang="ru-RU" sz="2000" b="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000" b="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Хочу, чтобы с нею смеясь,</a:t>
            </a:r>
            <a:br>
              <a:rPr lang="ru-RU" sz="2000" b="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000" b="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Даже плача.</a:t>
            </a:r>
            <a:br>
              <a:rPr lang="ru-RU" sz="2000" b="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000" b="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Так, будет все так,</a:t>
            </a:r>
            <a:br>
              <a:rPr lang="ru-RU" sz="2000" b="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совсем не иначе</a:t>
            </a:r>
            <a:r>
              <a:rPr lang="ru-RU" sz="16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.»</a:t>
            </a:r>
            <a:endParaRPr lang="ru-RU" sz="3200" b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 descr="https://i.mycdn.me/i?r=AyH4iRPQ2q0otWIFepML2LxRPoCW2EVe3XBFc0c0J5-SJA">
            <a:hlinkClick r:id="rId2"/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1" t="4642" r="3016"/>
          <a:stretch/>
        </p:blipFill>
        <p:spPr bwMode="auto">
          <a:xfrm>
            <a:off x="899592" y="1124744"/>
            <a:ext cx="3456384" cy="47525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502169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5" y="332656"/>
            <a:ext cx="7118176" cy="5182512"/>
          </a:xfrm>
        </p:spPr>
        <p:txBody>
          <a:bodyPr/>
          <a:lstStyle/>
          <a:p>
            <a:pPr marL="0" indent="0" algn="ctr">
              <a:buNone/>
            </a:pPr>
            <a:endParaRPr lang="ru-RU" sz="2800" dirty="0"/>
          </a:p>
        </p:txBody>
      </p:sp>
      <p:pic>
        <p:nvPicPr>
          <p:cNvPr id="2050" name="Picture 2" descr="G:\гмо\WP_20191008_11_00_20_Pr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083688" y="1200304"/>
            <a:ext cx="5120640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65976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7550224" cy="4966488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  </a:t>
            </a:r>
            <a:r>
              <a:rPr lang="ru-RU" sz="2800" b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»</a:t>
            </a:r>
            <a:r>
              <a:rPr lang="ru-RU" sz="28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Белочка»   </a:t>
            </a:r>
            <a:br>
              <a:rPr lang="ru-RU" sz="28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8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      </a:t>
            </a: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/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Вот и осень наступила.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Белочка грибы сушила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для себя и для бельчат –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Все зимою есть хотят.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Чтобы белочке прожить –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Надо ей грибы сушить.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Спрячется она в дупло –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Там и сухо и тепло.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Вот так белочка,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Белочка </a:t>
            </a:r>
            <a:r>
              <a:rPr lang="ru-RU" sz="2400" b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умелочка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149784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908720"/>
            <a:ext cx="7478216" cy="4966488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«Кузнечик»</a:t>
            </a:r>
            <a:br>
              <a:rPr lang="ru-RU" sz="28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/>
            </a:r>
            <a:br>
              <a:rPr lang="ru-RU" sz="2400" b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Кто стрекочет там у елки?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Кто спешит на помощь пчелке?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Целый день в делах хлопочет,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Уставать никак не хочет.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В гости полетел к букашке….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Что же это за жучок?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Может это паучок?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«Здравствуй, добрый человечек!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А меня зовут: «кузнечик</a:t>
            </a:r>
            <a:r>
              <a:rPr lang="ru-RU" sz="2400" dirty="0" smtClean="0"/>
              <a:t>».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340750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172277" cy="5256584"/>
          </a:xfrm>
        </p:spPr>
        <p:txBody>
          <a:bodyPr/>
          <a:lstStyle/>
          <a:p>
            <a:pPr marL="0" indent="0" algn="l">
              <a:buNone/>
            </a:pP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476672"/>
            <a:ext cx="7165348" cy="576064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                    </a:t>
            </a:r>
            <a:r>
              <a:rPr lang="ru-RU" sz="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«Осенний натюрморт</a:t>
            </a:r>
            <a:r>
              <a:rPr lang="ru-RU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»</a:t>
            </a:r>
          </a:p>
          <a:p>
            <a:pPr algn="l"/>
            <a:endParaRPr lang="ru-RU" sz="24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</a:endParaRPr>
          </a:p>
          <a:p>
            <a:pPr algn="l"/>
            <a:r>
              <a:rPr lang="ru-RU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Дождик бьет ладошкой лужи</a:t>
            </a:r>
          </a:p>
          <a:p>
            <a:pPr algn="l"/>
            <a:r>
              <a:rPr lang="ru-RU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И пускает пузыри.</a:t>
            </a:r>
          </a:p>
          <a:p>
            <a:pPr algn="l"/>
            <a:r>
              <a:rPr lang="ru-RU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Скоро будет вестник стужи –</a:t>
            </a:r>
          </a:p>
          <a:p>
            <a:pPr algn="l"/>
            <a:r>
              <a:rPr lang="ru-RU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Прилетят к нам снегири.</a:t>
            </a:r>
          </a:p>
          <a:p>
            <a:pPr algn="l"/>
            <a:r>
              <a:rPr lang="ru-RU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Вижу осени приметы:</a:t>
            </a:r>
          </a:p>
          <a:p>
            <a:pPr algn="l"/>
            <a:r>
              <a:rPr lang="ru-RU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Золотистый листопад,</a:t>
            </a:r>
          </a:p>
          <a:p>
            <a:pPr algn="l"/>
            <a:r>
              <a:rPr lang="ru-RU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Листья в желтое одеты,</a:t>
            </a:r>
          </a:p>
          <a:p>
            <a:pPr algn="l"/>
            <a:r>
              <a:rPr lang="ru-RU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Словно бабочки летят.</a:t>
            </a:r>
          </a:p>
          <a:p>
            <a:pPr algn="l"/>
            <a:r>
              <a:rPr lang="ru-RU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А в тенёчке дремлет стужа,</a:t>
            </a:r>
          </a:p>
          <a:p>
            <a:pPr algn="l"/>
            <a:r>
              <a:rPr lang="ru-RU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Иней с белой бородой.</a:t>
            </a:r>
          </a:p>
          <a:p>
            <a:pPr algn="l"/>
            <a:r>
              <a:rPr lang="ru-RU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Приходи ко мне на ужин,</a:t>
            </a:r>
          </a:p>
          <a:p>
            <a:pPr algn="l"/>
            <a:r>
              <a:rPr lang="ru-RU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Суп вкуснятина – грибной.</a:t>
            </a:r>
          </a:p>
          <a:p>
            <a:pPr algn="l"/>
            <a:r>
              <a:rPr lang="ru-RU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 </a:t>
            </a:r>
            <a:endParaRPr lang="ru-RU" sz="24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pic>
        <p:nvPicPr>
          <p:cNvPr id="4" name="Picture 3" descr="G:\гмо\i3468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2708920"/>
            <a:ext cx="2781893" cy="20830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352733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3" y="548680"/>
            <a:ext cx="7406208" cy="4966488"/>
          </a:xfrm>
        </p:spPr>
        <p:txBody>
          <a:bodyPr/>
          <a:lstStyle/>
          <a:p>
            <a:pPr marL="0" indent="0" algn="l">
              <a:buNone/>
            </a:pP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/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Ну – ка, Петя, озорник,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Покажи нам свой дневник.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- А его на той неделе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За обедом кошки съели!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/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/>
            </a:r>
            <a:br>
              <a:rPr lang="ru-RU" sz="2400" b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                                           Ох, уж эти </a:t>
            </a:r>
            <a:r>
              <a:rPr lang="ru-RU" sz="2400" b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невезучки</a:t>
            </a: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!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                                   Затерялось солнце в тучке,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                                                И от горести такой 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                                          Стало солнце радугой</a:t>
            </a:r>
            <a:r>
              <a:rPr lang="ru-RU" sz="2400" b="0" dirty="0" smtClean="0"/>
              <a:t>!</a:t>
            </a:r>
            <a:endParaRPr lang="ru-RU" sz="2400" b="0" dirty="0"/>
          </a:p>
        </p:txBody>
      </p:sp>
    </p:spTree>
    <p:extLst>
      <p:ext uri="{BB962C8B-B14F-4D97-AF65-F5344CB8AC3E}">
        <p14:creationId xmlns:p14="http://schemas.microsoft.com/office/powerpoint/2010/main" val="231443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764704"/>
            <a:ext cx="7272808" cy="4750464"/>
          </a:xfrm>
        </p:spPr>
        <p:txBody>
          <a:bodyPr/>
          <a:lstStyle/>
          <a:p>
            <a:pPr marL="0" indent="0" algn="l">
              <a:buNone/>
            </a:pP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                             </a:t>
            </a:r>
            <a:r>
              <a:rPr lang="ru-RU" sz="28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«</a:t>
            </a:r>
            <a:r>
              <a:rPr lang="ru-RU" sz="2800" b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Лопотушки</a:t>
            </a:r>
            <a:r>
              <a:rPr lang="ru-RU" sz="28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»</a:t>
            </a:r>
            <a:br>
              <a:rPr lang="ru-RU" sz="28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800" b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/>
            </a:r>
            <a:br>
              <a:rPr lang="ru-RU" sz="2800" b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Лопотушки</a:t>
            </a: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, </a:t>
            </a:r>
            <a:r>
              <a:rPr lang="ru-RU" sz="2400" b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лопотушки</a:t>
            </a: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,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Ох, какие </a:t>
            </a:r>
            <a:r>
              <a:rPr lang="ru-RU" sz="2400" b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хлопотушки</a:t>
            </a: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!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Из песочка лепим мы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Очень вкусные блины.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Приходите, не стесняйтесь,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Все блинами угощайтесь!</a:t>
            </a:r>
            <a:endParaRPr lang="ru-RU" sz="2400" b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808530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7550224" cy="5110504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   </a:t>
            </a:r>
            <a:r>
              <a:rPr lang="ru-RU" sz="28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«Капризуля»</a:t>
            </a:r>
            <a:br>
              <a:rPr lang="ru-RU" sz="28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8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/>
            </a:r>
            <a:br>
              <a:rPr lang="ru-RU" sz="28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Как у нашей у Танюшки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Слёз две полны кадушки.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Плачет часто по утрам,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Просто так по вечерам.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Без причины, невзначай,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капризуля, ай, </a:t>
            </a:r>
            <a:r>
              <a:rPr lang="ru-RU" sz="2400" b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яй</a:t>
            </a: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, </a:t>
            </a:r>
            <a:r>
              <a:rPr lang="ru-RU" sz="2400" b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яй</a:t>
            </a: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!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Нужно Танечку лечить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И лекарство ей купить.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Будет как второе блюдо.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Шепчет девочка: «Не буду,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Не хочу идти к врачу,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Лучше я похохочу!»</a:t>
            </a:r>
            <a:endParaRPr lang="ru-RU" sz="2400" b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105729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7" y="836712"/>
            <a:ext cx="7550224" cy="4678456"/>
          </a:xfrm>
        </p:spPr>
        <p:txBody>
          <a:bodyPr/>
          <a:lstStyle/>
          <a:p>
            <a:pPr marL="0" indent="0" algn="l">
              <a:buNone/>
            </a:pPr>
            <a:r>
              <a:rPr lang="ru-RU" sz="28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                   «Игра с лучиком»</a:t>
            </a:r>
            <a:br>
              <a:rPr lang="ru-RU" sz="28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8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/>
            </a:r>
            <a:br>
              <a:rPr lang="ru-RU" sz="28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0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/>
            </a:r>
            <a:br>
              <a:rPr lang="ru-RU" sz="20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Вот и солнышко проснулось, 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Потянулось, улыбнулось, 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И как яркие мяч, 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Разбросало все лучи.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Ну – ка, лучик,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Дай мне ручки, 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Побежим с тобой гулять!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Прямо в поле, через тучки,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Чтобы гром не смог догнать</a:t>
            </a:r>
            <a:r>
              <a:rPr lang="ru-RU" sz="20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!</a:t>
            </a:r>
            <a:endParaRPr lang="ru-RU" sz="2800" b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398055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071538" y="642918"/>
            <a:ext cx="6400800" cy="347472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Цель программы </a:t>
            </a:r>
          </a:p>
          <a:p>
            <a:pPr algn="ctr">
              <a:buNone/>
            </a:pPr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 «Приобщению дошкольников к художественной литературе» </a:t>
            </a:r>
          </a:p>
          <a:p>
            <a:pPr algn="ctr">
              <a:buNone/>
            </a:pPr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состоит в развитии творческих умений в речевой, театрально – игровой, изобразительной деятельности  через приобщение детей к художественной литературе</a:t>
            </a:r>
            <a:endParaRPr lang="ru-RU" sz="32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331640" y="1124744"/>
            <a:ext cx="5637010" cy="52565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332657"/>
            <a:ext cx="7175351" cy="1872208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2800" b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Пикулева</a:t>
            </a:r>
            <a:r>
              <a:rPr lang="ru-RU" sz="28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 Нина Васильевна</a:t>
            </a:r>
            <a:endParaRPr lang="ru-RU" sz="2800" b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3074" name="Picture 2" descr="G:\Встреча с Пикулевой\SAM_17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340768"/>
            <a:ext cx="4866470" cy="4348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22703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694241" cy="5904656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 descr="C:\Users\Admin\Desktop\WP_20191008_19_27_06_Pr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759402" y="768990"/>
            <a:ext cx="5625195" cy="4896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44767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548680"/>
            <a:ext cx="6408712" cy="5544616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 descr="G:\гмо\WP_20191008_10_47_31_Pr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836712"/>
            <a:ext cx="7837355" cy="46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69341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7" y="620688"/>
            <a:ext cx="7550224" cy="4894480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6146" name="Picture 2" descr="G:\гмо\WP_20191008_10_47_00_Pr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424" y="1340768"/>
            <a:ext cx="7325298" cy="44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76783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1" y="548680"/>
            <a:ext cx="7694240" cy="4966488"/>
          </a:xfrm>
        </p:spPr>
        <p:txBody>
          <a:bodyPr/>
          <a:lstStyle/>
          <a:p>
            <a:pPr marL="0" indent="0" algn="ctr">
              <a:buNone/>
            </a:pPr>
            <a:endParaRPr lang="ru-RU" dirty="0"/>
          </a:p>
        </p:txBody>
      </p:sp>
      <p:pic>
        <p:nvPicPr>
          <p:cNvPr id="7170" name="Picture 2" descr="G:\гмо\WP_20191008_10_42_16_Pr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20"/>
          <a:stretch/>
        </p:blipFill>
        <p:spPr bwMode="auto">
          <a:xfrm rot="5400000">
            <a:off x="1367862" y="1520571"/>
            <a:ext cx="5848236" cy="3760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92402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3" y="692696"/>
            <a:ext cx="7406208" cy="4822472"/>
          </a:xfrm>
        </p:spPr>
        <p:txBody>
          <a:bodyPr/>
          <a:lstStyle/>
          <a:p>
            <a:pPr marL="0" indent="0" algn="l">
              <a:buNone/>
            </a:pPr>
            <a:endParaRPr lang="ru-RU" dirty="0"/>
          </a:p>
        </p:txBody>
      </p:sp>
      <p:pic>
        <p:nvPicPr>
          <p:cNvPr id="8194" name="Picture 2" descr="G:\гмо\WP_20191008_10_43_31_Pr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52736"/>
            <a:ext cx="7808867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02912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7" y="332656"/>
            <a:ext cx="7550224" cy="5182512"/>
          </a:xfrm>
        </p:spPr>
        <p:txBody>
          <a:bodyPr/>
          <a:lstStyle/>
          <a:p>
            <a:pPr marL="0" indent="0" algn="l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9220" name="Picture 4" descr="G:\Встреча с Пикулевой\SAM_17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98406">
            <a:off x="535110" y="427875"/>
            <a:ext cx="3343275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G:\Встреча с Пикулевой\SAM_178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87669">
            <a:off x="4560256" y="706720"/>
            <a:ext cx="4086225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G:\Встреча с Пикулевой\SAM_178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37875">
            <a:off x="1835696" y="3140407"/>
            <a:ext cx="42672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70872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5" y="260648"/>
            <a:ext cx="7838256" cy="5254520"/>
          </a:xfrm>
        </p:spPr>
        <p:txBody>
          <a:bodyPr/>
          <a:lstStyle/>
          <a:p>
            <a:pPr marL="0" indent="0" algn="l">
              <a:buNone/>
            </a:pPr>
            <a:r>
              <a:rPr lang="ru-RU" sz="2800" b="0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     Приемы и методы работы с родителями:</a:t>
            </a:r>
            <a:br>
              <a:rPr lang="ru-RU" sz="2800" b="0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800" b="0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/>
            </a:r>
            <a:br>
              <a:rPr lang="ru-RU" sz="2800" b="0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8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-</a:t>
            </a:r>
            <a:r>
              <a:rPr lang="ru-RU" sz="2400" b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Наглядно – </a:t>
            </a: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аналитические. 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-</a:t>
            </a:r>
            <a:r>
              <a:rPr lang="ru-RU" sz="2400" b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Информационно – </a:t>
            </a: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аналитические. 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- Досуговые. 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-Традиционные </a:t>
            </a:r>
            <a:r>
              <a:rPr lang="ru-RU" sz="2400" b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формы: родительские собрании, индивидуальные и групповые беседы, консультации, посещение на </a:t>
            </a: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дому.</a:t>
            </a:r>
            <a:r>
              <a:rPr lang="ru-RU" sz="2400" b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/>
            </a:r>
            <a:br>
              <a:rPr lang="ru-RU" sz="2400" b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-Нетрадиционные </a:t>
            </a:r>
            <a:r>
              <a:rPr lang="ru-RU" sz="2400" b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формы: родительские чтения, ринги, педагогические гостиные, круглые столы, ток – шоу, устные журналы.</a:t>
            </a:r>
            <a:br>
              <a:rPr lang="ru-RU" sz="2400" b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2400" b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 </a:t>
            </a:r>
            <a:br>
              <a:rPr lang="ru-RU" sz="2400" b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endParaRPr lang="ru-RU" sz="2400" b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05926986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5" y="620688"/>
            <a:ext cx="7478216" cy="4894480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Спасибо за внимание!</a:t>
            </a:r>
            <a:br>
              <a:rPr lang="ru-RU" sz="36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36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/>
            </a:r>
            <a:br>
              <a:rPr lang="ru-RU" sz="36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3600" b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/>
            </a:r>
            <a:br>
              <a:rPr lang="ru-RU" sz="3600" b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36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/>
            </a:r>
            <a:br>
              <a:rPr lang="ru-RU" sz="36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3600" b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/>
            </a:r>
            <a:br>
              <a:rPr lang="ru-RU" sz="3600" b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36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/>
            </a:r>
            <a:br>
              <a:rPr lang="ru-RU" sz="36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36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!</a:t>
            </a:r>
            <a:br>
              <a:rPr lang="ru-RU" sz="36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3600" b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/>
            </a:r>
            <a:br>
              <a:rPr lang="ru-RU" sz="3600" b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36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Читайте с удовольствием! </a:t>
            </a:r>
            <a:endParaRPr lang="ru-RU" sz="3600" b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1266" name="Picture 2" descr="G:\гмо\1200-2-1200x6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9259" y="1412776"/>
            <a:ext cx="5231777" cy="3468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0679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858024" cy="5697876"/>
          </a:xfrm>
        </p:spPr>
        <p:txBody>
          <a:bodyPr>
            <a:noAutofit/>
          </a:bodyPr>
          <a:lstStyle/>
          <a:p>
            <a:pPr lvl="8">
              <a:buNone/>
            </a:pPr>
            <a:r>
              <a:rPr lang="ru-RU" sz="2800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Задачи:</a:t>
            </a:r>
          </a:p>
          <a:p>
            <a:pPr>
              <a:buNone/>
            </a:pPr>
            <a:r>
              <a:rPr 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</a:t>
            </a:r>
            <a:r>
              <a:rPr lang="ru-RU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Способствовать развитию творческих умений детей в разных видах художественно – речевой деятельности на основе литературных и фольклорных произведений: пересказе сказок и рассказов близко к тексту, выразительном чтении наизусть, придумывании поэтических строф, загадок, сочинении сказок по аналогии со знакомыми текстами.</a:t>
            </a:r>
          </a:p>
          <a:p>
            <a:pPr>
              <a:buNone/>
            </a:pPr>
            <a:endParaRPr lang="ru-RU" sz="2800" u="sng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357166"/>
            <a:ext cx="7175351" cy="4568291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</a:t>
            </a: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Учить детей выразительно передавать образы литературных героев в театрализованной деятельности, импровизировать, проявлять творчество.</a:t>
            </a:r>
            <a:r>
              <a:rPr lang="ru-RU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Обогащать представления об особенностях литературных жанров: загадка, сказка, рассказ, стихотворение, небылица.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-Воспитывать литературно – художественный вкус. Акцентировать внимание детей на отдельных средствах  художественной  выразительности  (внешность героев, внутренние качества, окружающий мир).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Воспитывать ценностное отношение к художественной литературе</a:t>
            </a:r>
            <a:r>
              <a:rPr lang="ru-RU" sz="2400" dirty="0" smtClean="0"/>
              <a:t>.</a:t>
            </a:r>
            <a:br>
              <a:rPr lang="ru-RU" sz="2400" dirty="0" smtClean="0"/>
            </a:br>
            <a:endParaRPr lang="ru-RU" sz="2400" b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115616" y="3068960"/>
            <a:ext cx="5637010" cy="8821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214290"/>
            <a:ext cx="7175351" cy="4711167"/>
          </a:xfrm>
        </p:spPr>
        <p:txBody>
          <a:bodyPr/>
          <a:lstStyle/>
          <a:p>
            <a:pPr>
              <a:buNone/>
            </a:pPr>
            <a:r>
              <a:rPr lang="ru-RU" sz="2800" b="0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Принципы формирования программы:</a:t>
            </a:r>
            <a:br>
              <a:rPr lang="ru-RU" sz="2800" b="0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800" b="0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2800" b="0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Принцип комплексности.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принцип </a:t>
            </a:r>
            <a:r>
              <a:rPr lang="ru-RU" sz="2400" b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импровизационности</a:t>
            </a: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принцип </a:t>
            </a:r>
            <a:r>
              <a:rPr lang="ru-RU" sz="2400" b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гуманизации</a:t>
            </a: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принцип </a:t>
            </a:r>
            <a:r>
              <a:rPr lang="ru-RU" sz="2400" b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культурособразности</a:t>
            </a: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</a:t>
            </a:r>
            <a:r>
              <a:rPr lang="ru-RU" sz="2400" b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принцип</a:t>
            </a: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интеграции.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sz="2400" b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 descr="G:\гмо\Child reading a book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0749" y="3356992"/>
            <a:ext cx="3141712" cy="3169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357166"/>
            <a:ext cx="7175351" cy="5643602"/>
          </a:xfrm>
        </p:spPr>
        <p:txBody>
          <a:bodyPr/>
          <a:lstStyle/>
          <a:p>
            <a:pPr>
              <a:buNone/>
            </a:pPr>
            <a:r>
              <a:rPr lang="ru-RU" sz="2800" b="0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Задачи воспитания и развития</a:t>
            </a:r>
            <a:br>
              <a:rPr lang="ru-RU" sz="2800" b="0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8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</a:t>
            </a:r>
            <a:r>
              <a:rPr lang="ru-RU" sz="2800" b="0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(3 -4 года):</a:t>
            </a:r>
            <a:r>
              <a:rPr lang="ru-RU" sz="2400" b="0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2400" b="0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400" b="0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2400" b="0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познакомить детей с правилами аккуратного обращения с книгами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поощрять детей слушать произведения, рассматривать иллюстрации, расспрашивать взрослого о прочитанном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обогащать «читательский» опыт (</a:t>
            </a:r>
            <a:r>
              <a:rPr lang="ru-RU" sz="2400" b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опыт</a:t>
            </a: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слушания) за счет разных жанров фольклора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развивать желание узнавать из книг об окружающем мире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sz="2400" u="sng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857892"/>
            <a:ext cx="7286676" cy="71438"/>
          </a:xfrm>
        </p:spPr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57290" y="571480"/>
            <a:ext cx="6635642" cy="4871491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формировать интерес к положительным героям произведений</a:t>
            </a:r>
            <a:br>
              <a:rPr lang="ru-RU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обращать внимание детей на интонационную выразительность рассказчика</a:t>
            </a:r>
            <a:br>
              <a:rPr lang="ru-RU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развивать эмоциональную отзывчивость на произведения,</a:t>
            </a:r>
            <a:br>
              <a:rPr lang="ru-RU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побуждать к заучиванию коротких стихотворных текстов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142852"/>
            <a:ext cx="6785447" cy="1643074"/>
          </a:xfrm>
        </p:spPr>
        <p:txBody>
          <a:bodyPr/>
          <a:lstStyle/>
          <a:p>
            <a:pPr algn="l">
              <a:buNone/>
            </a:pPr>
            <a:r>
              <a:rPr lang="ru-RU" sz="28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28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8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28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8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28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8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28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800" b="0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Задачи воспитания и развития</a:t>
            </a:r>
            <a:br>
              <a:rPr lang="ru-RU" sz="2800" b="0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8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( </a:t>
            </a:r>
            <a:r>
              <a:rPr lang="ru-RU" sz="2800" b="0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 – 5 лет):</a:t>
            </a:r>
            <a:r>
              <a:rPr lang="ru-RU" sz="28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28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sz="2800" b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57290" y="1571612"/>
            <a:ext cx="6635642" cy="3871359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 smtClean="0"/>
              <a:t>- </a:t>
            </a:r>
            <a:r>
              <a:rPr lang="ru-RU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учить следить за развитием действия, воспроизводить текст с помощью иллюстраций, </a:t>
            </a:r>
            <a:r>
              <a:rPr lang="ru-RU" sz="24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мнемотаблиц</a:t>
            </a:r>
            <a:endParaRPr lang="ru-RU" sz="24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l"/>
            <a:r>
              <a:rPr lang="ru-RU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расширять мир ребенка представлениями о героях произведений, их поступках </a:t>
            </a:r>
          </a:p>
          <a:p>
            <a:pPr algn="l"/>
            <a:r>
              <a:rPr lang="ru-RU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развивать способность слушать различные по жанру произведения, эмоционально реагировать на содержание</a:t>
            </a:r>
          </a:p>
          <a:p>
            <a:pPr algn="l"/>
            <a:r>
              <a:rPr lang="ru-RU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создавать благоприятную атмосферу для детского словотворчества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142852"/>
            <a:ext cx="7175351" cy="4782605"/>
          </a:xfrm>
        </p:spPr>
        <p:txBody>
          <a:bodyPr/>
          <a:lstStyle/>
          <a:p>
            <a:pPr>
              <a:buNone/>
            </a:pP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обогащать литературными образами игровую, изобразительную деятельность, конструирование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поддерживать желание участвовать в совместном с педагогом рассказывании, драматизации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воспитывать стремление бережно обращаться с книгой</a:t>
            </a:r>
            <a:br>
              <a:rPr lang="ru-RU" sz="24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sz="2400" b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412</TotalTime>
  <Words>279</Words>
  <Application>Microsoft Office PowerPoint</Application>
  <PresentationFormat>Экран (4:3)</PresentationFormat>
  <Paragraphs>45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Воздушный поток</vt:lpstr>
      <vt:lpstr>«Ознакомление с художественной литературой Уральских авторов»</vt:lpstr>
      <vt:lpstr>Презентация PowerPoint</vt:lpstr>
      <vt:lpstr>Презентация PowerPoint</vt:lpstr>
      <vt:lpstr>     - Учить детей выразительно передавать образы литературных героев в театрализованной деятельности, импровизировать, проявлять творчество. - Обогащать представления об особенностях литературных жанров: загадка, сказка, рассказ, стихотворение, небылица. -Воспитывать литературно – художественный вкус. Акцентировать внимание детей на отдельных средствах  художественной  выразительности  (внешность героев, внутренние качества, окружающий мир). - Воспитывать ценностное отношение к художественной литературе. </vt:lpstr>
      <vt:lpstr>Принципы формирования программы:  - Принцип комплексности. - принцип импровизационности. - принцип гуманизации. - принцип культурособразности - принцип интеграции. </vt:lpstr>
      <vt:lpstr>     Задачи воспитания и развития                (3 -4 года):  - познакомить детей с правилами аккуратного обращения с книгами - поощрять детей слушать произведения, рассматривать иллюстрации, расспрашивать взрослого о прочитанном - обогащать «читательский» опыт (опыт слушания) за счет разных жанров фольклора - развивать желание узнавать из книг об окружающем мире </vt:lpstr>
      <vt:lpstr>Презентация PowerPoint</vt:lpstr>
      <vt:lpstr>    Задачи воспитания и развития                ( 4 – 5 лет): </vt:lpstr>
      <vt:lpstr>     - обогащать литературными образами игровую, изобразительную деятельность, конструирование - поддерживать желание участвовать в совместном с педагогом рассказывании, драматизации - воспитывать стремление бережно обращаться с книгой </vt:lpstr>
      <vt:lpstr>Уральские   авторы   </vt:lpstr>
      <vt:lpstr>Почтарёва Валентина Александровна   «Хочу, чтобы книгу всегда  вы любили, Хочу, чтобы рядышком с нею  вы были. Хочу, чтобы с нею смеясь,  Даже плача. Так, будет все так, А совсем не иначе.»</vt:lpstr>
      <vt:lpstr>Презентация PowerPoint</vt:lpstr>
      <vt:lpstr>  »Белочка»           Вот и осень наступила. Белочка грибы сушила для себя и для бельчат – Все зимою есть хотят. Чтобы белочке прожить – Надо ей грибы сушить. Спрячется она в дупло – Там и сухо и тепло. Вот так белочка, Белочка умелочка.</vt:lpstr>
      <vt:lpstr>«Кузнечик»  Кто стрекочет там у елки? Кто спешит на помощь пчелке? Целый день в делах хлопочет, Уставать никак не хочет. В гости полетел к букашке…. Что же это за жучок? Может это паучок? «Здравствуй, добрый человечек! А меня зовут: «кузнечик».</vt:lpstr>
      <vt:lpstr>Презентация PowerPoint</vt:lpstr>
      <vt:lpstr> Ну – ка, Петя, озорник, Покажи нам свой дневник. - А его на той неделе За обедом кошки съели!                                              Ох, уж эти невезучки!                                    Затерялось солнце в тучке,                                                 И от горести такой                                            Стало солнце радугой!</vt:lpstr>
      <vt:lpstr>                             «Лопотушки»  Лопотушки, лопотушки, Ох, какие хлопотушки! Из песочка лепим мы Очень вкусные блины. Приходите, не стесняйтесь, Все блинами угощайтесь!</vt:lpstr>
      <vt:lpstr>   «Капризуля»  Как у нашей у Танюшки Слёз две полны кадушки. Плачет часто по утрам, Просто так по вечерам. Без причины, невзначай, капризуля, ай, яй, яй! Нужно Танечку лечить И лекарство ей купить. Будет как второе блюдо. Шепчет девочка: «Не буду, Не хочу идти к врачу, Лучше я похохочу!»</vt:lpstr>
      <vt:lpstr>                   «Игра с лучиком»   Вот и солнышко проснулось,  Потянулось, улыбнулось,  И как яркие мяч,  Разбросало все лучи. Ну – ка, лучик, Дай мне ручки,  Побежим с тобой гулять! Прямо в поле, через тучки, Чтобы гром не смог догнать!</vt:lpstr>
      <vt:lpstr>Пикулева Нина Васильевна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</vt:lpstr>
      <vt:lpstr>     Приемы и методы работы с родителями:  -Наглядно – аналитические.  -Информационно – аналитические.  - Досуговые.  -Традиционные формы: родительские собрании, индивидуальные и групповые беседы, консультации, посещение на дому. -Нетрадиционные формы: родительские чтения, ринги, педагогические гостиные, круглые столы, ток – шоу, устные журналы.   </vt:lpstr>
      <vt:lpstr>Спасибо за внимание!      !  Читайте с удовольствием!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«Ознакомление с художественной литературой Уральских авторов» </dc:title>
  <dc:creator>Admin</dc:creator>
  <cp:lastModifiedBy>Admin</cp:lastModifiedBy>
  <cp:revision>22</cp:revision>
  <dcterms:created xsi:type="dcterms:W3CDTF">2019-10-04T05:59:38Z</dcterms:created>
  <dcterms:modified xsi:type="dcterms:W3CDTF">2019-10-08T18:33:48Z</dcterms:modified>
</cp:coreProperties>
</file>