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76" r:id="rId2"/>
    <p:sldId id="299" r:id="rId3"/>
    <p:sldId id="278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77" r:id="rId12"/>
    <p:sldId id="284" r:id="rId13"/>
    <p:sldId id="279" r:id="rId14"/>
    <p:sldId id="280" r:id="rId15"/>
    <p:sldId id="281" r:id="rId16"/>
    <p:sldId id="282" r:id="rId17"/>
    <p:sldId id="265" r:id="rId18"/>
    <p:sldId id="266" r:id="rId19"/>
    <p:sldId id="267" r:id="rId20"/>
    <p:sldId id="268" r:id="rId21"/>
    <p:sldId id="270" r:id="rId22"/>
    <p:sldId id="272" r:id="rId23"/>
    <p:sldId id="273" r:id="rId24"/>
    <p:sldId id="274" r:id="rId25"/>
    <p:sldId id="287" r:id="rId26"/>
    <p:sldId id="289" r:id="rId27"/>
    <p:sldId id="291" r:id="rId28"/>
    <p:sldId id="292" r:id="rId29"/>
    <p:sldId id="294" r:id="rId30"/>
    <p:sldId id="295" r:id="rId31"/>
    <p:sldId id="297" r:id="rId32"/>
    <p:sldId id="298" r:id="rId33"/>
    <p:sldId id="300" r:id="rId34"/>
    <p:sldId id="283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18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2229FB-B54B-411A-9FC0-C6593B828E05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C025C6-19BA-4A7E-A3CC-8C0993F5B1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7990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C025C6-19BA-4A7E-A3CC-8C0993F5B175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4863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6425" cy="11445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7012" cy="45243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7BF83D-F9BD-4421-86E0-521E4A56CD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41024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jpeg"/><Relationship Id="rId4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1371" y="29787"/>
            <a:ext cx="9144000" cy="6849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/>
          <p:cNvPicPr/>
          <p:nvPr/>
        </p:nvPicPr>
        <p:blipFill>
          <a:blip r:embed="rId3" cstate="print"/>
          <a:srcRect l="11101" t="2331" r="22291" b="11417"/>
          <a:stretch>
            <a:fillRect/>
          </a:stretch>
        </p:blipFill>
        <p:spPr bwMode="auto">
          <a:xfrm>
            <a:off x="5286380" y="4286256"/>
            <a:ext cx="128588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WordArt 3"/>
          <p:cNvSpPr>
            <a:spLocks noChangeArrowheads="1" noChangeShapeType="1" noTextEdit="1"/>
          </p:cNvSpPr>
          <p:nvPr/>
        </p:nvSpPr>
        <p:spPr bwMode="auto">
          <a:xfrm>
            <a:off x="1688828" y="692696"/>
            <a:ext cx="5643602" cy="3420451"/>
          </a:xfrm>
          <a:prstGeom prst="rect">
            <a:avLst/>
          </a:prstGeom>
        </p:spPr>
        <p:txBody>
          <a:bodyPr wrap="none" fromWordArt="1">
            <a:prstTxWarp prst="textInflate">
              <a:avLst/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Математические </a:t>
            </a:r>
          </a:p>
          <a:p>
            <a:pPr algn="ctr" rtl="0"/>
            <a:r>
              <a:rPr lang="ru-RU" sz="3600" kern="1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ребусы</a:t>
            </a:r>
            <a:endParaRPr lang="ru-RU" sz="3600" kern="10" spc="0" dirty="0">
              <a:ln w="12700">
                <a:solidFill>
                  <a:srgbClr val="0000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4286256"/>
            <a:ext cx="1428760" cy="1745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4013388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7. При шифровании часто используют структуру начертания изображения.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714488"/>
            <a:ext cx="168592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500034" y="3857628"/>
            <a:ext cx="814393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cap="small" dirty="0">
                <a:solidFill>
                  <a:schemeClr val="tx2"/>
                </a:solidFill>
              </a:rPr>
              <a:t>Буква "Х" содержатся в букве "О", получаем </a:t>
            </a:r>
            <a:r>
              <a:rPr lang="ru-RU" sz="3200" b="1" cap="small" dirty="0" err="1">
                <a:solidFill>
                  <a:schemeClr val="tx2"/>
                </a:solidFill>
              </a:rPr>
              <a:t>х-в-о</a:t>
            </a:r>
            <a:r>
              <a:rPr lang="ru-RU" sz="3200" b="1" cap="small" dirty="0">
                <a:solidFill>
                  <a:schemeClr val="tx2"/>
                </a:solidFill>
              </a:rPr>
              <a:t>, т.е. "ХВО". Может быть обратный вариант </a:t>
            </a:r>
            <a:r>
              <a:rPr lang="ru-RU" sz="3200" b="1" cap="small" dirty="0" err="1">
                <a:solidFill>
                  <a:schemeClr val="tx2"/>
                </a:solidFill>
              </a:rPr>
              <a:t>в-о-х</a:t>
            </a:r>
            <a:r>
              <a:rPr lang="ru-RU" sz="3200" b="1" cap="small" dirty="0">
                <a:solidFill>
                  <a:schemeClr val="tx2"/>
                </a:solidFill>
              </a:rPr>
              <a:t>, т.е. "ВОХ". В зависимости от смысла выбирается один или другой.</a:t>
            </a:r>
          </a:p>
        </p:txBody>
      </p:sp>
    </p:spTree>
    <p:extLst>
      <p:ext uri="{BB962C8B-B14F-4D97-AF65-F5344CB8AC3E}">
        <p14:creationId xmlns:p14="http://schemas.microsoft.com/office/powerpoint/2010/main" xmlns="" val="78632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1371" y="29787"/>
            <a:ext cx="9144000" cy="6849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/>
          <p:cNvPicPr/>
          <p:nvPr/>
        </p:nvPicPr>
        <p:blipFill>
          <a:blip r:embed="rId3" cstate="print"/>
          <a:srcRect l="11101" t="2331" r="22291" b="11417"/>
          <a:stretch>
            <a:fillRect/>
          </a:stretch>
        </p:blipFill>
        <p:spPr bwMode="auto">
          <a:xfrm>
            <a:off x="5286380" y="4286256"/>
            <a:ext cx="128588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WordArt 3"/>
          <p:cNvSpPr>
            <a:spLocks noChangeArrowheads="1" noChangeShapeType="1" noTextEdit="1"/>
          </p:cNvSpPr>
          <p:nvPr/>
        </p:nvSpPr>
        <p:spPr bwMode="auto">
          <a:xfrm>
            <a:off x="1688828" y="692696"/>
            <a:ext cx="5643602" cy="3420451"/>
          </a:xfrm>
          <a:prstGeom prst="rect">
            <a:avLst/>
          </a:prstGeom>
        </p:spPr>
        <p:txBody>
          <a:bodyPr wrap="none" fromWordArt="1">
            <a:prstTxWarp prst="textInflate">
              <a:avLst/>
            </a:prstTxWarp>
          </a:bodyPr>
          <a:lstStyle/>
          <a:p>
            <a:pPr algn="ctr" rtl="0"/>
            <a:r>
              <a:rPr lang="ru-RU" sz="3600" kern="1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Разгадайте</a:t>
            </a:r>
          </a:p>
          <a:p>
            <a:pPr algn="ctr" rtl="0"/>
            <a:r>
              <a:rPr lang="ru-RU" sz="3600" kern="1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ребусы</a:t>
            </a:r>
            <a:endParaRPr lang="ru-RU" sz="3600" kern="10" spc="0" dirty="0">
              <a:ln w="12700">
                <a:solidFill>
                  <a:srgbClr val="0000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4286256"/>
            <a:ext cx="1428760" cy="1745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358482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pPr algn="l" eaLnBrk="1"/>
            <a:r>
              <a:rPr lang="ru-RU" dirty="0" smtClean="0"/>
              <a:t>Правила соревнований.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4963"/>
            <a:ext cx="8075613" cy="4524375"/>
          </a:xfrm>
        </p:spPr>
        <p:txBody>
          <a:bodyPr/>
          <a:lstStyle/>
          <a:p>
            <a:pPr eaLnBrk="1"/>
            <a:r>
              <a:rPr lang="ru-RU" dirty="0" smtClean="0">
                <a:solidFill>
                  <a:srgbClr val="009900"/>
                </a:solidFill>
              </a:rPr>
              <a:t>Сегодня мы проводим соревнование, где каждый может заработать «математические </a:t>
            </a:r>
            <a:r>
              <a:rPr lang="ru-RU" dirty="0" err="1" smtClean="0">
                <a:solidFill>
                  <a:srgbClr val="009900"/>
                </a:solidFill>
              </a:rPr>
              <a:t>сантики</a:t>
            </a:r>
            <a:r>
              <a:rPr lang="ru-RU" dirty="0" smtClean="0">
                <a:solidFill>
                  <a:srgbClr val="009900"/>
                </a:solidFill>
              </a:rPr>
              <a:t>», за которые можно будет купить сертификат.</a:t>
            </a:r>
          </a:p>
          <a:p>
            <a:pPr eaLnBrk="1"/>
            <a:endParaRPr lang="ru-RU" dirty="0" smtClean="0">
              <a:solidFill>
                <a:srgbClr val="009900"/>
              </a:solidFill>
            </a:endParaRPr>
          </a:p>
          <a:p>
            <a:pPr algn="ctr" eaLnBrk="1"/>
            <a:r>
              <a:rPr lang="ru-RU" dirty="0" smtClean="0">
                <a:solidFill>
                  <a:srgbClr val="009900"/>
                </a:solidFill>
              </a:rPr>
              <a:t>Каждый правильный ответ – 1 «</a:t>
            </a:r>
            <a:r>
              <a:rPr lang="ru-RU" dirty="0" err="1" smtClean="0">
                <a:solidFill>
                  <a:srgbClr val="009900"/>
                </a:solidFill>
              </a:rPr>
              <a:t>сантик</a:t>
            </a:r>
            <a:r>
              <a:rPr lang="ru-RU" dirty="0" smtClean="0">
                <a:solidFill>
                  <a:srgbClr val="009900"/>
                </a:solidFill>
              </a:rPr>
              <a:t>».</a:t>
            </a:r>
          </a:p>
          <a:p>
            <a:pPr eaLnBrk="1"/>
            <a:endParaRPr lang="ru-RU" dirty="0" smtClean="0">
              <a:solidFill>
                <a:srgbClr val="009900"/>
              </a:solidFill>
            </a:endParaRPr>
          </a:p>
          <a:p>
            <a:pPr algn="ctr" eaLnBrk="1"/>
            <a:r>
              <a:rPr lang="ru-RU" b="1" dirty="0" smtClean="0">
                <a:solidFill>
                  <a:srgbClr val="FF0000"/>
                </a:solidFill>
              </a:rPr>
              <a:t>Удачи!</a:t>
            </a:r>
          </a:p>
        </p:txBody>
      </p:sp>
    </p:spTree>
    <p:extLst>
      <p:ext uri="{BB962C8B-B14F-4D97-AF65-F5344CB8AC3E}">
        <p14:creationId xmlns:p14="http://schemas.microsoft.com/office/powerpoint/2010/main" xmlns="" val="235149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snap051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388" y="620713"/>
            <a:ext cx="4138612" cy="3111500"/>
          </a:xfrm>
          <a:prstGeom prst="rect">
            <a:avLst/>
          </a:prstGeom>
          <a:noFill/>
          <a:ln w="76200">
            <a:solidFill>
              <a:srgbClr val="8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411" name="Picture 3" descr="ребус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388" y="3933825"/>
            <a:ext cx="4176712" cy="2540000"/>
          </a:xfrm>
          <a:prstGeom prst="rect">
            <a:avLst/>
          </a:prstGeom>
          <a:noFill/>
          <a:ln w="76200">
            <a:solidFill>
              <a:srgbClr val="8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172" name="WordArt 4"/>
          <p:cNvSpPr>
            <a:spLocks noChangeArrowheads="1" noChangeShapeType="1" noTextEdit="1"/>
          </p:cNvSpPr>
          <p:nvPr/>
        </p:nvSpPr>
        <p:spPr bwMode="auto">
          <a:xfrm>
            <a:off x="5292725" y="1484313"/>
            <a:ext cx="2592388" cy="8651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Вершина</a:t>
            </a:r>
          </a:p>
        </p:txBody>
      </p:sp>
      <p:sp>
        <p:nvSpPr>
          <p:cNvPr id="7173" name="WordArt 5"/>
          <p:cNvSpPr>
            <a:spLocks noChangeArrowheads="1" noChangeShapeType="1" noTextEdit="1"/>
          </p:cNvSpPr>
          <p:nvPr/>
        </p:nvSpPr>
        <p:spPr bwMode="auto">
          <a:xfrm>
            <a:off x="5867400" y="4508500"/>
            <a:ext cx="1584325" cy="812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Луч</a:t>
            </a:r>
          </a:p>
        </p:txBody>
      </p:sp>
      <p:pic>
        <p:nvPicPr>
          <p:cNvPr id="17415" name="Picture 7" descr="1_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31073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nimBg="1"/>
      <p:bldP spid="717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snap05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313" y="3667125"/>
            <a:ext cx="4749800" cy="2028825"/>
          </a:xfrm>
          <a:prstGeom prst="rect">
            <a:avLst/>
          </a:prstGeom>
          <a:noFill/>
          <a:ln w="76200">
            <a:solidFill>
              <a:srgbClr val="8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196" name="WordArt 4"/>
          <p:cNvSpPr>
            <a:spLocks noChangeArrowheads="1" noChangeShapeType="1" noTextEdit="1"/>
          </p:cNvSpPr>
          <p:nvPr/>
        </p:nvSpPr>
        <p:spPr bwMode="auto">
          <a:xfrm>
            <a:off x="6011863" y="1628775"/>
            <a:ext cx="2305050" cy="7397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Задача</a:t>
            </a:r>
          </a:p>
        </p:txBody>
      </p:sp>
      <p:sp>
        <p:nvSpPr>
          <p:cNvPr id="8197" name="WordArt 5"/>
          <p:cNvSpPr>
            <a:spLocks noChangeArrowheads="1" noChangeShapeType="1" noTextEdit="1"/>
          </p:cNvSpPr>
          <p:nvPr/>
        </p:nvSpPr>
        <p:spPr bwMode="auto">
          <a:xfrm>
            <a:off x="5867400" y="4005263"/>
            <a:ext cx="2449513" cy="9366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Диаметр</a:t>
            </a:r>
          </a:p>
        </p:txBody>
      </p:sp>
      <p:pic>
        <p:nvPicPr>
          <p:cNvPr id="18438" name="Picture 6" descr="Рисунок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313" y="1341438"/>
            <a:ext cx="4751387" cy="2016125"/>
          </a:xfrm>
          <a:prstGeom prst="rect">
            <a:avLst/>
          </a:prstGeom>
          <a:noFill/>
          <a:ln w="76200">
            <a:solidFill>
              <a:srgbClr val="8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586907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animBg="1"/>
      <p:bldP spid="819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lIns="91440" tIns="45720" rIns="91440" bIns="45720">
            <a:normAutofit/>
          </a:bodyPr>
          <a:lstStyle/>
          <a:p>
            <a:pPr eaLnBrk="1" hangingPunct="1">
              <a:defRPr/>
            </a:pPr>
            <a:endParaRPr lang="ru-RU" sz="3600" b="1" dirty="0" smtClean="0">
              <a:solidFill>
                <a:srgbClr val="99FF33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9459" name="Picture 3" descr="snap05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268413"/>
            <a:ext cx="2232025" cy="2952750"/>
          </a:xfrm>
          <a:prstGeom prst="rect">
            <a:avLst/>
          </a:prstGeom>
          <a:noFill/>
          <a:ln w="76200">
            <a:solidFill>
              <a:srgbClr val="8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244" name="WordArt 4"/>
          <p:cNvSpPr>
            <a:spLocks noChangeArrowheads="1" noChangeShapeType="1" noTextEdit="1"/>
          </p:cNvSpPr>
          <p:nvPr/>
        </p:nvSpPr>
        <p:spPr bwMode="auto">
          <a:xfrm>
            <a:off x="5219700" y="2276475"/>
            <a:ext cx="2444750" cy="11271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Знак</a:t>
            </a:r>
          </a:p>
        </p:txBody>
      </p:sp>
      <p:pic>
        <p:nvPicPr>
          <p:cNvPr id="19461" name="Picture 5" descr="snap054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5" y="4437063"/>
            <a:ext cx="4175125" cy="2087562"/>
          </a:xfrm>
          <a:prstGeom prst="rect">
            <a:avLst/>
          </a:prstGeom>
          <a:noFill/>
          <a:ln w="76200">
            <a:solidFill>
              <a:srgbClr val="8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246" name="WordArt 6"/>
          <p:cNvSpPr>
            <a:spLocks noChangeArrowheads="1" noChangeShapeType="1" noTextEdit="1"/>
          </p:cNvSpPr>
          <p:nvPr/>
        </p:nvSpPr>
        <p:spPr bwMode="auto">
          <a:xfrm>
            <a:off x="5148263" y="4797425"/>
            <a:ext cx="3106737" cy="11128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Пять</a:t>
            </a:r>
          </a:p>
        </p:txBody>
      </p:sp>
      <p:pic>
        <p:nvPicPr>
          <p:cNvPr id="19463" name="Picture 7" descr="1_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24800" y="115888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09742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nimBg="1"/>
      <p:bldP spid="1024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lIns="91440" tIns="45720" rIns="91440" bIns="45720"/>
          <a:lstStyle/>
          <a:p>
            <a:pPr eaLnBrk="1" hangingPunct="1">
              <a:defRPr/>
            </a:pPr>
            <a:endParaRPr lang="ru-RU" b="1" dirty="0" smtClean="0">
              <a:solidFill>
                <a:srgbClr val="99FF33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0483" name="Рисунок 4" descr="img16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50825" y="1557338"/>
            <a:ext cx="5184775" cy="2016125"/>
          </a:xfrm>
          <a:ln w="76200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20484" name="Рисунок 5" descr="img1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5" y="4183063"/>
            <a:ext cx="5178425" cy="2054225"/>
          </a:xfrm>
          <a:prstGeom prst="rect">
            <a:avLst/>
          </a:prstGeom>
          <a:noFill/>
          <a:ln w="76200">
            <a:solidFill>
              <a:srgbClr val="8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317" name="WordArt 5"/>
          <p:cNvSpPr>
            <a:spLocks noChangeArrowheads="1" noChangeShapeType="1" noTextEdit="1"/>
          </p:cNvSpPr>
          <p:nvPr/>
        </p:nvSpPr>
        <p:spPr bwMode="auto">
          <a:xfrm>
            <a:off x="6011863" y="2133600"/>
            <a:ext cx="2592387" cy="7905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Сложение</a:t>
            </a:r>
          </a:p>
        </p:txBody>
      </p:sp>
      <p:sp>
        <p:nvSpPr>
          <p:cNvPr id="13318" name="WordArt 6"/>
          <p:cNvSpPr>
            <a:spLocks noChangeArrowheads="1" noChangeShapeType="1" noTextEdit="1"/>
          </p:cNvSpPr>
          <p:nvPr/>
        </p:nvSpPr>
        <p:spPr bwMode="auto">
          <a:xfrm>
            <a:off x="5795963" y="4581525"/>
            <a:ext cx="3024187" cy="863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Вычитание</a:t>
            </a:r>
          </a:p>
        </p:txBody>
      </p:sp>
      <p:pic>
        <p:nvPicPr>
          <p:cNvPr id="20487" name="Picture 7" descr="1_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328346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 animBg="1"/>
      <p:bldP spid="133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 l="3252" t="5729" r="4268" b="8333"/>
          <a:stretch>
            <a:fillRect/>
          </a:stretch>
        </p:blipFill>
        <p:spPr bwMode="auto">
          <a:xfrm>
            <a:off x="714348" y="1571612"/>
            <a:ext cx="7286676" cy="435771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402309" y="6093296"/>
            <a:ext cx="18119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ЗАДАЧА</a:t>
            </a:r>
          </a:p>
        </p:txBody>
      </p:sp>
    </p:spTree>
    <p:extLst>
      <p:ext uri="{BB962C8B-B14F-4D97-AF65-F5344CB8AC3E}">
        <p14:creationId xmlns:p14="http://schemas.microsoft.com/office/powerpoint/2010/main" xmlns="" val="3509373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/>
          <p:cNvPicPr>
            <a:picLocks noGrp="1"/>
          </p:cNvPicPr>
          <p:nvPr>
            <p:ph sz="quarter" idx="1"/>
          </p:nvPr>
        </p:nvPicPr>
        <p:blipFill>
          <a:blip r:embed="rId2" cstate="print"/>
          <a:srcRect l="3245" t="7254" r="5680" b="7254"/>
          <a:stretch>
            <a:fillRect/>
          </a:stretch>
        </p:blipFill>
        <p:spPr bwMode="auto">
          <a:xfrm>
            <a:off x="714348" y="1571612"/>
            <a:ext cx="7286676" cy="4500594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513748" y="6237312"/>
            <a:ext cx="14710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ТОЧКА</a:t>
            </a:r>
          </a:p>
        </p:txBody>
      </p:sp>
    </p:spTree>
    <p:extLst>
      <p:ext uri="{BB962C8B-B14F-4D97-AF65-F5344CB8AC3E}">
        <p14:creationId xmlns:p14="http://schemas.microsoft.com/office/powerpoint/2010/main" xmlns="" val="3094682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/>
          <p:cNvPicPr>
            <a:picLocks noGrp="1"/>
          </p:cNvPicPr>
          <p:nvPr>
            <p:ph sz="quarter" idx="1"/>
          </p:nvPr>
        </p:nvPicPr>
        <p:blipFill>
          <a:blip r:embed="rId3" cstate="print"/>
          <a:srcRect l="2689" t="4420" r="4318" b="6668"/>
          <a:stretch>
            <a:fillRect/>
          </a:stretch>
        </p:blipFill>
        <p:spPr bwMode="auto">
          <a:xfrm>
            <a:off x="395536" y="1268760"/>
            <a:ext cx="7643866" cy="4572032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710795" y="6165304"/>
            <a:ext cx="13418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УГОЛ</a:t>
            </a:r>
          </a:p>
        </p:txBody>
      </p:sp>
    </p:spTree>
    <p:extLst>
      <p:ext uri="{BB962C8B-B14F-4D97-AF65-F5344CB8AC3E}">
        <p14:creationId xmlns:p14="http://schemas.microsoft.com/office/powerpoint/2010/main" xmlns="" val="136497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7" descr="school02-3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724128" y="3861048"/>
            <a:ext cx="3130542" cy="2736304"/>
          </a:xfrm>
        </p:spPr>
      </p:pic>
      <p:sp>
        <p:nvSpPr>
          <p:cNvPr id="1126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23528" y="692696"/>
            <a:ext cx="6347048" cy="511177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Ребусы – как много в этом </a:t>
            </a:r>
            <a:r>
              <a:rPr lang="ru-RU" dirty="0" smtClean="0"/>
              <a:t>слове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Для математики, друзья!</a:t>
            </a:r>
            <a:br>
              <a:rPr lang="ru-RU" dirty="0"/>
            </a:br>
            <a:r>
              <a:rPr lang="ru-RU" dirty="0"/>
              <a:t>Но и в простой, обычной жизни -</a:t>
            </a:r>
            <a:br>
              <a:rPr lang="ru-RU" dirty="0"/>
            </a:br>
            <a:r>
              <a:rPr lang="ru-RU" dirty="0"/>
              <a:t>Без ребусов </a:t>
            </a:r>
            <a:r>
              <a:rPr lang="ru-RU" dirty="0" smtClean="0"/>
              <a:t>никак  </a:t>
            </a:r>
            <a:r>
              <a:rPr lang="ru-RU" dirty="0"/>
              <a:t>нельзя!</a:t>
            </a:r>
          </a:p>
          <a:p>
            <a:pPr>
              <a:buNone/>
            </a:pPr>
            <a:r>
              <a:rPr lang="ru-RU" dirty="0" smtClean="0"/>
              <a:t>С </a:t>
            </a:r>
            <a:r>
              <a:rPr lang="ru-RU" dirty="0"/>
              <a:t>вами здесь мы сможем </a:t>
            </a:r>
            <a:r>
              <a:rPr lang="ru-RU" dirty="0" smtClean="0"/>
              <a:t>делать:</a:t>
            </a:r>
          </a:p>
          <a:p>
            <a:pPr>
              <a:buNone/>
            </a:pPr>
            <a:r>
              <a:rPr lang="ru-RU" dirty="0" smtClean="0"/>
              <a:t> И разгадать, </a:t>
            </a:r>
            <a:r>
              <a:rPr lang="ru-RU" dirty="0"/>
              <a:t>и прочитать,</a:t>
            </a:r>
          </a:p>
          <a:p>
            <a:pPr>
              <a:buNone/>
            </a:pPr>
            <a:r>
              <a:rPr lang="ru-RU" dirty="0" smtClean="0"/>
              <a:t>И  если </a:t>
            </a:r>
            <a:r>
              <a:rPr lang="ru-RU" dirty="0"/>
              <a:t>правила усвоим,</a:t>
            </a:r>
            <a:br>
              <a:rPr lang="ru-RU" dirty="0"/>
            </a:br>
            <a:r>
              <a:rPr lang="ru-RU" dirty="0"/>
              <a:t>То сможем все </a:t>
            </a:r>
            <a:r>
              <a:rPr lang="ru-RU" dirty="0" smtClean="0"/>
              <a:t>зашифровать.</a:t>
            </a:r>
            <a:endParaRPr lang="ru-RU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1070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/>
          <p:cNvPicPr>
            <a:picLocks noGrp="1"/>
          </p:cNvPicPr>
          <p:nvPr>
            <p:ph sz="quarter" idx="1"/>
          </p:nvPr>
        </p:nvPicPr>
        <p:blipFill>
          <a:blip r:embed="rId2" cstate="print"/>
          <a:srcRect l="2057" t="3155" r="4865" b="7147"/>
          <a:stretch>
            <a:fillRect/>
          </a:stretch>
        </p:blipFill>
        <p:spPr bwMode="auto">
          <a:xfrm>
            <a:off x="357158" y="1500174"/>
            <a:ext cx="7643866" cy="435771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713616" y="6093296"/>
            <a:ext cx="18930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ОТРЕЗОК</a:t>
            </a:r>
          </a:p>
        </p:txBody>
      </p:sp>
    </p:spTree>
    <p:extLst>
      <p:ext uri="{BB962C8B-B14F-4D97-AF65-F5344CB8AC3E}">
        <p14:creationId xmlns:p14="http://schemas.microsoft.com/office/powerpoint/2010/main" xmlns="" val="3843193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8742" t="8375" r="10697" b="10670"/>
          <a:stretch>
            <a:fillRect/>
          </a:stretch>
        </p:blipFill>
        <p:spPr bwMode="auto">
          <a:xfrm>
            <a:off x="627340" y="1772816"/>
            <a:ext cx="7858180" cy="31586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747922" y="5589240"/>
            <a:ext cx="18085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МИНУС</a:t>
            </a:r>
          </a:p>
        </p:txBody>
      </p:sp>
    </p:spTree>
    <p:extLst>
      <p:ext uri="{BB962C8B-B14F-4D97-AF65-F5344CB8AC3E}">
        <p14:creationId xmlns:p14="http://schemas.microsoft.com/office/powerpoint/2010/main" xmlns="" val="3620831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500174"/>
            <a:ext cx="7715304" cy="38576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652608" y="5877272"/>
            <a:ext cx="29147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ТРАНСПОРТИР</a:t>
            </a:r>
          </a:p>
        </p:txBody>
      </p:sp>
    </p:spTree>
    <p:extLst>
      <p:ext uri="{BB962C8B-B14F-4D97-AF65-F5344CB8AC3E}">
        <p14:creationId xmlns:p14="http://schemas.microsoft.com/office/powerpoint/2010/main" xmlns="" val="325088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945332"/>
            <a:ext cx="7540677" cy="3571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339928" y="5949280"/>
            <a:ext cx="15238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ЧИСЛО</a:t>
            </a:r>
          </a:p>
        </p:txBody>
      </p:sp>
    </p:spTree>
    <p:extLst>
      <p:ext uri="{BB962C8B-B14F-4D97-AF65-F5344CB8AC3E}">
        <p14:creationId xmlns:p14="http://schemas.microsoft.com/office/powerpoint/2010/main" xmlns="" val="3415517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10185" r="4630"/>
          <a:stretch>
            <a:fillRect/>
          </a:stretch>
        </p:blipFill>
        <p:spPr bwMode="auto">
          <a:xfrm>
            <a:off x="539552" y="1399088"/>
            <a:ext cx="7545969" cy="44291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3229022" y="6165304"/>
            <a:ext cx="18507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АЛГЕБРА</a:t>
            </a:r>
          </a:p>
        </p:txBody>
      </p:sp>
    </p:spTree>
    <p:extLst>
      <p:ext uri="{BB962C8B-B14F-4D97-AF65-F5344CB8AC3E}">
        <p14:creationId xmlns:p14="http://schemas.microsoft.com/office/powerpoint/2010/main" xmlns="" val="1140671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7" descr="lipt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6100" y="2133600"/>
            <a:ext cx="3105150" cy="345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Ребусы</a:t>
            </a:r>
          </a:p>
        </p:txBody>
      </p:sp>
      <p:pic>
        <p:nvPicPr>
          <p:cNvPr id="5124" name="Picture 4" descr="1_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Text Box 6"/>
          <p:cNvSpPr txBox="1">
            <a:spLocks noChangeArrowheads="1"/>
          </p:cNvSpPr>
          <p:nvPr/>
        </p:nvSpPr>
        <p:spPr bwMode="auto">
          <a:xfrm>
            <a:off x="6838950" y="620713"/>
            <a:ext cx="2305050" cy="2255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4200" b="1" dirty="0">
                <a:latin typeface="Times New Roman" pitchFamily="18" charset="0"/>
              </a:rPr>
              <a:t>,,</a:t>
            </a:r>
          </a:p>
        </p:txBody>
      </p:sp>
      <p:pic>
        <p:nvPicPr>
          <p:cNvPr id="5126" name="Picture 8" descr="onion0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450" y="2133600"/>
            <a:ext cx="3189288" cy="345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7" name="Rectangle 9"/>
          <p:cNvSpPr>
            <a:spLocks noChangeArrowheads="1"/>
          </p:cNvSpPr>
          <p:nvPr/>
        </p:nvSpPr>
        <p:spPr bwMode="auto">
          <a:xfrm>
            <a:off x="3419475" y="3284538"/>
            <a:ext cx="1081088" cy="247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15600" b="1" dirty="0">
                <a:latin typeface="Times New Roman" pitchFamily="18" charset="0"/>
              </a:rPr>
              <a:t>,</a:t>
            </a:r>
          </a:p>
        </p:txBody>
      </p:sp>
      <p:sp>
        <p:nvSpPr>
          <p:cNvPr id="18443" name="WordArt 11"/>
          <p:cNvSpPr>
            <a:spLocks noChangeArrowheads="1" noChangeShapeType="1" noTextEdit="1"/>
          </p:cNvSpPr>
          <p:nvPr/>
        </p:nvSpPr>
        <p:spPr bwMode="auto">
          <a:xfrm>
            <a:off x="3276600" y="5661025"/>
            <a:ext cx="2159000" cy="10080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Луч</a:t>
            </a:r>
          </a:p>
        </p:txBody>
      </p:sp>
    </p:spTree>
    <p:extLst>
      <p:ext uri="{BB962C8B-B14F-4D97-AF65-F5344CB8AC3E}">
        <p14:creationId xmlns:p14="http://schemas.microsoft.com/office/powerpoint/2010/main" xmlns="" val="206274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99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Ребусы</a:t>
            </a:r>
            <a:br>
              <a:rPr lang="ru-RU" sz="4000" b="1" smtClean="0">
                <a:solidFill>
                  <a:srgbClr val="99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4000" b="1" smtClean="0">
              <a:solidFill>
                <a:srgbClr val="99FF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7171" name="Picture 3" descr="Рисунок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75782" y="1001713"/>
            <a:ext cx="2089150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4335463" y="356235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395288" y="836613"/>
            <a:ext cx="3951287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2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ЧИ</a:t>
            </a:r>
          </a:p>
        </p:txBody>
      </p:sp>
      <p:sp>
        <p:nvSpPr>
          <p:cNvPr id="9222" name="WordArt 6"/>
          <p:cNvSpPr>
            <a:spLocks noChangeArrowheads="1" noChangeShapeType="1" noTextEdit="1"/>
          </p:cNvSpPr>
          <p:nvPr/>
        </p:nvSpPr>
        <p:spPr bwMode="auto">
          <a:xfrm>
            <a:off x="5724525" y="1557338"/>
            <a:ext cx="2735263" cy="10080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Число</a:t>
            </a:r>
          </a:p>
        </p:txBody>
      </p:sp>
      <p:pic>
        <p:nvPicPr>
          <p:cNvPr id="9223" name="Picture 7" descr="divan_020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3500438"/>
            <a:ext cx="3567112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4356100" y="3500438"/>
            <a:ext cx="2303463" cy="271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7200" b="1"/>
              <a:t>И</a:t>
            </a: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5940425" y="476250"/>
            <a:ext cx="1917700" cy="393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5200" b="1">
                <a:latin typeface="Times New Roman" pitchFamily="18" charset="0"/>
              </a:rPr>
              <a:t>,</a:t>
            </a:r>
          </a:p>
        </p:txBody>
      </p:sp>
      <p:pic>
        <p:nvPicPr>
          <p:cNvPr id="9226" name="Picture 10" descr="Рисунок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543841">
            <a:off x="4281488" y="4668838"/>
            <a:ext cx="1871662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7" name="Picture 11" descr="Рисунок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-2332232">
            <a:off x="4284663" y="4724400"/>
            <a:ext cx="1944687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8" name="WordArt 12"/>
          <p:cNvSpPr>
            <a:spLocks noChangeArrowheads="1" noChangeShapeType="1" noTextEdit="1"/>
          </p:cNvSpPr>
          <p:nvPr/>
        </p:nvSpPr>
        <p:spPr bwMode="auto">
          <a:xfrm>
            <a:off x="6948488" y="4221163"/>
            <a:ext cx="1873250" cy="1295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Два</a:t>
            </a:r>
          </a:p>
        </p:txBody>
      </p:sp>
    </p:spTree>
    <p:extLst>
      <p:ext uri="{BB962C8B-B14F-4D97-AF65-F5344CB8AC3E}">
        <p14:creationId xmlns:p14="http://schemas.microsoft.com/office/powerpoint/2010/main" xmlns="" val="3904594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 animBg="1"/>
      <p:bldP spid="922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116013" y="4221163"/>
            <a:ext cx="647700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10600" b="1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 rot="10800000" flipV="1">
            <a:off x="3851275" y="1484313"/>
            <a:ext cx="2160588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29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Ж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611188" y="1484313"/>
            <a:ext cx="1512887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29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</a:t>
            </a:r>
          </a:p>
        </p:txBody>
      </p:sp>
      <p:pic>
        <p:nvPicPr>
          <p:cNvPr id="9221" name="Picture 6" descr="an6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613" y="1484313"/>
            <a:ext cx="2160587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7" descr="Рисунок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-1672020">
            <a:off x="3859213" y="2454275"/>
            <a:ext cx="1730375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8" descr="Рисунок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543841">
            <a:off x="3851275" y="2492375"/>
            <a:ext cx="19446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3" name="WordArt 9"/>
          <p:cNvSpPr>
            <a:spLocks noChangeArrowheads="1" noChangeShapeType="1" noTextEdit="1"/>
          </p:cNvSpPr>
          <p:nvPr/>
        </p:nvSpPr>
        <p:spPr bwMode="auto">
          <a:xfrm>
            <a:off x="6372225" y="2205038"/>
            <a:ext cx="2376488" cy="81121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Один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971550" y="3860800"/>
            <a:ext cx="1728788" cy="247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56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</a:t>
            </a:r>
          </a:p>
        </p:txBody>
      </p:sp>
      <p:pic>
        <p:nvPicPr>
          <p:cNvPr id="11275" name="Рисунок 4" descr="32.wm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213" y="3895725"/>
            <a:ext cx="2879725" cy="240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6" name="WordArt 12"/>
          <p:cNvSpPr>
            <a:spLocks noChangeArrowheads="1" noChangeShapeType="1" noTextEdit="1"/>
          </p:cNvSpPr>
          <p:nvPr/>
        </p:nvSpPr>
        <p:spPr bwMode="auto">
          <a:xfrm>
            <a:off x="6588125" y="4652963"/>
            <a:ext cx="2087563" cy="12239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Два</a:t>
            </a:r>
          </a:p>
        </p:txBody>
      </p:sp>
      <p:pic>
        <p:nvPicPr>
          <p:cNvPr id="9228" name="Picture 13" descr="1_gif"/>
          <p:cNvPicPr>
            <a:picLocks noGrp="1" noChangeAspect="1" noChangeArrowheads="1"/>
          </p:cNvPicPr>
          <p:nvPr>
            <p:ph type="title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8001000" y="0"/>
            <a:ext cx="1143000" cy="1143000"/>
          </a:xfrm>
          <a:noFill/>
        </p:spPr>
      </p:pic>
      <p:sp>
        <p:nvSpPr>
          <p:cNvPr id="11278" name="Rectangle 14"/>
          <p:cNvSpPr>
            <a:spLocks noChangeArrowheads="1"/>
          </p:cNvSpPr>
          <p:nvPr/>
        </p:nvSpPr>
        <p:spPr bwMode="auto">
          <a:xfrm>
            <a:off x="2555875" y="3068638"/>
            <a:ext cx="2160588" cy="187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17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,,</a:t>
            </a:r>
          </a:p>
        </p:txBody>
      </p:sp>
    </p:spTree>
    <p:extLst>
      <p:ext uri="{BB962C8B-B14F-4D97-AF65-F5344CB8AC3E}">
        <p14:creationId xmlns:p14="http://schemas.microsoft.com/office/powerpoint/2010/main" xmlns="" val="2716228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3" grpId="0" animBg="1"/>
      <p:bldP spid="1127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99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Ребусы</a:t>
            </a:r>
            <a:br>
              <a:rPr lang="ru-RU" sz="4000" b="1" smtClean="0">
                <a:solidFill>
                  <a:srgbClr val="99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4000" b="1" smtClean="0">
              <a:solidFill>
                <a:srgbClr val="99FF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0243" name="Picture 3" descr="диагональ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50825" y="1484313"/>
            <a:ext cx="4465638" cy="1944687"/>
          </a:xfrm>
          <a:noFill/>
          <a:ln w="76200">
            <a:solidFill>
              <a:srgbClr val="808000"/>
            </a:solidFill>
            <a:miter lim="800000"/>
            <a:headEnd/>
            <a:tailEnd/>
          </a:ln>
        </p:spPr>
      </p:pic>
      <p:sp>
        <p:nvSpPr>
          <p:cNvPr id="12292" name="WordArt 4"/>
          <p:cNvSpPr>
            <a:spLocks noChangeArrowheads="1" noChangeShapeType="1" noTextEdit="1"/>
          </p:cNvSpPr>
          <p:nvPr/>
        </p:nvSpPr>
        <p:spPr bwMode="auto">
          <a:xfrm>
            <a:off x="5435600" y="2133600"/>
            <a:ext cx="2663825" cy="6683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Диагональ</a:t>
            </a: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5" y="3789363"/>
            <a:ext cx="4465638" cy="2303462"/>
          </a:xfrm>
          <a:prstGeom prst="rect">
            <a:avLst/>
          </a:prstGeom>
          <a:solidFill>
            <a:srgbClr val="FFFF00"/>
          </a:solidFill>
          <a:ln w="76200">
            <a:solidFill>
              <a:srgbClr val="808000"/>
            </a:solidFill>
            <a:miter lim="800000"/>
            <a:headEnd/>
            <a:tailEnd/>
          </a:ln>
        </p:spPr>
      </p:pic>
      <p:sp>
        <p:nvSpPr>
          <p:cNvPr id="12294" name="WordArt 6"/>
          <p:cNvSpPr>
            <a:spLocks noChangeArrowheads="1" noChangeShapeType="1" noTextEdit="1"/>
          </p:cNvSpPr>
          <p:nvPr/>
        </p:nvSpPr>
        <p:spPr bwMode="auto">
          <a:xfrm>
            <a:off x="5435600" y="4437063"/>
            <a:ext cx="2665413" cy="7397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Квадрат</a:t>
            </a:r>
          </a:p>
        </p:txBody>
      </p:sp>
      <p:pic>
        <p:nvPicPr>
          <p:cNvPr id="10247" name="Picture 7" descr="1_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24800" y="0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725359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animBg="1"/>
      <p:bldP spid="1229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99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Ребусы</a:t>
            </a:r>
            <a:br>
              <a:rPr lang="ru-RU" sz="4000" b="1" smtClean="0">
                <a:solidFill>
                  <a:srgbClr val="99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4000" b="1" smtClean="0">
              <a:solidFill>
                <a:srgbClr val="99FF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6715125" y="2276475"/>
            <a:ext cx="2071688" cy="739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Отрезок</a:t>
            </a:r>
          </a:p>
        </p:txBody>
      </p:sp>
      <p:sp>
        <p:nvSpPr>
          <p:cNvPr id="14341" name="WordArt 5"/>
          <p:cNvSpPr>
            <a:spLocks noChangeArrowheads="1" noChangeShapeType="1" noTextEdit="1"/>
          </p:cNvSpPr>
          <p:nvPr/>
        </p:nvSpPr>
        <p:spPr bwMode="auto">
          <a:xfrm>
            <a:off x="3348038" y="0"/>
            <a:ext cx="1657350" cy="59499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>
              <a:solidFill>
                <a:srgbClr val="66FF33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  <a:p>
            <a:pPr algn="ctr"/>
            <a:r>
              <a:rPr lang="ru-RU" sz="3600" b="1" kern="10">
                <a:solidFill>
                  <a:srgbClr val="66FF33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А</a:t>
            </a:r>
          </a:p>
        </p:txBody>
      </p:sp>
      <p:sp>
        <p:nvSpPr>
          <p:cNvPr id="14342" name="AutoShape 6"/>
          <p:cNvSpPr>
            <a:spLocks noChangeArrowheads="1"/>
          </p:cNvSpPr>
          <p:nvPr/>
        </p:nvSpPr>
        <p:spPr bwMode="auto">
          <a:xfrm>
            <a:off x="827088" y="3644900"/>
            <a:ext cx="2376487" cy="2305050"/>
          </a:xfrm>
          <a:prstGeom prst="cube">
            <a:avLst>
              <a:gd name="adj" fmla="val 25000"/>
            </a:avLst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3" name="WordArt 7"/>
          <p:cNvSpPr>
            <a:spLocks noChangeArrowheads="1" noChangeShapeType="1" noTextEdit="1"/>
          </p:cNvSpPr>
          <p:nvPr/>
        </p:nvSpPr>
        <p:spPr bwMode="auto">
          <a:xfrm>
            <a:off x="6011863" y="4076700"/>
            <a:ext cx="1944687" cy="9556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Куба</a:t>
            </a:r>
          </a:p>
        </p:txBody>
      </p:sp>
      <p:pic>
        <p:nvPicPr>
          <p:cNvPr id="12295" name="Picture 8" descr="1_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24800" y="0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6" name="Прямоугольник 9"/>
          <p:cNvSpPr>
            <a:spLocks noChangeArrowheads="1"/>
          </p:cNvSpPr>
          <p:nvPr/>
        </p:nvSpPr>
        <p:spPr bwMode="auto">
          <a:xfrm>
            <a:off x="0" y="928688"/>
            <a:ext cx="4389438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9600" b="1">
                <a:latin typeface="Times New Roman" pitchFamily="18" charset="0"/>
              </a:rPr>
              <a:t>,</a:t>
            </a:r>
          </a:p>
        </p:txBody>
      </p:sp>
      <p:pic>
        <p:nvPicPr>
          <p:cNvPr id="12297" name="Рисунок 10" descr="Рисунок1.wm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75" y="1785938"/>
            <a:ext cx="1785938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Рисунок 11" descr="zont Moshino 7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7625" y="1857375"/>
            <a:ext cx="1357313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9" name="Рисунок 12" descr="0003-002-Re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28813" y="1857375"/>
            <a:ext cx="1916112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TextBox 15"/>
          <p:cNvPicPr>
            <a:picLocks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68875" y="2114550"/>
            <a:ext cx="1571625" cy="68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93739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animBg="1"/>
      <p:bldP spid="14341" grpId="0" animBg="1"/>
      <p:bldP spid="14342" grpId="0" animBg="1"/>
      <p:bldP spid="1434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idx="4294967295"/>
          </p:nvPr>
        </p:nvSpPr>
        <p:spPr>
          <a:xfrm>
            <a:off x="250825" y="332656"/>
            <a:ext cx="8435975" cy="4595578"/>
          </a:xfrm>
        </p:spPr>
        <p:txBody>
          <a:bodyPr lIns="91440" tIns="45720" rIns="91440" bIns="45720">
            <a:noAutofit/>
          </a:bodyPr>
          <a:lstStyle/>
          <a:p>
            <a:pPr eaLnBrk="1" hangingPunct="1"/>
            <a:r>
              <a:rPr lang="ru-RU" sz="2400" b="1" dirty="0" smtClean="0">
                <a:solidFill>
                  <a:srgbClr val="3333FF"/>
                </a:solidFill>
              </a:rPr>
              <a:t>       </a:t>
            </a:r>
          </a:p>
          <a:p>
            <a:pPr eaLnBrk="1" hangingPunct="1"/>
            <a:endParaRPr lang="ru-RU" sz="2400" b="1" dirty="0" smtClean="0">
              <a:solidFill>
                <a:srgbClr val="3333FF"/>
              </a:solidFill>
            </a:endParaRPr>
          </a:p>
          <a:p>
            <a:pPr marL="0" indent="0" eaLnBrk="1" hangingPunct="1">
              <a:buNone/>
            </a:pPr>
            <a:r>
              <a:rPr lang="ru-RU" sz="2400" b="1" dirty="0" smtClean="0">
                <a:solidFill>
                  <a:srgbClr val="3333FF"/>
                </a:solidFill>
              </a:rPr>
              <a:t> </a:t>
            </a:r>
            <a:r>
              <a:rPr lang="ru-RU" sz="2800" b="1" dirty="0" smtClean="0"/>
              <a:t>Ребус – это загадка, в которой искомое слово или фраза изображены в виде комбинации фигур, знаков, букв, т.е. «предметов».</a:t>
            </a:r>
            <a:r>
              <a:rPr lang="ru-RU" sz="2800" b="1" dirty="0" smtClean="0">
                <a:solidFill>
                  <a:srgbClr val="3333FF"/>
                </a:solidFill>
              </a:rPr>
              <a:t> </a:t>
            </a:r>
            <a:r>
              <a:rPr lang="ru-RU" sz="2800" b="1" dirty="0" smtClean="0"/>
              <a:t>Одна из главных трудностей при разгадывании ребусов – умение правильно назвать изображённый на рисунке предмет и понять, как соотносятся между собой фрагменты рисунка. Необходимо учитывать наличие синонимов, буквенная «дробь» может быть прочитана по-разному. </a:t>
            </a:r>
          </a:p>
          <a:p>
            <a:pPr marL="0" indent="0" eaLnBrk="1" hangingPunct="1">
              <a:buNone/>
            </a:pPr>
            <a:r>
              <a:rPr lang="ru-RU" sz="2800" b="1" dirty="0" smtClean="0"/>
              <a:t>Кроме знания правил, нужны </a:t>
            </a:r>
          </a:p>
          <a:p>
            <a:pPr marL="0" indent="0" eaLnBrk="1" hangingPunct="1">
              <a:buNone/>
            </a:pPr>
            <a:r>
              <a:rPr lang="ru-RU" sz="2800" b="1" dirty="0" smtClean="0"/>
              <a:t>еще смекалка и логика.</a:t>
            </a:r>
          </a:p>
        </p:txBody>
      </p:sp>
      <p:pic>
        <p:nvPicPr>
          <p:cNvPr id="16387" name="Рисунок 4" descr="32.wm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605576"/>
            <a:ext cx="2591123" cy="2252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WordArt 9"/>
          <p:cNvSpPr>
            <a:spLocks noChangeArrowheads="1" noChangeShapeType="1" noTextEdit="1"/>
          </p:cNvSpPr>
          <p:nvPr/>
        </p:nvSpPr>
        <p:spPr bwMode="auto">
          <a:xfrm>
            <a:off x="1369834" y="172454"/>
            <a:ext cx="6048375" cy="9223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solidFill>
                  <a:schemeClr val="accent2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Ребусы</a:t>
            </a:r>
          </a:p>
        </p:txBody>
      </p:sp>
      <p:pic>
        <p:nvPicPr>
          <p:cNvPr id="16391" name="Picture 13" descr="1_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950" y="0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69083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99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Ребусы</a:t>
            </a:r>
          </a:p>
        </p:txBody>
      </p:sp>
      <p:sp>
        <p:nvSpPr>
          <p:cNvPr id="13315" name="Text Box 4"/>
          <p:cNvSpPr txBox="1">
            <a:spLocks noChangeArrowheads="1"/>
          </p:cNvSpPr>
          <p:nvPr/>
        </p:nvSpPr>
        <p:spPr bwMode="auto">
          <a:xfrm>
            <a:off x="323850" y="1125538"/>
            <a:ext cx="136842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8900" b="1"/>
              <a:t>Т</a:t>
            </a:r>
          </a:p>
        </p:txBody>
      </p:sp>
      <p:pic>
        <p:nvPicPr>
          <p:cNvPr id="13316" name="Picture 6" descr="porsche_00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150" y="1484313"/>
            <a:ext cx="2600325" cy="195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Text Box 7"/>
          <p:cNvSpPr txBox="1">
            <a:spLocks noChangeArrowheads="1"/>
          </p:cNvSpPr>
          <p:nvPr/>
        </p:nvSpPr>
        <p:spPr bwMode="auto">
          <a:xfrm>
            <a:off x="2195513" y="2781300"/>
            <a:ext cx="2160587" cy="118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7200"/>
              <a:t>и=а</a:t>
            </a:r>
          </a:p>
        </p:txBody>
      </p:sp>
      <p:sp>
        <p:nvSpPr>
          <p:cNvPr id="15368" name="WordArt 8"/>
          <p:cNvSpPr>
            <a:spLocks noChangeArrowheads="1" noChangeShapeType="1" noTextEdit="1"/>
          </p:cNvSpPr>
          <p:nvPr/>
        </p:nvSpPr>
        <p:spPr bwMode="auto">
          <a:xfrm>
            <a:off x="5364163" y="2205038"/>
            <a:ext cx="2663825" cy="10795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Точка</a:t>
            </a:r>
          </a:p>
        </p:txBody>
      </p:sp>
      <p:sp>
        <p:nvSpPr>
          <p:cNvPr id="15376" name="WordArt 16"/>
          <p:cNvSpPr>
            <a:spLocks noChangeArrowheads="1" noChangeShapeType="1" noTextEdit="1"/>
          </p:cNvSpPr>
          <p:nvPr/>
        </p:nvSpPr>
        <p:spPr bwMode="auto">
          <a:xfrm>
            <a:off x="3851275" y="4724400"/>
            <a:ext cx="2808288" cy="10795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Восемь</a:t>
            </a:r>
          </a:p>
        </p:txBody>
      </p:sp>
      <p:sp>
        <p:nvSpPr>
          <p:cNvPr id="15378" name="Text Box 18"/>
          <p:cNvSpPr txBox="1">
            <a:spLocks noChangeArrowheads="1"/>
          </p:cNvSpPr>
          <p:nvPr/>
        </p:nvSpPr>
        <p:spPr bwMode="auto">
          <a:xfrm>
            <a:off x="179388" y="3644900"/>
            <a:ext cx="2170112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2900">
                <a:solidFill>
                  <a:schemeClr val="hlink"/>
                </a:solidFill>
                <a:latin typeface="Georgia" pitchFamily="18" charset="0"/>
              </a:rPr>
              <a:t>О</a:t>
            </a:r>
          </a:p>
        </p:txBody>
      </p:sp>
      <p:sp>
        <p:nvSpPr>
          <p:cNvPr id="15379" name="Text Box 19"/>
          <p:cNvSpPr txBox="1">
            <a:spLocks noChangeArrowheads="1"/>
          </p:cNvSpPr>
          <p:nvPr/>
        </p:nvSpPr>
        <p:spPr bwMode="auto">
          <a:xfrm>
            <a:off x="971550" y="4868863"/>
            <a:ext cx="76041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8000">
                <a:solidFill>
                  <a:schemeClr val="hlink"/>
                </a:solidFill>
              </a:rPr>
              <a:t>7</a:t>
            </a:r>
          </a:p>
        </p:txBody>
      </p:sp>
      <p:pic>
        <p:nvPicPr>
          <p:cNvPr id="13322" name="Picture 20" descr="1_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57314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8" grpId="0" animBg="1"/>
      <p:bldP spid="1537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99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Ребусы</a:t>
            </a:r>
          </a:p>
        </p:txBody>
      </p:sp>
      <p:sp>
        <p:nvSpPr>
          <p:cNvPr id="15363" name="Rectangle 5"/>
          <p:cNvSpPr>
            <a:spLocks noChangeArrowheads="1"/>
          </p:cNvSpPr>
          <p:nvPr/>
        </p:nvSpPr>
        <p:spPr bwMode="auto">
          <a:xfrm>
            <a:off x="251520" y="1309381"/>
            <a:ext cx="4464050" cy="573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37000" dirty="0">
                <a:latin typeface="Kozuka Gothic Pro EL" pitchFamily="34" charset="-128"/>
              </a:rPr>
              <a:t>А</a:t>
            </a:r>
          </a:p>
        </p:txBody>
      </p:sp>
      <p:sp>
        <p:nvSpPr>
          <p:cNvPr id="15364" name="Text Box 6"/>
          <p:cNvSpPr txBox="1">
            <a:spLocks noChangeArrowheads="1"/>
          </p:cNvSpPr>
          <p:nvPr/>
        </p:nvSpPr>
        <p:spPr bwMode="auto">
          <a:xfrm>
            <a:off x="2143125" y="3500438"/>
            <a:ext cx="150495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8000"/>
              <a:t>Д</a:t>
            </a:r>
          </a:p>
        </p:txBody>
      </p:sp>
      <p:sp>
        <p:nvSpPr>
          <p:cNvPr id="17415" name="WordArt 7"/>
          <p:cNvSpPr>
            <a:spLocks noChangeArrowheads="1" noChangeShapeType="1" noTextEdit="1"/>
          </p:cNvSpPr>
          <p:nvPr/>
        </p:nvSpPr>
        <p:spPr bwMode="auto">
          <a:xfrm>
            <a:off x="5076825" y="3068638"/>
            <a:ext cx="3240088" cy="16557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Два</a:t>
            </a:r>
          </a:p>
        </p:txBody>
      </p:sp>
      <p:pic>
        <p:nvPicPr>
          <p:cNvPr id="15366" name="Picture 9" descr="1_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6045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1371" y="29787"/>
            <a:ext cx="9144000" cy="6849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/>
          <p:cNvPicPr/>
          <p:nvPr/>
        </p:nvPicPr>
        <p:blipFill>
          <a:blip r:embed="rId3" cstate="print"/>
          <a:srcRect l="11101" t="2331" r="22291" b="11417"/>
          <a:stretch>
            <a:fillRect/>
          </a:stretch>
        </p:blipFill>
        <p:spPr bwMode="auto">
          <a:xfrm>
            <a:off x="5286380" y="4286256"/>
            <a:ext cx="128588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WordArt 3"/>
          <p:cNvSpPr>
            <a:spLocks noChangeArrowheads="1" noChangeShapeType="1" noTextEdit="1"/>
          </p:cNvSpPr>
          <p:nvPr/>
        </p:nvSpPr>
        <p:spPr bwMode="auto">
          <a:xfrm>
            <a:off x="1688828" y="692696"/>
            <a:ext cx="5643602" cy="3420451"/>
          </a:xfrm>
          <a:prstGeom prst="rect">
            <a:avLst/>
          </a:prstGeom>
        </p:spPr>
        <p:txBody>
          <a:bodyPr wrap="none" fromWordArt="1">
            <a:prstTxWarp prst="textInflate">
              <a:avLst/>
            </a:prstTxWarp>
          </a:bodyPr>
          <a:lstStyle/>
          <a:p>
            <a:pPr algn="ctr" rtl="0"/>
            <a:r>
              <a:rPr lang="ru-RU" sz="3600" kern="1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Придумайте</a:t>
            </a:r>
          </a:p>
          <a:p>
            <a:pPr algn="ctr" rtl="0"/>
            <a:r>
              <a:rPr lang="ru-RU" sz="3600" kern="1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ребусы</a:t>
            </a:r>
            <a:endParaRPr lang="ru-RU" sz="3600" kern="10" spc="0" dirty="0">
              <a:ln w="12700">
                <a:solidFill>
                  <a:srgbClr val="0000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4286256"/>
            <a:ext cx="1428760" cy="1745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743182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899592" y="764704"/>
            <a:ext cx="6191250" cy="44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hangingPunct="1">
              <a:lnSpc>
                <a:spcPct val="100000"/>
              </a:lnSpc>
              <a:buClrTx/>
              <a:buSzTx/>
              <a:buFontTx/>
              <a:buNone/>
              <a:defRPr/>
            </a:pPr>
            <a:endParaRPr lang="ru-RU" sz="2800" dirty="0">
              <a:solidFill>
                <a:srgbClr val="FF0000"/>
              </a:solidFill>
            </a:endParaRPr>
          </a:p>
          <a:p>
            <a:pPr algn="ctr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Есть о математике молва,</a:t>
            </a:r>
            <a:endParaRPr lang="ru-RU" sz="2800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Что она в порядок ум приводит,</a:t>
            </a:r>
            <a:endParaRPr lang="ru-RU" sz="2800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Потому хорошие слова</a:t>
            </a:r>
            <a:endParaRPr lang="ru-RU" sz="2800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Часто говорят о ней в народе.</a:t>
            </a:r>
            <a:endParaRPr lang="ru-RU" sz="2800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Ты нам, математика, даешь</a:t>
            </a:r>
            <a:endParaRPr lang="ru-RU" sz="2800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Для победы трудностей закалку,</a:t>
            </a:r>
            <a:endParaRPr lang="ru-RU" sz="2800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Учится с тобою молодежь</a:t>
            </a:r>
            <a:endParaRPr lang="ru-RU" sz="2800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Развивать и волю, и смекалку.</a:t>
            </a:r>
          </a:p>
        </p:txBody>
      </p:sp>
    </p:spTree>
    <p:extLst>
      <p:ext uri="{BB962C8B-B14F-4D97-AF65-F5344CB8AC3E}">
        <p14:creationId xmlns:p14="http://schemas.microsoft.com/office/powerpoint/2010/main" xmlns="" val="214388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659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Рисунок 3"/>
          <p:cNvPicPr/>
          <p:nvPr/>
        </p:nvPicPr>
        <p:blipFill>
          <a:blip r:embed="rId3" cstate="print"/>
          <a:srcRect b="7895"/>
          <a:stretch>
            <a:fillRect/>
          </a:stretch>
        </p:blipFill>
        <p:spPr bwMode="auto">
          <a:xfrm>
            <a:off x="3929058" y="4429132"/>
            <a:ext cx="192882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2214546" y="714356"/>
            <a:ext cx="5429288" cy="2214578"/>
          </a:xfrm>
          <a:prstGeom prst="rect">
            <a:avLst/>
          </a:prstGeom>
        </p:spPr>
        <p:txBody>
          <a:bodyPr wrap="none" fromWordArt="1">
            <a:prstTxWarp prst="textInflate">
              <a:avLst/>
            </a:prstTxWarp>
          </a:bodyPr>
          <a:lstStyle/>
          <a:p>
            <a:pPr algn="ctr" rtl="0"/>
            <a:r>
              <a:rPr lang="ru-RU" sz="3600" kern="10" spc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Молодцы</a:t>
            </a:r>
            <a:endParaRPr lang="ru-RU" sz="3600" kern="10" spc="0" dirty="0">
              <a:ln w="12700">
                <a:solidFill>
                  <a:srgbClr val="0000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3074" name="Picture 2" descr="umn"/>
          <p:cNvPicPr>
            <a:picLocks noChangeAspect="1" noChangeArrowheads="1"/>
          </p:cNvPicPr>
          <p:nvPr/>
        </p:nvPicPr>
        <p:blipFill>
          <a:blip r:embed="rId4" cstate="print"/>
          <a:srcRect l="11111" t="10000" r="11111" b="6667"/>
          <a:stretch>
            <a:fillRect/>
          </a:stretch>
        </p:blipFill>
        <p:spPr bwMode="auto">
          <a:xfrm>
            <a:off x="5500694" y="2857496"/>
            <a:ext cx="150019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6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86050" y="3214686"/>
            <a:ext cx="1500198" cy="1282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21380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03" y="404664"/>
            <a:ext cx="8186766" cy="1143000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tx2"/>
                </a:solidFill>
              </a:rPr>
              <a:t>Правила разгадывания ребусов:</a:t>
            </a:r>
            <a:endParaRPr lang="ru-RU" sz="4400" b="1" dirty="0">
              <a:solidFill>
                <a:schemeClr val="tx2"/>
              </a:solidFill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3714752"/>
            <a:ext cx="1685925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500034" y="2098655"/>
            <a:ext cx="77153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small" dirty="0"/>
              <a:t>1. Запятая слева от слова означает количество букв, которые нужно удалить с начала слова.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14414" y="5500702"/>
            <a:ext cx="55468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cap="small" dirty="0">
                <a:solidFill>
                  <a:schemeClr val="tx2"/>
                </a:solidFill>
              </a:rPr>
              <a:t>Было "ШПРИЦ" стало "</a:t>
            </a:r>
            <a:r>
              <a:rPr lang="ru-RU" sz="3200" b="1" dirty="0" smtClean="0">
                <a:solidFill>
                  <a:schemeClr val="tx2"/>
                </a:solidFill>
              </a:rPr>
              <a:t>ПРИЦ".</a:t>
            </a:r>
            <a:endParaRPr lang="ru-RU" sz="3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1486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48680"/>
            <a:ext cx="8104414" cy="1522990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</a:t>
            </a:r>
            <a:r>
              <a:rPr lang="ru-RU" sz="36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Перевернутая запятая справа означает количество букв, которые нужно удалить с конца слова.</a:t>
            </a:r>
            <a:endParaRPr lang="ru-RU" sz="3600" b="1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1538" y="5715016"/>
            <a:ext cx="59394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chemeClr val="tx2"/>
                </a:solidFill>
              </a:rPr>
              <a:t>Было</a:t>
            </a:r>
            <a:r>
              <a:rPr lang="ru-RU" sz="2000" b="1" dirty="0" smtClean="0">
                <a:solidFill>
                  <a:schemeClr val="tx2"/>
                </a:solidFill>
              </a:rPr>
              <a:t> "</a:t>
            </a:r>
            <a:r>
              <a:rPr lang="ru-RU" sz="3600" b="1" dirty="0">
                <a:solidFill>
                  <a:schemeClr val="tx2"/>
                </a:solidFill>
              </a:rPr>
              <a:t>ПАЛЬМА</a:t>
            </a:r>
            <a:r>
              <a:rPr lang="ru-RU" sz="2000" b="1" dirty="0" smtClean="0">
                <a:solidFill>
                  <a:schemeClr val="tx2"/>
                </a:solidFill>
              </a:rPr>
              <a:t>" </a:t>
            </a:r>
            <a:r>
              <a:rPr lang="ru-RU" sz="3600" b="1" dirty="0">
                <a:solidFill>
                  <a:schemeClr val="tx2"/>
                </a:solidFill>
              </a:rPr>
              <a:t>стало</a:t>
            </a:r>
            <a:r>
              <a:rPr lang="ru-RU" sz="2000" b="1" dirty="0" smtClean="0">
                <a:solidFill>
                  <a:schemeClr val="tx2"/>
                </a:solidFill>
              </a:rPr>
              <a:t> "</a:t>
            </a:r>
            <a:r>
              <a:rPr lang="ru-RU" sz="3600" b="1" dirty="0">
                <a:solidFill>
                  <a:schemeClr val="tx2"/>
                </a:solidFill>
              </a:rPr>
              <a:t>ПАЛЬ</a:t>
            </a:r>
            <a:r>
              <a:rPr lang="ru-RU" sz="2000" b="1" dirty="0" smtClean="0">
                <a:solidFill>
                  <a:schemeClr val="tx2"/>
                </a:solidFill>
              </a:rPr>
              <a:t>".</a:t>
            </a:r>
            <a:endParaRPr lang="ru-RU" sz="2000" b="1" dirty="0">
              <a:solidFill>
                <a:schemeClr val="tx2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2500306"/>
            <a:ext cx="234316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50763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8748464" cy="266941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3. Если над словом перечеркнутые буквы, то это означает, что их нужно вычеркнуть. Если в слове несколько таких букв, то все они вычеркиваются.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3214686"/>
            <a:ext cx="16859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 flipH="1">
            <a:off x="1000100" y="5500702"/>
            <a:ext cx="58579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cap="small" dirty="0">
                <a:solidFill>
                  <a:schemeClr val="tx2"/>
                </a:solidFill>
              </a:rPr>
              <a:t>Было "СТОЛ" стало "СТ".</a:t>
            </a:r>
          </a:p>
        </p:txBody>
      </p:sp>
    </p:spTree>
    <p:extLst>
      <p:ext uri="{BB962C8B-B14F-4D97-AF65-F5344CB8AC3E}">
        <p14:creationId xmlns:p14="http://schemas.microsoft.com/office/powerpoint/2010/main" xmlns="" val="1253669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8786842" cy="2668848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4. Для замены букв внутри используют равенство типа И=Е, которое означает, что следует заменить все буквы И на Е. Если указано равенство типа 2=Р, то следует вторую букву заменить на Р.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3143248"/>
            <a:ext cx="1685925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857224" y="5715016"/>
            <a:ext cx="55307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cap="small" dirty="0">
                <a:solidFill>
                  <a:schemeClr val="tx2"/>
                </a:solidFill>
              </a:rPr>
              <a:t>Было "САЧОК" стало "САКОК".</a:t>
            </a:r>
          </a:p>
        </p:txBody>
      </p:sp>
    </p:spTree>
    <p:extLst>
      <p:ext uri="{BB962C8B-B14F-4D97-AF65-F5344CB8AC3E}">
        <p14:creationId xmlns:p14="http://schemas.microsoft.com/office/powerpoint/2010/main" xmlns="" val="194330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072494" cy="1143000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5. Строчка вида 2,4,6,7 означает, что из слова необходимо использовать только буквы под номерами 2,4,6 и 7.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2571744"/>
            <a:ext cx="168592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785786" y="5357826"/>
            <a:ext cx="61171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cap="small" dirty="0">
                <a:solidFill>
                  <a:schemeClr val="tx2"/>
                </a:solidFill>
              </a:rPr>
              <a:t>Было "БУДИЛЬНИК" стало "ИДУ".</a:t>
            </a:r>
          </a:p>
        </p:txBody>
      </p:sp>
    </p:spTree>
    <p:extLst>
      <p:ext uri="{BB962C8B-B14F-4D97-AF65-F5344CB8AC3E}">
        <p14:creationId xmlns:p14="http://schemas.microsoft.com/office/powerpoint/2010/main" xmlns="" val="3934890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8258204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6. Перевернутая картинка означает, что слово нужно читать справа    налево.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2571744"/>
            <a:ext cx="190985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357290" y="5072074"/>
            <a:ext cx="49936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cap="small" dirty="0">
                <a:solidFill>
                  <a:schemeClr val="tx2"/>
                </a:solidFill>
              </a:rPr>
              <a:t>Было "КРОТ" стало "ТОРК".</a:t>
            </a:r>
          </a:p>
        </p:txBody>
      </p:sp>
    </p:spTree>
    <p:extLst>
      <p:ext uri="{BB962C8B-B14F-4D97-AF65-F5344CB8AC3E}">
        <p14:creationId xmlns:p14="http://schemas.microsoft.com/office/powerpoint/2010/main" xmlns="" val="320910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453</Words>
  <Application>Microsoft Office PowerPoint</Application>
  <PresentationFormat>On-screen Show (4:3)</PresentationFormat>
  <Paragraphs>100</Paragraphs>
  <Slides>34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Тема Office</vt:lpstr>
      <vt:lpstr>Slide 1</vt:lpstr>
      <vt:lpstr>Slide 2</vt:lpstr>
      <vt:lpstr>Slide 3</vt:lpstr>
      <vt:lpstr>Правила разгадывания ребусов:</vt:lpstr>
      <vt:lpstr>2. Перевернутая запятая справа означает количество букв, которые нужно удалить с конца слова.</vt:lpstr>
      <vt:lpstr>3. Если над словом перечеркнутые буквы, то это означает, что их нужно вычеркнуть. Если в слове несколько таких букв, то все они вычеркиваются.</vt:lpstr>
      <vt:lpstr>4. Для замены букв внутри используют равенство типа И=Е, которое означает, что следует заменить все буквы И на Е. Если указано равенство типа 2=Р, то следует вторую букву заменить на Р.</vt:lpstr>
      <vt:lpstr>5. Строчка вида 2,4,6,7 означает, что из слова необходимо использовать только буквы под номерами 2,4,6 и 7.</vt:lpstr>
      <vt:lpstr>6. Перевернутая картинка означает, что слово нужно читать справа    налево.</vt:lpstr>
      <vt:lpstr>7. При шифровании часто используют структуру начертания изображения.</vt:lpstr>
      <vt:lpstr>Slide 11</vt:lpstr>
      <vt:lpstr>Правила соревнований.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Ребусы</vt:lpstr>
      <vt:lpstr>Ребусы </vt:lpstr>
      <vt:lpstr>Slide 27</vt:lpstr>
      <vt:lpstr>Ребусы </vt:lpstr>
      <vt:lpstr>Ребусы </vt:lpstr>
      <vt:lpstr>Ребусы</vt:lpstr>
      <vt:lpstr>Ребусы</vt:lpstr>
      <vt:lpstr>Slide 32</vt:lpstr>
      <vt:lpstr>Slide 33</vt:lpstr>
      <vt:lpstr>Slide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Математические ребусы</dc:title>
  <dc:creator>hom</dc:creator>
  <cp:lastModifiedBy>Windows User</cp:lastModifiedBy>
  <cp:revision>17</cp:revision>
  <dcterms:created xsi:type="dcterms:W3CDTF">2013-05-13T21:14:34Z</dcterms:created>
  <dcterms:modified xsi:type="dcterms:W3CDTF">2017-11-26T03:01:58Z</dcterms:modified>
</cp:coreProperties>
</file>