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7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4" r:id="rId18"/>
    <p:sldId id="277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4660"/>
  </p:normalViewPr>
  <p:slideViewPr>
    <p:cSldViewPr>
      <p:cViewPr varScale="1">
        <p:scale>
          <a:sx n="77" d="100"/>
          <a:sy n="7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8292323522452791"/>
          <c:y val="7.1226332557486921E-2"/>
          <c:w val="0.6260145154811626"/>
          <c:h val="0.7656640089800096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№1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Primary students (10-11)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0.42000000000000032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№2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Primary students (10-11)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№3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Primary students (10-11)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0.32000000000000145</c:v>
                </c:pt>
              </c:numCache>
            </c:numRef>
          </c:val>
        </c:ser>
        <c:axId val="165143680"/>
        <c:axId val="165145216"/>
      </c:barChart>
      <c:catAx>
        <c:axId val="165143680"/>
        <c:scaling>
          <c:orientation val="minMax"/>
        </c:scaling>
        <c:axPos val="b"/>
        <c:tickLblPos val="nextTo"/>
        <c:crossAx val="165145216"/>
        <c:crosses val="autoZero"/>
        <c:auto val="1"/>
        <c:lblAlgn val="ctr"/>
        <c:lblOffset val="100"/>
      </c:catAx>
      <c:valAx>
        <c:axId val="165145216"/>
        <c:scaling>
          <c:orientation val="minMax"/>
        </c:scaling>
        <c:axPos val="l"/>
        <c:majorGridlines/>
        <c:numFmt formatCode="0%" sourceLinked="1"/>
        <c:tickLblPos val="nextTo"/>
        <c:crossAx val="1651436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21937038452717797"/>
          <c:y val="6.7771589526918891E-2"/>
          <c:w val="0.73757092984735806"/>
          <c:h val="0.739752640676013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№1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Secondary students (12-16)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0.32000000000000167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№2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Secondary students (12-16)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№3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Secondary students (12-16)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0.32000000000000167</c:v>
                </c:pt>
              </c:numCache>
            </c:numRef>
          </c:val>
        </c:ser>
        <c:axId val="165158272"/>
        <c:axId val="165164160"/>
      </c:barChart>
      <c:catAx>
        <c:axId val="165158272"/>
        <c:scaling>
          <c:orientation val="minMax"/>
        </c:scaling>
        <c:axPos val="b"/>
        <c:numFmt formatCode="mmm/yy" sourceLinked="1"/>
        <c:tickLblPos val="nextTo"/>
        <c:crossAx val="165164160"/>
        <c:crosses val="autoZero"/>
        <c:auto val="1"/>
        <c:lblAlgn val="ctr"/>
        <c:lblOffset val="100"/>
      </c:catAx>
      <c:valAx>
        <c:axId val="165164160"/>
        <c:scaling>
          <c:orientation val="minMax"/>
        </c:scaling>
        <c:axPos val="l"/>
        <c:majorGridlines/>
        <c:numFmt formatCode="0%" sourceLinked="1"/>
        <c:tickLblPos val="nextTo"/>
        <c:crossAx val="165158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564536050641024"/>
          <c:y val="0.36587873216355793"/>
          <c:w val="0.1743546394935927"/>
          <c:h val="0.2817786482273473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5CDE0D-D648-474D-B89B-94600820EE1C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4E33E5-435F-47C2-A280-A0D8AEF83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Explorer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Treasure</a:t>
            </a:r>
            <a:r>
              <a:rPr lang="ru-RU" dirty="0" smtClean="0"/>
              <a:t> </a:t>
            </a:r>
            <a:r>
              <a:rPr lang="ru-RU" dirty="0" err="1" smtClean="0"/>
              <a:t>Peninsula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2852936"/>
            <a:ext cx="2952328" cy="2785864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The project is done by </a:t>
            </a:r>
          </a:p>
          <a:p>
            <a:pPr algn="l">
              <a:lnSpc>
                <a:spcPct val="150000"/>
              </a:lnSpc>
            </a:pPr>
            <a:r>
              <a:rPr lang="ru-RU" dirty="0" err="1" smtClean="0">
                <a:solidFill>
                  <a:schemeClr val="tx1"/>
                </a:solidFill>
              </a:rPr>
              <a:t>Arina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Obu</a:t>
            </a:r>
            <a:r>
              <a:rPr lang="en-US" dirty="0" smtClean="0">
                <a:solidFill>
                  <a:schemeClr val="tx1"/>
                </a:solidFill>
              </a:rPr>
              <a:t>k</a:t>
            </a:r>
            <a:r>
              <a:rPr lang="ru-RU" dirty="0" err="1" smtClean="0">
                <a:solidFill>
                  <a:schemeClr val="tx1"/>
                </a:solidFill>
              </a:rPr>
              <a:t>hova</a:t>
            </a:r>
            <a:endParaRPr lang="ru-RU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form </a:t>
            </a:r>
            <a:r>
              <a:rPr lang="ru-RU" dirty="0" smtClean="0">
                <a:solidFill>
                  <a:schemeClr val="tx1"/>
                </a:solidFill>
              </a:rPr>
              <a:t>8B</a:t>
            </a:r>
            <a:r>
              <a:rPr lang="en-US" dirty="0" smtClean="0">
                <a:solidFill>
                  <a:schemeClr val="tx1"/>
                </a:solidFill>
              </a:rPr>
              <a:t>, Gymnasium № 1</a:t>
            </a:r>
          </a:p>
          <a:p>
            <a:pPr algn="l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the teacher of English: </a:t>
            </a:r>
          </a:p>
          <a:p>
            <a:pPr algn="l">
              <a:lnSpc>
                <a:spcPct val="150000"/>
              </a:lnSpc>
            </a:pPr>
            <a:r>
              <a:rPr lang="en-US" dirty="0" err="1" smtClean="0">
                <a:solidFill>
                  <a:schemeClr val="tx1"/>
                </a:solidFill>
              </a:rPr>
              <a:t>Mylueva</a:t>
            </a:r>
            <a:r>
              <a:rPr lang="en-US" dirty="0" smtClean="0">
                <a:solidFill>
                  <a:schemeClr val="tx1"/>
                </a:solidFill>
              </a:rPr>
              <a:t> I.A.</a:t>
            </a:r>
          </a:p>
          <a:p>
            <a:endParaRPr lang="ru-RU" dirty="0"/>
          </a:p>
        </p:txBody>
      </p:sp>
      <p:sp>
        <p:nvSpPr>
          <p:cNvPr id="11266" name="AutoShape 2" descr="data:image/jpg;base64,/9j/4AAQSkZJRgABAQEAYABgAAD/2wBDAAoHBwgHBgoICAgLCgoLDhgQDg0NDh0VFhEYIx8lJCIfIiEmKzcvJik0KSEiMEExNDk7Pj4+JS5ESUM8SDc9Pjv/wAALCAEFAY0BAREA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9oACAEBAAA/AOvvJQbqUrIfvnIHbmqheVj8rHHualw6qTvJ+tMLSq2SzfjTlDbs+Yx9s1YEhHdj+NOOSM5IP1qJmOf4j75oXdjlyc+/Sg7yCQSMe/WoneReMn86QI7EnefzpA04ODIaky453n86ck0in5XP4mrcV2x4PWrPm/JkHJpPNbu1SeYSM8ikMh203e/rShznPP504MSe/wCNOOcZqPe54z+dLG8gUb8Z746U7zD2zSiUng5pvmE+tHmZ7GkLsvfNG87sUm4gkhjSb2P8VLk+pNHmemfzo8wnoab5jjvS+YT3P51G8hIwTzVclgchj+dK0pz1P4UxnbP3m/OmFiz4LN+BxQSy/wAbfSkCttzubPcZoVWHcj6mpot5PLEfjUUwclsucfWtPRMiOQZJxjr+NZV6oW7lx2Y/zpsJHXb+lSFAc4PXnFLt3AcA0jKVHC1Js5DAZGKUnI5GMU1tnGOc+lHlnt+tBChSAOaVlG0fLn1piQ4zikKe3NDRHbTBtUEE09WUD6VMknGSOKnjkVyMdRU2cjkUgXmn4HpTtgxmlCgU4fSmkD0pnAPSlAGaMCjYDTTx2pABnNGKbg80qpz7U4rgcdacoGORQVULjHNM2g00rTWQbenJqJk44ApgT+I0bcfjQYwRksM+1NG0dR+VLgYyCc+9CLzzzUjY4xximkAjkVe0wACQKB2z+tY127PdT4ONrkZIz3pEyPumpVyGw2KT5lORwKepY9SCP5VMGwoHXvmmYOTkUAH+6MCkbJBPWkA4BHBpcNgkHmkBYZzTSWHIzzQX+WmAK3UUm35gKmCgDjAp2AW4OamSQjgmplYtjFPwcc06PrjNPyOajJI5zSFtpwabuy+M1IuKQg0AkDmomkyfakGG74o+73pQQTkk0F+wNKDxnNIZMUgcmlD4bFIZCAeKg87vnPNLvyaY8gHy0wsx6YxTs0xmJPTFIJRzhhkHBp6Mc5NTAAjJpjGrulYAlOeuP61kXLBr6ZBgEOc0LyMZAPekXbkkjn1zT8l3AzxThhPlUDrwaUZIxyCKUNgZOT9KXzsA+maakuW4Ix2z3qUfN1xTSB3NJnb0FIWRhgfnTOMf0oDAEcUhOTning5Ap+4d6N+OnUetOSbb3qYXIIxUqOR1p5YY460xmyPemFs9etRpMizbMgtjkelThwOaRnz1PFRs5UgYJyccUshCEZIxTdwzg8U2VtqnHNIz7Yt2cGlDfKORk05WwDmgFD15pRjOBTS/NNkkUIXY4FVhIkikxnO04NOVh601X80sORimR8My84BqY/dyOajIPJHHrnvUVuUCEKDjceT3NTfaUSVYyRuarWRnGSBUb8ITn6VZ0d8iXJz0x+tZM277VcMQCTKw/Wkw27duAH0oBy+Dj2NL5oDDHBqQMxOCR6/SpNzKOmTTCSB9aYXAHXIpASecHFSRk5I5JxmpF5pTUTjsPwpBkDFLkE46UuOQPSnZHanABlz0ArMtrrzppuNoRsZNXY955BBz6VXvrt4p7dF6O3zVqRSN16irBYFc5qPduOKjlDBuD9axLeWSDUbiTcHTGWOa1ILp5olfHDcira/dpxOBwKo38pAXK7hnkd6sHlVznpxTdp2ASck9SBUF3Kgi8skAscDIqFrgJex24YbtvTHWr657im+YvmlAecUMzbSEIDdie1Id2fmpHAI2tjHvUEUiSI4UD5Tjim8iIkAn0A61DbzdcoU56YpzXUUcRG9RJnkZp9tJiEEnJ70skqiMsxPFZNpeyCJ8jdHJIRGR3PvVm4vIVv4VkUll6qRmtXzQxAHGRUE021xETyelXNFB/fZ6fLj9apXbqLmYHgBzgj61Bu+TIPWmlTzt59aVMsQcVOu3rjGKcWI70FwV96jLBBxz7UwPnJyakQkjOamRx0HWnE8c8UwFT1p5UYwO9RcKeaXeB0alV9xyelLNOI4WZRnHbOM1zS6gRbXUrp5bF+hPStnRpvO02OQgDPXnOazNYcvqERjkBZDwpNdBFKWjXtxUrSDHcGkE4RSzngd6ga+ins3m3FUGQSOcVzelyKs91Hkvv6Ddj8a6SzOLWMnuKtpJleaeGzVO+Oxomcbhu4A9asiTOCabKyHaA2TnPWs+6Illjfd8qNg5HGazr29VdVilVcqO/et8SZUEnGaq/aE/tApnlVyRT45me4yAVUjj3qfcPXP1qO4IKHJHA9azbW4hgRxES5bqMd6tMSbPAO0sO3NZdnNuJTeWUZCk5FLbRxyhpJICHDH5jzn8q07Y/wCjZwFGOBVcXDGB5Wj2BQeTXNx3BhhWZbgOu/hM/wCcVaNz51zBIFEo64GS1bkN9E8DSICVHGTWfql40McUnOc5GDmuk8NSma0aR85IXr+NZl0Fa7m+brKwA981DI+0bd3Ippc7uM4qVZFC1YjkyM4/GnY3n0FNwEB5H0FRSfORyAKMMDgAfnS7mXqMEU5XYcj8802e4Ea5Zto96VJCvzYJHepfO3LQRu71HtK8g8ZoDHeTniq2oFHt2WViiE9vWua+1RR20qSRRz8/IX/hrb8PXCf2aAy7OeeetUry5jj1ZZbZmBY4bv8AjW5c3ax20Dqw+dgN386vHlA2eorP1O5jgttrEln6KDzVG1eddIlkSbY2SVx0PtWLFcfvGd41ifuyjr711GmziayjwSpI4FaEW4DnJ96beXBtbcy4J/pWfdzSTT226Xy1zkEDOa0ZXMUWQ24qM5x1pjXAcxghl3dD0xWPqt+8EuEckb+nY1izStLcF0YqCemc4rqrK7je0RPMMjhOfWsaK8kiv7iUEyMflA9K0NPvHuS+4bQncng1ddjJDuD4z3HeodQuBBZGTeA7DA3d6oRXitDHCwO8ruyoxnirM919l00nIxjjnnNYen6iIZmDKx8xuMHABqRLuSWQtG4RtxEgz/StzOLHzAeAMndxWDd6hI1kyxLtU5HJ61hhmVcDgn3q2khjgUr8xHJIPStPTL8LazIZFXgtgnqap6oxM6MJFPy/wtkfSu18IXsc9lIEQjYFB4+tZDz7by8/vCd+/GNxrOXUHnlZCOkg5HpVq4vFg8xmJ2Bcj61JZXMV3ErqevX2q8hwAUOcGpjJwAKjkAzkfzpgz3x9DTsFvak5JHf60wP8xzWfrs6x2yxl8GRh26in39ybfQS4b5mXaM1Y0mbz9Phc5LFeauox3YpHcLk449BUZlCJvPCjrmsLUtVeSFkKgqCc4PJrFiUmN3Me1D0BrT0q6FlGBKflcZCnkH2qCJwt/viRUZufL6itfWp8pBDGuwqCdpPer+i3rzW6rJkhIwST61j6xexy3DGB2cngkjp9KhtZJfKMSuuzBLbxwPpWS07vORu3Zb9K6bRpSil3TGBgkVtpJifBYHC9KyNf1DzAsMbOCp+YZwKrxXCyXMED5VF+6SckVuXsrLZ/I+1uArGs27u5kZInKk9dy9jWJqFwZ8Zj5788VBGDgY6enerH2+VIyqHDtwSDTEuHibIyD7GrlhqZgeQ43qw6E8VoTakg02JtwLE8KvFZGr3yXEkUkXUJypP3TUAvpN6OrElVwSf1qS4lEgZnRowQNnORUNqxt5d2xZCezcgiiK7G1lBKnPpirUupyjT2j3tk8D0qr5/+hYK4bHLVRcBuTkBe/XNTmREQ+UuN3BGadAVUrIQDjqCMg02eVJWO2IJjjjvXVeCmKJdpzxsP/oVZGo3Pl6hfsvIE75X/AIEayrK5YzkkbUzxnvV+4aKSJvMkJL9MdBTbC4NvaS4YcZwSe9bWn33nBAcfdGa0dyEZBGarmUGUpuORUsbrjn86cHyBz1NG8Ak9xTCVB4zzWP4huADAmUG1s89ah1meGXTYn35yeAK09DZf7Mj28DFWnuRFy3QDr60qSiflSNvYim3SD7LLnJyDwK5C7BQbSrIeuGPNQvIyxhR8y5BxnqavWLMpkkJVWKYUMMioF3G7CoxODnI4NW550MwOXc7cBm5INXtJvhGJRIcBkxnHesl0KSl9wIJ604uMBQu4mqMsTrMX4Gew7Vt2F55du6H+LH5itD7Z/wATHdu2oBzmsa5laa8kbhizcYpwZodsjcv229jV241ZriOHeoOwjdzjP1pt1qPmsqhI0UcADvVG8JHBHy46DpVOOUrkEnGakDrjbgE5zTWKqwAB68VI12BlQhIznBxx9KlQkwkMzDnIGapySjdxyfftUaMwDO5yB0x3p6u8n3YyR3J5p8KuXO0YYDOfSnkCQkLgHucUiKZI9pySv608oPKIjB3Zwdwqrltx2gZ6NSHIk2sOaejknB3cdu1ToCVLbRwfSuj8GAg3uOh8vj/vqsHVpUXWr4An5p3BH4msuFXVyvXHSpbmVtpCvjjpSW8m5RGcnjP1rW025WEnnnp1zQt83mPh2PJp0d1MC5AJLLjmpRdzrGF2mrv28bE2AnB5qSG+jPD9WzTheDB9Vrn9bumubhIUZSAMEAZNVbpcRqkbcAfdrb0O5eKwkWUBdpyvNVdTvd2mtslO9uBirugXanT40Zsspw2a1LuXZEWXB/GuMvbkz3ZkCeYQeAadK2duFXb6elSCXywc5+YYHoKfGkZwy5DZzmmAs5LEnGTjNOhlO91Zs8cLSF9xxsAx70m751IA496rzswkGTwPWrdrKrAkgYHQ1Zk3IBISSDxyecVGgXcMoV54NDbWbcQcZ45qKWPaxyO/IzTDIS4XAGO9Onk5xzgfrUDINpYjr0xSRqhI+bHtjmnYy20dz3p00flEc5NP37rcgAlu9Uizb8nB9Dip4YvM+8Btx27VPHbhY3VJCFznmnZTOwMFJ74pAgK8H5j+lRzAxYCEE9CafHIRG4Y5yOg71WeIAFiC2T1B4qMRhpsKwDY+9in7dh27sk85FWWlaONVz8pHPGc10PgsqTe7cf8ALPP/AI9XOawn/E1vT/F58n/oRrMikkB55OelOeNmy5GPQUsYwh43A8Vct5liPQbT780rSkTKVHBPU1LFPJuYKB75p0d0fNHXj9ashgG3E7QwySKpyXDR3AMZyOmasRykjeWbOOaz5vmuGblSBnPrTJSSF2DrweeamtJdkbLk5PWor4sRkYZewAq1pLmOJl5GefpVi6vXMBhOTxxz1rMi3ZGQuc9e4q1EpaQLgnucdxU9zGoQFVPzDbVVH2KCvIx0p5bzISAdpqrH5qvw4PrUzAl8iQZ6ZApNm4hSxPPemXWEbZ3U9akt3GchgW9BVxpCLcb8Z9T1FJEyIgfJIORg0sSnyWznGMgVHKwVzkjHr6VWjDyXIVfmDGpZgwyhbLA4A9KjfeuMfjzRFuaQuGGT8oFLIixMcuTzQsrM/QY7U+QsFA4U9OO9QDG8hxgdRmpIY3LgiQbAOTmrajoGDBWGPQmkPlrMwCZAGc96ZsV0K45PIJNR3Cb1GcdOQO9MlQqyqCeRT8k4UgKAOT0qCYqflTOcYJz1psaF2JyRjgVPIZREr7fk7Gul8EOub7/tn/7NXO6wCNYvzyf374x/vGqKAsC2M5qyyqYM4ww/WqDOd+0cj+VKSIwCR06A96khlyVHXHarMeFkyVKk9R3qy3lkLsXBJxjNSAlW2nhO4zTLhEO3ylyexFI0pt4zFKvzdiKzWl3SsTuO49fSpEiaYjBIyeKBG9vcFWQhz1FNuNxlHAx2z2qa1cqpAA6YyKmJyRllAbCgY5yaqxoRITnnOPrWpZQAIz7QSODn0olbZL5eSQORx0rOZCs3ycfXpSvOskHIAYHk+30qvEFWTOSPY9Ktt/qy2QcColO0/P8Axe1MbJf5GGTxk0+AFWwnfpxgVaJL3BQkAKMkkVBJOQ2wtlatQzqq5ByQp4NVGYM5OSQe2O9LE7Z4YgqcgjtT0bfIFYd85HU1LN5bKoC7cjk1HagfakVhweP/AK9Pu7fYg3ct161DFH5h+9jvilueQoU8etRBlJKDk46nmrtoECuCecd+9TM+9Y0wQ/aiJsLJGF3E9z29artxMWTp0/GnsNsQDZJxmo2UyzLg5G3p0xSKBtcuuXb5QD6etRPCp3ZypHXJqFG8s7QQRVkSADy3JYdh2rovBcZEuoMDkHy8e33q53WSTrt8AD/x8Px+JqOBhkq0fzDoB3qO6d433OpVh2qBH8xmOOozilfmH5gOD070kRP8Py8E+9Sqfn4Ynjkmpg5UZAz7+lTzylowAB05J61HGzgjLcjp9KsPIJMhwORyTVVo1SRTsA3dgetP3BP+WePSoprppOo3EdG7mq7tuI35B6jIqxC4YAAflSM2NwzjB6kc0sA3FVYk4OMVoRZS3KYYYP0pGkWNmJxnoMcmq05WVcqMHHPNZ8n3sL1PrSByr4YA5/nU8Ttt2s42k9+1WMIhGPmU1E0gX5vlIBp0LMzAhgO/HSliZ5ZwrHG7jNQTAdWzvBwamtiCM7STjiklVgSzHA6/jTIleRTsBye1Xkt3tvLJ5ylPlhUtGuCDnH5054UgdiATg/KfaobllePchxzz9akgtjMok8xUB+Vcn7x9PaqrbCTnJK9+lRQAyzYj2qe9XIQwRuA3NSFmYbs4IPHNWE2JA0mQQ5BI7iqkpBOexOeKkdFUIWOTjgVEwUEhTwRzxzUbIQud2GI6+lVJizFmD789+mKgZiFwcgg8e4qdTuIKg8966rwQWDX6k9PLx/49WPqFhdXOtX7oEKrO/wDFyPmNRQ6fciQEkKw5GTzT5rKdyCkRPGPu4GKYuh3TjIjUcdjQ2iXLx7TGB7seKJNFaHBeSM5HCq2TUf2VU+VyvA70BlQZXGfpTRt8slmxnjgUFG2cY9iTRjbDyckGkLFznGKa+/CksvP51EpwTk4GOOOtNkVRhuTgUtsSQxHA60pJJJBIz61ZtWJVxkAADkdasSSICMHIxkjvUPDEnKqPaiLYWVByx5zVGXcWYkjGcU1X8tPm5z0pxBfGAOO9ShvlIzyahuGEbKxGVI5WpYsOgP3RjqO1SIpVtw3D3qKVnZiNuQp/iq3bbURmeIvkYUA4qC73H5ehNTaYpQlmO7FXkkVtoft1pHPlSFgwOeMelOMXmJtJ5OOvaqU8TrlQcsOmaSMzRIcZU4wR61E+4LyOfrRb+YkiyKO/cVeAGCw3ZOcgHihYwhBBOOuSadIgKEqx55J64pIYfNZmJxHEO/SoZZWLtIVPBxj09KSWRtu48D26moceZGP3nfvUMm0K6qRjP51CF3qSy5HsaURlPusV4rqvAuS1/wDNn/V/+zUkt2kOsXqGCAsZnAJHJ5NKmpGNyrW6FvULnNJc31zMVGWi46AYqpOsjArLJIW9QelZj/aoSVV2YHpzUTvLGok34OeQDUUk0kkgeQkDHFL5hPJHHp60GbsT34GOlLuAAIUk9/rSmRgCc43daVHcdcZx2NMEq7grZ4pD8x4XKj9aUMu4gxgcflTNwVflJwevFO3544OBU9upK9cEdcGp4j8zoFO71FNlQKwTOfcdKYS0Em4cnGAT6VUk/eSfONuaFARQQcgcZxmpY40Ys24knpxT87RkIfQikIE3DY59aTyzG+FIwOme9WMyRMpI2g/xCq7Eozb8sST+NWbF13YIIB9ahulzOW3HrVq0lwoKouc4OamIIPJGaGJdjnBHXpT0CbB8x3A8Zqpd/Jc7VyePypgfGcsrA+9N2Lu9z096uxwZscE/MTlabHlUcKefQ05XHllGJJxTimNPOATvf8eKRSSqxoRyeV9T71FOypEUQhmDcnsTVJ5SFCsAN3Wk3MwAjGcHFNlODgcZ9qYgKsvt19Kc+wsSC7Z/vHNdL4E4a/B7eX/7NVvU9HP2+e4iUOTIzYPXOaqtZ36oCtozE+44pn2O7kKrLDKH7EdqiezuUyTE5C+pFRmwuX/gbHr1p66PMRtUDIHBIyarHQpnOWikJ9TTJdCmiQMAzD+73FV206TPzJJ+Ck4px0ueNc7S3pg1HNZyBdjLzxUXlbUIYgkcDPWqw2GQ569qlDc7SRj605EIbJPPXNN2gtuGfxoGFfPUH1pyjP3QVGe1TxMAxySN3PzdqJmMkjJkYBwMVG48xQCdpHFMKqqH5tx+lJbxNKxx8oxkknjA9qV4jG6gPuXOVxmpQ5KBcZ3H8qFKhzz0PNEsqrk5yT39KPODxgE59s5p7RgfvWIIxio0mCsOKLmQPK3AHpjtToJBuw3P0qw8yggfMDnkVJG5cqMY54GetI04EyrjBHU1FJKZpiXb64FQMsQDbEOD70I44OQCDzVu2mOwLkkDrUrNtuVkOMSDGPUUTAbUwCoHB45qaVUNsh5wWJxVb5V4U4DDnPWobiRYio2sR29hVZpN8jPEpJx+NIgEAYN82euO1IWUuDzjpSvtTAzhWHJqMY7NwOn0rqvBGGe/bsfLx/49S3up3kd5dxxyrlZ3C5HT5jUEGrakrYa5VlzyMVb+1XEkozE/l7chg3erBuv3Y3W5JzyCetEVxAV3eSAV9DUltqNsAWKYbuu2rLX0QCnLHPONtNknRTlbcSMfUcCkhljYsvkqvfHWleSDcEAAOOQV4qKWK3ABEEbE9xxVCazQbsWqe4B5rPOmRyEL9lZATywGTioH0qMy5PyAcKNuM1WbSJ0c7JVx/eJ6fhUJtrtVJDblXocUOkgAWROfrUs1tNbQK8y7Q33RjkioSAoRmIJPTAqdrXZFvRhk84NMA80He3I6nGKYFRW5I459amtbaSWTdbkqw53ZxTLm2uFfMzlj65zURlfZsGOOpHFRiTsFPJqxHbuYWZHCgDPTPSqbjL+Y/wAzj9alhmlMR34I9PSmlVIDAc9M5pWXOMjPpzT0AXce4HQVI+4bMsBu64qWImNGkLBtnQHrUKPtcsSDn86T17DPakVN4JOcDsDUkVo8mQiE4Gcg9KciSREx7gcVMrYYFuBT1JaTG49OtWNytbQoWBIZjn1rNmlU5wc88juKimud6uVlY71AVG6IRUNtcGN/mXJbhh0p7S75MBQPcHOKe6jaSvJ9fSmKrDBfDZHSpHgATgDJGetdJ4GyDfZ/6Z/+zVVuwP7ZvSzgD7Q/bpyaqCcXNwsCruAbg9DWi0TR7VjjkPqVbNOW1ldtjs6Jt5ZW5qJpLayRYRLI56k//XrRtr23aPEfD4/jHX8ab5gdCnMjNyMHHFRyX0dqArr856KecVLGDOqNIyhs9VOKjltLiSYtFKGA689qnjiKMpOTgd6bJ9oyWChu2B3qMaisZEbweXjjrnFTSi2lhLhFdgOCx+6aQzoRgwxTMq87TwPw9aqJHFcwyEBUcHGDTvsEBh+dd0qHqen4VDJarKVV5VOD90tyKhvdHjLIINzFh/Fjj8qgk0zzYgI8Ky8MqtyT71IljcIBm134GOvWq09nOHDJYsm0dFGeKdbO1rCUZGRiepHFI89u4IwenJU5BqoyhiAoAH6mlULGCu7rx0oVZwpj8wrGTkntVdlAkA3B8/xBcAVJBEv3hgsM5prbBkKMZ65FAUErluBTCQJCFOPSnsWxnJ5HOe9SQ4kYoykqFzgcnNNfKvtf5eOw6U0Dn5WP0qTAQAq3OfTg0plczAxuVGMHBxTt+wEOxAIprSBto5wvSnK+185+XsKa08jhiqfLVJyxfZ174pFIdThRkfrSKwjGCBz1qRF2hSNjE9Bnk1IrMspXBDdCO1Sx7DJ8w2MP4W70siOMHG5TzgV0fgvh775cf6v/ANmpuq6cH1C4lhkYMZW3KBnnNU4LGfzUzbmNs5Egq7OEKvmRt3qpxg022+SJoer45284p7EDK7izDkHA4qGabaNs0RCPwMsACfwoQxGJQjx78c4cipvs1rKiOm52B6k8ZqzGkaukcsWVY9AOR9aRbqC2naLGEztXAp/mBm2g5B75qvPB5UeRI0Te54pipMA2HgkJPepZESVGikRUkI6qBg1HbWrwx4ji8pj/AMtBg5p4huZQ7MwDnjJUfnTEtrm3JZ23qw5B4FLIYFdMKqEjksMqaQttdmjnSPJG7j+VWopkbPmRxkjuAOabLtlDNv2N0UDpUT3M1rFiOMOpOC3Wpo7i3miAJVT0AZORTJrBZAI/JUqRgsq4qCfQcQgIVyvTjmsmW3axDrKjOx5AUZGKYJbdiFfzFQgfKByD3pJbIZzvZ0PKsqj9aqNbsqneSCOgx1prQmQh1Pyn17e1MfAQdyOvNBUO/wAvHHTvUhiO3DA5A4yabGGVgU3bqVl8xyzHB749aRk2AchvXFCoN2XUAdqkZNgBP3W6YpVHnHHpx9KYQyOFY9OvpSpIplAapmlG6RCgTcuAR0Jqm8SxuBJkk/xA1EW2sXRiO2AOtNChWJOeeeaeGMYD5UelSA7grknrShSX3BiT7mpt7MRvIx7cV0ngl1334A4Hl9f+BVLe30f9o3A3FCJGyUHvSpdQiNmRizN/C/GaidWcjEMCKwzy2cGoZtOnt2WW3uNu7jC9PpToLS9d987gD1zVVys5ZXVXEZ4wvWlLWbIqvakMBwRzUkLPJOESNOnGWK1beG6hiLkq77gQpY1G7zFxIEUbeTGzZzUoj8871j8uQ8qN2AaY3nySbrgbDjoRuBqZYYpAGClNpyx9RUqmKWIzAq6HIAK8ihI43AeLacdgxx+VOkYtKUbCALnI61EIpJbdyGPDYzJxkUott1qYtvJ5DE5FMa0/d7ZAB3Vl6iqsZt0l2TOXk7NtxUrwkuSk8fTIB4pIlKoZN24Ace1RhY/OSd7iSTcPm2jpVzM7XGyOYMp6D0q5tZdnz5PfNRzATK6K0auBwR1FZlzYsMeZJC6kdScE1QuNJuFH7uQKAM4Zs/lVc22oSsiSWrSY4XFLc28iKts6OpXkhhwPpUZhCJtgj3erHmqbSyGXEkYGB1FOl3pEJQu4Zxu/pSeYdgfYcnqfSprSNrtigbaMZzjNRyW7wShXBGOme4pwAkchyOegpqI3mlWycDv0pXXGNsgBI5x1pm3K53ZpreYG+VQRjqKa5Mp+8TjrTVVmHXn07fhQVVeXU5HQg96YZHY5VdxH6UwBicFQe/0qWJXZsAZ7c9qsLHtkAHBxSfcOT69+a6bwUcvfnI/5Z9sf3qiurdX1K7J+8Znxz1+Y1XnRsbQQGXrTraWQMB5i4HQsM5rStLiKaMeax3BuNw6e9LcoJI9zXG192B6GskjysqW+bJyQKaqTXEoRZMjsSQKkm+1QsGjOEXkFulNeeZog0kh8wHPXmr8BkERBuAJMDAMff60fYdQMI8uREc85HemW8NyzmO6uFRhyNvOam+yyoxWNy6t97c2KY9hfR7ngkf1KMQRSw3IjJYxkSnsBgCrkciyp50mRJjBWoN7G4MXmqiAd2HWrcbxSvsWVWCAZx0qNFWSZmKb1PAG7GKa9kqY2wnZnnnpUJhTILEIo4DMvGasm1hIADgA9fSnNYRoAUlC47AUn2FVYN9qlDn+FQOaWGO5jZ87Cx6Ht+NORLwnDrER3K+lMmaJI/wDSGRdvXDVUlvNPkh2b5HB4ABwPzrPezvEQv9r2xjlBk5H41nx3M9+fLIwEPMrN0okVIW/czO5HViMA/hVDaXuCFbDNknirdsitbypJJtVSCM9zTI7KZmOw5XrjNWbSP7K7lgzHHGD3pLuW4uZI5DbMSeAe9OawvI8ObWTBGenIqoxd87BgDqT60RAHc2BhRySCfwpyQ7k/do3XvTfLUEZbAHUg9agkeHzduwIAetDOn3edx6Y4ApjxPty7HHY+tRlto2jHPUURBGOM8HvWnZTQxh1IZDnOdoO725qCRmXccZz3NNERxknqOa6XwSu2S/Bzx5f/ALNT7i6tV1K6iB2M0zjPUj5jVG7dRMUYljjl+mBSpcqm3Lhok5xjGTVW8uzLdpIrMny/eU8UyO8DoI5mMgzyxY81opai6CzMgjTOBgdaZ9kSKTzHDqd3ygcDFJdKEk3bw8bD7qnJB9KkhkubS1Mn9myMg5DsRkVbstaimi+YCKU9uualea4jRXjYyL3Tv+FUNSmaa4jlggkDLwz4xWhBbOEDXF0SHGfl4xTiJICvkTifrkP6VDKxlUmePHoymoLfTrZrkOt07jr5ZOc1c+ziAZtfMfdwQef51CwuBJhIFBHTcuM/jT4pbre0UjEED7qD+tJLqqrH5TxOOeCOSagW6vsELDuQn5d56VZS3cx+bcSNER/EMGpN9tM6ubjdjjNSzalbwIfm3H0HaqI1yEqxBKEDgEdai/tSWZSygrnp9Kqzr54aaR5PMxgFVGMelUnELnmRo2zwAOlPdEkhVBcztjjB4FFvpdysW23l6nkVBNp92p2Mrq277wGQaUWVzChONuO5HWpPsssoJ+0qSTuKkdDUcguYRhJQP9odxWjpxjtLczvmRu/cirUWoJEd7p5cm3Kqw6D1qG71uSdGjt2P+04FYksRKfLknPI/vVbWIQW/2eU7XfptOfzqtJcGOMwjA55OadBY3VxBI6KY1UZG4ff9hVFkljB3IM+h7Uhw656GnyM5gVSAEHY5qswbeFIOPapkiKEfKMds9qcCYs5YHPep8HZvbkdAM9TTDuKEqeP7vSuk8DtmTUM/9M//AGasm/SV9bvAjhT9pcZz0+Y065e7RUiuMYB6r3HvUljMrS+WoUKerNyBV4QW0n7jEboTwUOMGtG3tfsy+SfLdT93KDik+z/ORtAUfw9KZHCHR5JIhuTIAY5x+FBhi2BHt8MR99RjFUxp0rszw3cyKMgk9CKlhtrOOXCjYyAZOOT71I0CctbzFlP8J9azZ/tIBEZYSD1bP6VJCl1GEaWXfk8gj5as3GopC5SaF4sDjyx9/wDKo1uo53aNEkBwMdqS4nRY1jELjb1cdc09HkaNWEkgj4GMcn8ac8kqEvJJJsAztPapbfU4M7VcFz2HJoupo5tgSIl93IBxx71Wa2+z/PPPtDdFV/51oyNZ3tubUOYyVHzAU0eHok5iuZMemM5rL1XRJrZPPtmaQH7w7isWJJ4G3sSGPUMMVYZpWABOcjOF6Cp4JXUENGzKw+XJptwtucE4LYz9Kb5qBQAce2KtWN3Kr7UXk+vNbiWu45lkUHrhTRLYxzE5fnGOeRWXdaXd7iY7lSh4K9KoNb7BiYE5P3laoI0a3PmpIQR90NUzQXErCaZkJc/MWbpTJrSbeQEC8ZAToaY6mC0OJPnYjOOgFJbQTXJZgucDqeBStbFn3Jhiv3h2/CtGQyPb4e4A2r8qdST+HWsooZlWVwfmOFXHJqARxFSdxUZ/WmkDIVz17mk2lJS+3Ix68U+WdJHAMT5A/hPao8pHnPSl+1R5ClMjOTT1fDGZELx5wQOcV0ngpt0l+egxHgen36zbwRQ6zeSE72M75B4A+Y0xpQ/KlnZfug9zVqCBo41kuMJuOSNuMip4bXTpWZkuFGf4eRzUlxdixhSNGBJPBOTToZGmh80yI7c4XceDVafVGLGKJVWQEBhn7xqXzdSSNvOcgSDgDHy1AbiaGFU89tztxxmm3X21Au2J3LHklefzFRLe3FqpWRChJ+6RyKje5JcuDjPX3p8V1LMoijRn5+7k1oQRzRMWeV4mx8qN0+lQ3H2qWQgKVU9waFt7hUXnLDP3qqTi9jCtNIFXdwUyf0qzJc/alAWYoAMEFeWq1Y2yQzx3EUSswHTAFXJo52DuhiMjnPy9vaqU9qCweeEAnjIPf6VesbSG0Tf5hYt2cipG1HEmxQ2R7YqVHZwWIOTWbq1tcXgHlxhhH0Xuay1imiIL2knA9OtTjIi4s5cgdSKq3a/IAsMmfUjmq6wXAZVVC5J4yOlaken3EO2484DJ5jQZNaaOqrl0lYn0GTUc95OvENu+P9oZpYbi5ZSXg2v7jOaabaSbd5kC89wtZ0ujzLuYxSMBzkn+lRJBbsjGeVmkB6dKpmYKQpnPB6g4qXfDKcLbec38MecCrEq3KbCYkgjxgoDmoZdQMEbJHEHBGGLcZqjcX7vIBErKuMBR1H0qxbRzRW4ed5IkkbBORkA9xTHS2jMghdnU/dOOtIlsWIba5Uf3u9MiZJWaSQAq38PYYqKR98pjQbVHpxUBQySrEoJLHAAq5dQWsdsFjikW4TiRW5z71WtXaLPlEozDB+ldT4JYGbUSTz+76f8AAqp3U0X9qXi/KrC4fk8/xGq5lu7iNxCFd4zkY449qonUpUVkbdJvPzbzyKijVzJmNmH+z6VejSWVk3EkyfdJPFLeWt3ppR2A2ueqPnNQTSwpMske7cRk5/hrViu3MQju3HlyDhs/oajWSFWBWVFbqCwJx+dLBqUy3OzfkMfvdj71ZubuK6nUzqzsoxxwB+Hekf7NFIkn7pieAoOPzqwl1A0mfsuCB16YFWGaOIblVSvUg9fzpFtba+Tzg4gf1WqsqTwKUt2+0OeCwGSPekNrcqihDJLu+8G6j8KEs7iAlpYAEHTnnH0p67njYJcBARkAMM1lrq17bscKrKrYLHmria6kzK0u1T0+tPm1LChXiz/dArWt0meJS0AwQCGPX8qXy7guf7oqjq93Lp6q6jk/xHp9KdYX/wBtjDkgH+6a1I2DDBpH2k9R/wB85qtIY2HJKj+8BUck6IN5ZdqjqOlc+uq+frBkR3aNOPlroba8S65V8E9ieamlkYAsjnKj061CLp1GfM2sfUVC91LISWYPj0GOKjc2m4iSNVb+9iqF1p8W5TGqEZ/hFMNq8J/dRozZ69KUWjSzKssnlswxgU280aGEfurxmJGSKzLVH+1I4QSMOue31q1eQyDc8s6ZPSNe1RrbJJAGyEx1OePrV+2gsVVVkvHO0dFHLGiDRZL5ZvsZhjjBIR3PzH8Kzvsjae7pPgzr8rKeQD61UVZRNGyuQxOVI6j3q6bqKO/aVJmcrwXZetLc6Y9zGb2ziLRY+cA8g1s+BRhr8Y/55/8As1ZuoGzOq329n8z7Q547fMaqJdJDKjR7nXd84BxlabdXMTXSNHZrGCeV6irqrFJKFWAQS55bJwaqvEy3+1TvweSOAK0pbF5kVluSygZ2dcH61QvdsUqo0Z+Uch0wTUjX8N3aeXJGIvL+4QMiolvBhfN+ZVHGagL73Eqxsq9eT1qymqFZCqwbyRz61aETXUIMhhjkYFgpHzfnRa3ErTRrEnmAdUJ5NaskkGoxMsdoyyICCofkGs6xgSQyRTO0DKed654q4sT2aEwXn7pRkHHQ+9WLO+huHGZOSOT3zV7iV/LkXcOzetU9SsbAj95hCOm1sVFFpOmMm4kFfY8mphaaNEy/uIy/QZ71OqWduCI41PfkZxU32h2woGB2NMaRwcHODWZrkgWyZWXdu6bqztAurZbtILplRG7n17VuW00aXU1oj7wPmVs1cVRIvJP1FRTblX5I9x/2jxWfeDbasskZ/efe2ntSadBZRwO6IqlsKB6e9SRqkokiEZWReUdf4hVyFmmiBLY4xtNZ2oapbWU3kyRs4AG5gOlI01i0UUwlO2T7uPSnGK2CA+QzNyTk4GPaoJ1g2YWKXPbDnFRQxyM7Bg8SkZBPNMaQwkumXOcEg5xVMzv5+8g7c5GDyfrUjXn2NPLMgBJyq4GR9aZaWn2/zPnWM53MzHqO9CwxW7PEzlwTwR3FTWRgTzpnUMsYwqkck1Tu79oiJIv3LE4VVP61a1FYLy3gu4bhXLYW4QjDhu7fjVaKzM7zyfMUiTKkHBQdgazl+YCLaCWbBINdBEsNvIEiuHjj4OAa2/DkKi7vnTq6xls9z81YFzEianeEqjNJNJxnP8RqB9NgAOyYJKFyQ3TPpVYQiKRPtasyd8fLTruQHBtWKxkcDPPvUAimQREq6bxlS3Gatb7xMZk8sYxuB55qveXVwUEbuGIGA+ScioICisnmuw4xjFS3CW2V+zPMxI+YMuB+FJGyuMFyP61Ys/P+2bICilupYVpSmS3Ba6KtHnGR1rHaf9+wikYgH5Mdakg1aW3clIijN2Hf61ZOrySW4R1Bcc56k/jUumypLJvuLvYM8RDjNbbw28K+cI1EbY3N3NVJNRVSYIHLL6r/ACquY/NX53k2n+Ecn86WdpBFH5EeWTjaRyBTjqDb8COJAB9zHOa1bS5E6ASRrj0FXWhjK5U4PbFRrExx8+SKwvFe6O1jPmbjuwF9Peucgt5seZtPqK6nSoZFhS5nChyPl5wce9bQkQxgKfyNVpbZJc75W/A1VuoBFp77ZnYgZwe9YkV87uUjQFDyCe1T/bZjMcfIf9k8Vs2aiOz3FsuxznGKzdaSHzZCFWSaNQZYg3Y9Caz7GJ7+J3lmRUiwFBHT2FX5dLvHtlb7RuKdFLEZFV2j8lwj3KqRwVZjmpnvYkiBMjsR6Gs9wpJMJKlj0OaiS3vdjKql1zn5TVd4wWwYwSp52k1o2+oeRbmBYAJMYHHJ/wAadFJdxOkrRoQTkjPNSQXUsjtIIQSD0deB+A61m3kXnXLzYAJJJXG3H4UQp8pIUDvW5aX1rJbWy3MKvdiTarleGT3rAunUXcjLEq/McEcc0R3hkTb3rp/BUjTS6g5bOfKH/oVQPaySaheNHIqt58m04z/EeKx7qaMoVeFhJGxyxwMmqD3Es8y+czPgcAnpU0twJVjVAUI4Y4wDV2PUEMYjW2R9o/jOcmoZb5Dcofs2zB4XOagVZLi5cBCFbru4Aq2+nW6rnzG3gcnsDUCQkxkYyOQGbpU2nm6Um3WFSXOAzAYNdHZ+HrdP31xIxmcc7eAKdPomnS4V3kODnaXzmqMml2KzzR2kUsd1AgkVyPlbPasRwrfOoBc/e7c0z7MXkWPdtJ7epqzG9vFF5MlorP8AxOxOfwqxb22YwyzsyZ+4SSVFXLaSaFyIYI3XOfnGKdJMt3cfv7VcKcFlGQK0mtiIgYsbcVXNuhPMcTE/nU9rbMCXDlQeMcYFTtFI4x56jH+zigxyRhcDd7g1i+JLd54EJB+Q546Gsu3uHmjFqqYY8A4rXnaKPy1D7HUYG7oaljZZHDS3CqQOgO0AVopc2LkJ5yEgetZeuTKNMcIQNxxle4rnE3Q2IKSKcnGB1FbWloDboDFvkIJ3GtRIbhlVll2eg4wKqavaiFJr1RuuZYxHMSMgr7enaub0ucw3g8wExk9q7CC/gcAhuR2rN1Sxj1KY3e3BHRexqKPRzMFKnyVP8LdfrTbm1aEtFId7YABApslrDaQrguJG5wDj9apHALhCmDyTnmktJGSdWjAdge/JIpz3BLsTlBnHy1JG1zatwpDMMg7uTUN5bXcJV3UL5wDAsegPrTrGyubkMybQq8M7HitSKyhiMSbjI4JLkKRWDdR7p5NxC7T0PBNJYI8tzGEA+U56V2XhSHFzqDqBtfy8Y/4FWQ0zvrF9bZbYs8nCnBzuNVJ9MeZ2MUuGA5WT/GswYWUHHzdN1atno0l5bCVrhR2A9ay7iBrW4eMtgg44pkEd3JIFgUu3XgVbijusmIKzyN0C8mi5S/x81vIsa9WoVmKpsyxXtUtveSWcxaZTgkEZNdRDeO0CyOjBG6E1KtzGsZkbywcdc8iqD3V1JOpRTjsB0rEu7Zbe5cyvtLHIQD+tMX5yHYcZwHq79mtCfMkuMlRwGXIpwJTdDaCPc6/MCeg9TUNlJaLI4up23qcDacrVkCWMbLa7QRN2fmrSxsLdojfqzEYyw6fSoBm2cL9qjfaMnccZ+lOl1mZI1e2hyvdnXoapSanc3IBMpznO09BW3b3C3EEexiHAwSQRmqesNPNZtGIzuHORVHQbOVZFupRtj7EjrXQILd2O9R/wIUSWNjOfmXHHamxWGnwrgICfXvWNq9uhWSK2BDMwILHtVG7sbeLSlkUYcEAketbmkRr/AGbEFLBsZPrWkkQWPJf6ZqC9KlQsuQpOT3yK5PVLZLJlls2BViQVzyKvaPAZ4N5nxGOuepNa0om3ZtiMJwOOM1Rnu9QBCOnyng4qrLHdOd4O0Yxnuaga3nVdzvnju3SmtFFtBS4G7gYA60G3Fu+8ybWIypXkH61XmuR5iKkmGUYO1cA1NaSRAGSVmlLcYz0qDUcvMuZARjgDPy+1amkzG3tFjRw3mNkgdj6c1eivJTI6JyVOAuMZNY9xEz6vL/owkCgNsPai13W+oZRFTfnPcCuo8Ishe9AbPEec/wDAq5jUL82usXmF3ZuJM5H+0aoXGoyzSNtwMjHtULzBsHbgDqB3qVrqQIwimZUb+HOMVDIQcbWOSOVJzmi3nuR/qW27a07G5dVy+4Fz87jqTT9XupolW3+ZVI4JOQRVG3DOn+tVWPbv+FTmaJnO7e577hWhbXd6LclLdpIE5y3QfhTI7tJZN6wlCTzjn9KuJqShsiaMY/v1Snu47y7Emd6rjcoNWLyNVhiEEC+Uf4ByfrUqWl28CrC0kakYO8ZpreH5AuclmPVgazbnw/dIxdJPlzwO9NezmtEBcSPkcknpQ9wnlqrFyevSp7T7NdM4uo5CoHybOldJbtGkaqEBXHC0ksVipZvswLDuq9agbUo84WJlA9uRUVxfJIMRsScdCOKoaNDMl67SkIBztPIremkyQcqUGOlTKAyfewPY9KhYqqnoD2zWRfq5Zi6tkD74UYrLuCZYRHyy9eR3q9p800IWIlTjr81dErxyRDaQ2OtNBf7wGR9K5zxDG25GCqCwPG3FN0i7mtdLLwKHIf5gFyoHcfWtGDULiTLLaZ3dCnApqXokVvPTDA9KY0MsxDohVfXoKr3NlcSqd7Fcd16YrOlhuFbaH47ZFRuHjwCdxxz3qMyjbkbeOuRyaVZP3RVVAyenoajmRvNGFOCOW7Zq9EAIYlLBQe45zmtYNHbxgxsAVGBIo3fnWVcSO1+1wspdnA34GPwxWjp1vb3Mwe580lOVToF9jXTeHrW2Sa7eNSd+zOT6bq4DW4pG1i+I+6LlwR/wI1AlrKUURwnoe1RCB0++TleQKnjhmkA8qBdmNxLGoJGVZVJjGG+6ynrT4okLDaxVj27mpngmCgbdnpzyPqKYHUcyzEhf4Cc5+lWxHbxMs6FynULj7v1q7LBHJbpdNhWHIA6MPSoUmmmRkSf7ODkhf4TVa1lCu6s6qG4OD09wakbSZ5g0qNuhHKN03D2qay0iaR1+zbGb+JSfu1tzTi3WOOe1VJMYGO1Wba8JIUqORyQ39Keb/AYqmSPUULfJJGzGMBuhGetVnnikUloR15GQapSW8c4INttBGN1Oto2hjCxwlYweSanuRcRW7TW8YBHT3rAGq6oWIDODnoFJrY0yW4bDXqg5/vDFXYngE5/doB6HvUjWsUrb024Y889Kkj0yOMblmIGeh70qrFHu/eFsHoTUhMcvG0Z96hlEZLQm3DIRVWbSYWX5UKt2BqkNOuA+3aCD/CAM/nSG01GAMY4SoJ9aliuLqAfMHdsc56VlzFppN1w+Wz3JrQ07MaERhQrfeAbqfpWgX+XBkESAd2yRTw0ToPnDns20ZqfJA2jn602QBsHyy2P4V6fjVWaOF0YrbSKw/KsqeNJtzBgRjptxWNPtjfhF69qEaIz7JAeP7p60txdeZGEWHCpxwKdaM8YOMEKMsM/dH0rUtEa4geYhVhbpk8+/0qjDcMZDFbrDGiE/PJ1ak+1yQuQsjKX59vrXUeDLqWf7ZvLHb5YB/wC+q5zVpR/b18uzJW4cgD6nmkM7PZl1kIlHVDwAKr6fCt5IxkkbC9h3qS6aXSpfLim3wtztcD8jWa0qzOAFACHgIMAVIrhSrJncDgHFXDbSlgWilDsNwHXdUiaPLcl5N4EqjJTFSpJcW2GhthwMHceHFMTSbyVgeREWyI92cVfk0dn2m7uo4o1+6uOaYk8ds7206IVbhHMY6UogvJYWeycTIAR5QOCo9qzLO/vtPJUQ5BPPHJq9He3l/PuIESjgKx4FW7clHYySKZDwuwdKVLuVJG84l1B6083cefNjJBPUlalt3Lqzsq5Pap45iSAYsKT09KnMmD8qk/SpYyHU7o8elKqxKSwUA96RzGM/LnNRJFbSyYKNnHerKi3iG3Y6r/u8U8S23QSA+xqlLDA7scR7ieeOoqMRhDuknURj04IqOS7QSfu7r5R/e61PHfwsNrSZPYkUqXy7yFkAOOMrU4n3jLMBkc8VUurmNVJAG3uwNYk11bEEbAc5+c9afZGMD5SshxyAMZFXI/LkJUqqKf4etWRc26DyxsR1HRqFvBICQFbHcHipFuRt5ZE/4F1qtczBAzbS4PXdJxisptS27kC27L2IySKoyeWQgWRWOTkAY/nT0u44wB9mXeDkMO9Ubi5UyttiCEnJx0NTLFI375ULJjqwwPzp8U15ArFY2EZ4IPKmoxLJLOGVFwTgAjpWvFayTLIQ0a7VwEJB+tbXgwPA98jAH/VkYH+9VTVvDTyateSLeqnmSs3+pyRk/wC9VEeD5HyW1LJIxnyf/sqmtvCtxbqVj1THOf8AUf8A2VSz+F3vIv3t8N69GEP/ANlTj4UQQKBcICv8Xk8n/wAepv8AwiDSW6odRwgOdoh7/wDfVSxeGZN+19QLbBhD5WCv/j1SHwzJJCU+34kz/rBFz+PzVp6R4eO3yZrsSInT91g/zrT/ALGjRtisoHTOzn+dZV5oEsc4Ivty9cPFnH61m3nhZriQZv8AA648rP8AWnxeEzHwt+Rx2ix/7NQvhllRiLwEtxzF/wDXqu3hmaFmaLUtu7r+5z/7NQnhuVG3C/BJ65h/+yqb/hHpiT/pyjPpB/8AZVaj0W4AVRfgBf8Apj1/Wp20q5BAN6uPaHH9adFo9yASb8Mf+uP/ANeozpd7vwNSAH/XD/69EemXWD/py/hD/wDXqaPR5mXfJe7mP/TLH9aH0iVgQbvOP+mf/wBep7LSZEUs10G5wP3fT9amGly7iTd5Hp5fH86YdMkIZftIHHB8vp+tVxpEjn5roH6x/wD16hutB81fLadfr5X/ANes8+G3DfLdouP+mH/2VIfDTNk/bRz1/df/AGVNXw3Onzf2ln6w/wD2VXY/DsjLv+3EHGP9X/8AXqvP4ambCLqO0f8AXH/7KoI/B8i/e1Pd9YP/ALKpIfDk1u7FL8ZIwP3PT/x6p4tHuUzi/UA46Qf/AF6li0GRsl7xGz6w/wD2VA8PGMYFxGRnp5P/ANlUF34c85uLlEz/AHYv/sqpz+FnlXBv+nA/df8A2VVf+EOccDUQP+2H/wBlUsHg8xnc18sns0HH/oVXF0W8iVQmoQqB0AtB/wDFVHN4XWRcNNDknJb7Pzn/AL6psPhidGXy9T2oP4fJyP8A0Kmv4TnMhb+1e+ceRwP/AB6opPCczPn+08E9SIP/ALKn2/gsKxd9QLnPP7rGf/Hq6Pw5or2cl2ftKt5mzgRYxjPv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ферсма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2132856"/>
            <a:ext cx="3105616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KOLA PENINSULA</a:t>
            </a:r>
            <a:endParaRPr lang="ru-RU" dirty="0"/>
          </a:p>
        </p:txBody>
      </p:sp>
      <p:pic>
        <p:nvPicPr>
          <p:cNvPr id="5" name="Содержимое 4" descr="teplushka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628800"/>
            <a:ext cx="338437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88024" y="1589567"/>
            <a:ext cx="3943077" cy="414368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1920 </a:t>
            </a:r>
            <a:r>
              <a:rPr lang="en-US" dirty="0" err="1" smtClean="0"/>
              <a:t>Fersman</a:t>
            </a:r>
            <a:r>
              <a:rPr lang="en-US" dirty="0" smtClean="0"/>
              <a:t> was going to Murmansk to decide how to develop this part of Russia when the train suddenly stopped at </a:t>
            </a:r>
            <a:r>
              <a:rPr lang="en-US" dirty="0" err="1" smtClean="0"/>
              <a:t>Imandra</a:t>
            </a:r>
            <a:r>
              <a:rPr lang="en-US" dirty="0" smtClean="0"/>
              <a:t> station. </a:t>
            </a:r>
            <a:r>
              <a:rPr lang="en-US" dirty="0" err="1" smtClean="0"/>
              <a:t>Fersman</a:t>
            </a:r>
            <a:r>
              <a:rPr lang="en-US" dirty="0" smtClean="0"/>
              <a:t> climbed on one of the tops of the </a:t>
            </a:r>
            <a:r>
              <a:rPr lang="en-US" dirty="0" err="1" smtClean="0"/>
              <a:t>Khibiny</a:t>
            </a:r>
            <a:r>
              <a:rPr lang="en-US" dirty="0" smtClean="0"/>
              <a:t> mountains and found unknown rocks. Since that moment «the </a:t>
            </a:r>
            <a:r>
              <a:rPr lang="en-US" dirty="0" err="1" smtClean="0"/>
              <a:t>Khibiny</a:t>
            </a:r>
            <a:r>
              <a:rPr lang="en-US" dirty="0" smtClean="0"/>
              <a:t> epic» began which lasted for 10 years.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Fersman</a:t>
            </a:r>
            <a:r>
              <a:rPr lang="en-US" dirty="0" smtClean="0"/>
              <a:t> could work in any conditions: in a tent, in a car, in a boat. Alexander corrected the maps of the </a:t>
            </a:r>
            <a:r>
              <a:rPr lang="en-US" dirty="0" err="1" smtClean="0"/>
              <a:t>Khibiny</a:t>
            </a:r>
            <a:r>
              <a:rPr lang="en-US" dirty="0" smtClean="0"/>
              <a:t> Mountains, gave names to rivers, rocks and peaks in the native language.</a:t>
            </a:r>
            <a:endParaRPr lang="ru-RU" dirty="0"/>
          </a:p>
        </p:txBody>
      </p:sp>
      <p:pic>
        <p:nvPicPr>
          <p:cNvPr id="5" name="Содержимое 4" descr="http://catalog.shm.ru/api/spf/05U1wZe9YyPh_-omlWxYbUCtWUSGYcVSi5TJjVfMkbOjQB3Ow42DCRQ1vvjG7IFy.jpg?w=1500&amp;h=830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004048" y="1484784"/>
            <a:ext cx="351988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webmineral.ru/upload/ee2e278906fee5e004a4af45e33ee966.JPG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51520" y="620688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4283968" y="5877272"/>
            <a:ext cx="2304256" cy="495746"/>
          </a:xfrm>
        </p:spPr>
        <p:txBody>
          <a:bodyPr>
            <a:normAutofit/>
          </a:bodyPr>
          <a:lstStyle/>
          <a:p>
            <a:r>
              <a:rPr lang="en-US" dirty="0" smtClean="0"/>
              <a:t>Apatite</a:t>
            </a:r>
            <a:endParaRPr lang="ru-RU" b="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7596336" y="4797152"/>
            <a:ext cx="1296144" cy="423738"/>
          </a:xfrm>
        </p:spPr>
        <p:txBody>
          <a:bodyPr>
            <a:normAutofit/>
          </a:bodyPr>
          <a:lstStyle/>
          <a:p>
            <a:r>
              <a:rPr lang="en-US" dirty="0" smtClean="0"/>
              <a:t>Nickel-ore</a:t>
            </a:r>
            <a:endParaRPr lang="ru-RU" b="0" dirty="0"/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4716016" y="260648"/>
            <a:ext cx="2232248" cy="423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L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abuntsovit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4"/>
          <p:cNvSpPr txBox="1">
            <a:spLocks/>
          </p:cNvSpPr>
          <p:nvPr/>
        </p:nvSpPr>
        <p:spPr>
          <a:xfrm>
            <a:off x="251520" y="2348880"/>
            <a:ext cx="1656184" cy="4957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err="1" smtClean="0"/>
              <a:t>S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herbakovit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4"/>
          <p:cNvSpPr txBox="1">
            <a:spLocks/>
          </p:cNvSpPr>
          <p:nvPr/>
        </p:nvSpPr>
        <p:spPr>
          <a:xfrm>
            <a:off x="179512" y="4509120"/>
            <a:ext cx="1656184" cy="423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err="1" smtClean="0"/>
              <a:t>B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ornemanit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7"/>
          <p:cNvSpPr txBox="1">
            <a:spLocks/>
          </p:cNvSpPr>
          <p:nvPr/>
        </p:nvSpPr>
        <p:spPr>
          <a:xfrm>
            <a:off x="1907704" y="2420888"/>
            <a:ext cx="1800200" cy="423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noProof="0" dirty="0" err="1" smtClean="0"/>
              <a:t>G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erasimovskit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7"/>
          <p:cNvSpPr txBox="1">
            <a:spLocks/>
          </p:cNvSpPr>
          <p:nvPr/>
        </p:nvSpPr>
        <p:spPr>
          <a:xfrm>
            <a:off x="2051720" y="4509120"/>
            <a:ext cx="1584176" cy="42373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err="1" smtClean="0"/>
              <a:t>R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amzait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Рисунок 15" descr="http://www.catalogmineralov.ru/pic/2018/21560/Kupletskit_Rossiy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620688"/>
            <a:ext cx="19442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webmineral.ru/upload/fa63ec113defbf1fd15113904cda9d9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057800" y="350912"/>
            <a:ext cx="1728192" cy="226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www.worldofgems.ru/pic/pic1_2209201720582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78092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www.catalogmineralov.ru/pic/2010/21130711031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79712" y="278092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ebmineral.ru/upload/3c580c891735bc6d86f3ce843923115c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486916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webmineral.ru/upload/304f383ca075c80587dbe3564195ce8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51720" y="4869160"/>
            <a:ext cx="158417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mir-znaniy.com/wp-content/uploads/2017/05/jewellerymag-ru-1-apatite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3968" y="2780928"/>
            <a:ext cx="3312368" cy="3099243"/>
          </a:xfrm>
          <a:prstGeom prst="rect">
            <a:avLst/>
          </a:prstGeom>
          <a:noFill/>
        </p:spPr>
      </p:pic>
      <p:pic>
        <p:nvPicPr>
          <p:cNvPr id="23" name="Рисунок 22" descr="https://steelguru.com/uploads/news/fortescue_eye_to_drill_for_copper_near_cowra_1280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88224" y="5229200"/>
            <a:ext cx="23042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Текст 2"/>
          <p:cNvSpPr txBox="1">
            <a:spLocks/>
          </p:cNvSpPr>
          <p:nvPr/>
        </p:nvSpPr>
        <p:spPr>
          <a:xfrm>
            <a:off x="179512" y="188640"/>
            <a:ext cx="1800200" cy="4957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2400" dirty="0" err="1" smtClean="0"/>
              <a:t>Fersmanit</a:t>
            </a:r>
            <a:endParaRPr lang="ru-RU" sz="2400" dirty="0" smtClean="0"/>
          </a:p>
        </p:txBody>
      </p:sp>
      <p:sp>
        <p:nvSpPr>
          <p:cNvPr id="25" name="Текст 4"/>
          <p:cNvSpPr txBox="1">
            <a:spLocks/>
          </p:cNvSpPr>
          <p:nvPr/>
        </p:nvSpPr>
        <p:spPr>
          <a:xfrm>
            <a:off x="2699792" y="476672"/>
            <a:ext cx="1584176" cy="2880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>
              <a:spcBef>
                <a:spcPct val="20000"/>
              </a:spcBef>
            </a:pPr>
            <a:r>
              <a:rPr lang="en-US" sz="9600" dirty="0" err="1" smtClean="0"/>
              <a:t>Kupletskit</a:t>
            </a:r>
            <a:endParaRPr lang="ru-RU" sz="96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7" name="Содержимое 6" descr="http://www.gff-lgi.spb.ru/image/tsukanov/kukisv_25km.jpg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11560" y="2636912"/>
            <a:ext cx="3886200" cy="281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vk51.ru/img.php?url=http://cs636129.vk.me/v636129316/21aa3/Zja7XFoocnw.jpg"/>
          <p:cNvPicPr>
            <a:picLocks noGrp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716016" y="2636912"/>
            <a:ext cx="4042792" cy="279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Khibinogorsk</a:t>
            </a:r>
            <a:r>
              <a:rPr lang="en-US" dirty="0" smtClean="0"/>
              <a:t> (now </a:t>
            </a:r>
            <a:r>
              <a:rPr lang="en-US" dirty="0" err="1" smtClean="0"/>
              <a:t>Kirovsk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772816"/>
            <a:ext cx="3886200" cy="64008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en-US" sz="6000" dirty="0" err="1" smtClean="0"/>
              <a:t>Monchegorsk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7" name="Содержимое 6" descr="http://druza.web.ru/l-Tietta_010010.JPG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09600" y="2895146"/>
            <a:ext cx="3886200" cy="266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s://businka.org/uploads/images/00/03/23/2014/07/20/162dfe_preview.jpg"/>
          <p:cNvPicPr>
            <a:picLocks noGrp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800600" y="2933700"/>
            <a:ext cx="388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mining station “</a:t>
            </a:r>
            <a:r>
              <a:rPr lang="en-US" dirty="0" err="1" smtClean="0"/>
              <a:t>Tietta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Academgorodok</a:t>
            </a:r>
            <a:r>
              <a:rPr lang="en-US" dirty="0" smtClean="0"/>
              <a:t> and the building of KSC SAS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7859216" cy="334096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We have asked 100 students (10-16 years old) of our school three questions:</a:t>
            </a:r>
          </a:p>
          <a:p>
            <a:r>
              <a:rPr lang="en-US" b="1" dirty="0" smtClean="0"/>
              <a:t>1.</a:t>
            </a:r>
            <a:r>
              <a:rPr lang="en-US" dirty="0" smtClean="0"/>
              <a:t> Why is there </a:t>
            </a:r>
            <a:r>
              <a:rPr lang="en-US" dirty="0" err="1" smtClean="0"/>
              <a:t>Fersman</a:t>
            </a:r>
            <a:r>
              <a:rPr lang="en-US" dirty="0" smtClean="0"/>
              <a:t> Street and </a:t>
            </a:r>
            <a:r>
              <a:rPr lang="en-US" dirty="0" err="1" smtClean="0"/>
              <a:t>Fersman</a:t>
            </a:r>
            <a:r>
              <a:rPr lang="en-US" dirty="0" smtClean="0"/>
              <a:t> monument in </a:t>
            </a:r>
            <a:r>
              <a:rPr lang="en-US" dirty="0" err="1" smtClean="0"/>
              <a:t>Apatity</a:t>
            </a:r>
            <a:r>
              <a:rPr lang="en-US" dirty="0" smtClean="0"/>
              <a:t>?</a:t>
            </a:r>
          </a:p>
          <a:p>
            <a:r>
              <a:rPr lang="en-US" b="1" dirty="0" smtClean="0"/>
              <a:t>2.</a:t>
            </a:r>
            <a:r>
              <a:rPr lang="en-US" dirty="0" smtClean="0"/>
              <a:t> Where was </a:t>
            </a:r>
            <a:r>
              <a:rPr lang="en-US" dirty="0" err="1" smtClean="0"/>
              <a:t>A.E.Fersman</a:t>
            </a:r>
            <a:r>
              <a:rPr lang="en-US" dirty="0" smtClean="0"/>
              <a:t> born?</a:t>
            </a:r>
          </a:p>
          <a:p>
            <a:r>
              <a:rPr lang="en-US" b="1" dirty="0" smtClean="0"/>
              <a:t>3.</a:t>
            </a:r>
            <a:r>
              <a:rPr lang="en-US" dirty="0" smtClean="0"/>
              <a:t> What contribution has he made to the development of the Kola Peninsula?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results you can see in the charts.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539552" y="1556792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quarter" idx="2"/>
          </p:nvPr>
        </p:nvGraphicFramePr>
        <p:xfrm>
          <a:off x="4572000" y="1772816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3886200" cy="457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would recommend people to visit wonderful museums of our region. Due to the research assistants of the Museum-Archive of the European North Investigation of the KSC RAS we have got a useful information for our project. The product of the project is our presentation which can be shown at the lessons.</a:t>
            </a:r>
            <a:endParaRPr lang="ru-RU" dirty="0"/>
          </a:p>
        </p:txBody>
      </p:sp>
      <p:pic>
        <p:nvPicPr>
          <p:cNvPr id="1026" name="Picture 2" descr="C:\Users\Andrey\Desktop\sev3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204864"/>
            <a:ext cx="4368275" cy="3092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99592" y="1484784"/>
            <a:ext cx="7425155" cy="457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51520" y="5877272"/>
            <a:ext cx="5400600" cy="57606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</a:t>
            </a:r>
            <a:r>
              <a:rPr lang="en-US" sz="1800" dirty="0" smtClean="0">
                <a:solidFill>
                  <a:schemeClr val="tx1"/>
                </a:solidFill>
              </a:rPr>
              <a:t>he wall of the central library in Pushkin Street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449252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r>
              <a:rPr lang="en-US" dirty="0" smtClean="0"/>
              <a:t>Thanks for your attention!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монумент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644008" y="1268760"/>
            <a:ext cx="4038600" cy="2728061"/>
          </a:xfrm>
        </p:spPr>
      </p:pic>
      <p:pic>
        <p:nvPicPr>
          <p:cNvPr id="6" name="Содержимое 5" descr="улица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067944" y="4077072"/>
            <a:ext cx="4637135" cy="2304256"/>
          </a:xfrm>
        </p:spPr>
      </p:pic>
      <p:sp>
        <p:nvSpPr>
          <p:cNvPr id="7" name="Прямоугольник 6"/>
          <p:cNvSpPr/>
          <p:nvPr/>
        </p:nvSpPr>
        <p:spPr>
          <a:xfrm>
            <a:off x="755576" y="1844824"/>
            <a:ext cx="33123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Fersman</a:t>
            </a:r>
            <a:r>
              <a:rPr lang="en-US" sz="2000" dirty="0" smtClean="0"/>
              <a:t> street and </a:t>
            </a:r>
            <a:r>
              <a:rPr lang="en-US" sz="2000" dirty="0" err="1" smtClean="0"/>
              <a:t>Fersman’s</a:t>
            </a:r>
            <a:r>
              <a:rPr lang="en-US" sz="2000" dirty="0" smtClean="0"/>
              <a:t> monument which is located in the Geological park opposite the Mining Institute of the KSC RAS.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4608512" cy="45720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400" dirty="0" smtClean="0"/>
          </a:p>
          <a:p>
            <a:pPr>
              <a:lnSpc>
                <a:spcPts val="1300"/>
              </a:lnSpc>
              <a:buNone/>
            </a:pPr>
            <a:r>
              <a:rPr lang="en-US" sz="1400" b="1" u="sng" dirty="0" smtClean="0"/>
              <a:t>The aim </a:t>
            </a:r>
            <a:r>
              <a:rPr lang="en-US" sz="1400" u="sng" dirty="0" smtClean="0"/>
              <a:t>of the project</a:t>
            </a:r>
            <a:endParaRPr lang="ru-RU" sz="1400" u="sng" dirty="0" smtClean="0"/>
          </a:p>
          <a:p>
            <a:pPr>
              <a:lnSpc>
                <a:spcPts val="1300"/>
              </a:lnSpc>
              <a:buNone/>
            </a:pPr>
            <a:r>
              <a:rPr lang="ru-RU" sz="1400" dirty="0" smtClean="0"/>
              <a:t>        </a:t>
            </a:r>
            <a:r>
              <a:rPr lang="en-US" sz="1400" dirty="0" smtClean="0"/>
              <a:t>is to tell people about the life of a talented man who contributed greatly to the development of  the Kola Peninsula </a:t>
            </a:r>
            <a:endParaRPr lang="ru-RU" sz="1400" dirty="0" smtClean="0"/>
          </a:p>
          <a:p>
            <a:pPr>
              <a:buNone/>
            </a:pPr>
            <a:r>
              <a:rPr lang="en-US" sz="1400" b="1" u="sng" dirty="0" smtClean="0"/>
              <a:t>Three tasks</a:t>
            </a:r>
            <a:r>
              <a:rPr lang="en-US" sz="1400" dirty="0" smtClean="0"/>
              <a:t> help us to fulfill the aim:</a:t>
            </a:r>
            <a:endParaRPr lang="ru-RU" sz="1400" dirty="0" smtClean="0"/>
          </a:p>
          <a:p>
            <a:pPr lvl="1">
              <a:lnSpc>
                <a:spcPts val="1200"/>
              </a:lnSpc>
            </a:pPr>
            <a:r>
              <a:rPr lang="en-US" sz="1200" dirty="0" smtClean="0"/>
              <a:t>1. to learn facts about A.E. </a:t>
            </a:r>
            <a:r>
              <a:rPr lang="en-US" sz="1200" dirty="0" err="1" smtClean="0"/>
              <a:t>Fersman`s</a:t>
            </a:r>
            <a:r>
              <a:rPr lang="en-US" sz="1200" dirty="0" smtClean="0"/>
              <a:t> life and work </a:t>
            </a:r>
            <a:endParaRPr lang="ru-RU" sz="1200" dirty="0" smtClean="0"/>
          </a:p>
          <a:p>
            <a:pPr lvl="1">
              <a:lnSpc>
                <a:spcPts val="1200"/>
              </a:lnSpc>
            </a:pPr>
            <a:r>
              <a:rPr lang="en-US" sz="1200" dirty="0" smtClean="0"/>
              <a:t>2. to take excursions to the museums with expositions devoted to work of A.E. </a:t>
            </a:r>
            <a:r>
              <a:rPr lang="en-US" sz="1200" dirty="0" err="1" smtClean="0"/>
              <a:t>Fersman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pPr lvl="1">
              <a:lnSpc>
                <a:spcPts val="1200"/>
              </a:lnSpc>
            </a:pPr>
            <a:r>
              <a:rPr lang="en-US" sz="1200" dirty="0" smtClean="0"/>
              <a:t>3. to analyze the results of survey among students of gymnasium №1 </a:t>
            </a:r>
            <a:endParaRPr lang="ru-RU" sz="1200" dirty="0" smtClean="0"/>
          </a:p>
          <a:p>
            <a:pPr>
              <a:buNone/>
            </a:pPr>
            <a:r>
              <a:rPr lang="en-US" sz="1400" b="1" u="sng" dirty="0" smtClean="0"/>
              <a:t>The object of research</a:t>
            </a:r>
            <a:r>
              <a:rPr lang="en-US" sz="1400" dirty="0" smtClean="0"/>
              <a:t> is life and work of </a:t>
            </a:r>
            <a:r>
              <a:rPr lang="en-US" sz="1400" dirty="0" err="1" smtClean="0"/>
              <a:t>A.E.Fersman</a:t>
            </a:r>
            <a:endParaRPr lang="ru-RU" sz="1400" dirty="0" smtClean="0"/>
          </a:p>
          <a:p>
            <a:pPr>
              <a:lnSpc>
                <a:spcPts val="1300"/>
              </a:lnSpc>
              <a:buNone/>
            </a:pPr>
            <a:r>
              <a:rPr lang="en-US" sz="1400" dirty="0" smtClean="0"/>
              <a:t> </a:t>
            </a:r>
            <a:r>
              <a:rPr lang="en-US" sz="1400" b="1" u="sng" dirty="0" smtClean="0"/>
              <a:t>The hypothesis</a:t>
            </a:r>
            <a:endParaRPr lang="ru-RU" sz="1400" dirty="0" smtClean="0"/>
          </a:p>
          <a:p>
            <a:pPr>
              <a:lnSpc>
                <a:spcPts val="1300"/>
              </a:lnSpc>
              <a:buNone/>
            </a:pPr>
            <a:r>
              <a:rPr lang="ru-RU" sz="1400" dirty="0" smtClean="0"/>
              <a:t>        </a:t>
            </a:r>
            <a:r>
              <a:rPr lang="en-US" sz="1400" dirty="0" smtClean="0"/>
              <a:t>is </a:t>
            </a:r>
            <a:r>
              <a:rPr lang="en-US" sz="1400" dirty="0" err="1" smtClean="0"/>
              <a:t>Fersman`s</a:t>
            </a:r>
            <a:r>
              <a:rPr lang="en-US" sz="1400" dirty="0" smtClean="0"/>
              <a:t> great contribution to the development of  the Kola Peninsula is little – known to my countrymen.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 To do the research we used different </a:t>
            </a:r>
            <a:r>
              <a:rPr lang="en-US" sz="1400" b="1" u="sng" dirty="0" smtClean="0"/>
              <a:t>methods</a:t>
            </a:r>
            <a:r>
              <a:rPr lang="en-US" sz="1400" b="1" dirty="0" smtClean="0"/>
              <a:t>:</a:t>
            </a:r>
            <a:endParaRPr lang="ru-RU" sz="1400" dirty="0" smtClean="0"/>
          </a:p>
          <a:p>
            <a:pPr lvl="1"/>
            <a:r>
              <a:rPr lang="en-US" sz="1200" dirty="0" smtClean="0"/>
              <a:t>literature analysis;</a:t>
            </a:r>
            <a:endParaRPr lang="ru-RU" sz="1200" dirty="0" smtClean="0"/>
          </a:p>
          <a:p>
            <a:pPr lvl="1"/>
            <a:r>
              <a:rPr lang="en-US" sz="1200" dirty="0" smtClean="0"/>
              <a:t>putting forward the hypothesis;</a:t>
            </a:r>
            <a:endParaRPr lang="ru-RU" sz="1200" dirty="0" smtClean="0"/>
          </a:p>
          <a:p>
            <a:pPr lvl="1"/>
            <a:r>
              <a:rPr lang="en-US" sz="1200" dirty="0" smtClean="0"/>
              <a:t>social survey;</a:t>
            </a:r>
            <a:endParaRPr lang="ru-RU" sz="1200" dirty="0" smtClean="0"/>
          </a:p>
          <a:p>
            <a:pPr lvl="1"/>
            <a:r>
              <a:rPr lang="en-US" sz="1200" dirty="0" smtClean="0"/>
              <a:t>analysis and synthesis of survey results</a:t>
            </a:r>
            <a:endParaRPr lang="ru-RU" sz="1200" dirty="0" smtClean="0"/>
          </a:p>
        </p:txBody>
      </p:sp>
      <p:pic>
        <p:nvPicPr>
          <p:cNvPr id="5" name="Содержимое 4" descr="http://www.biblioatom.ru/pers/fersman_aleksandr_evgenevich-2.jpg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896485" y="1589088"/>
            <a:ext cx="378333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07504" y="1484784"/>
            <a:ext cx="8928992" cy="5112568"/>
          </a:xfrm>
        </p:spPr>
        <p:txBody>
          <a:bodyPr>
            <a:normAutofit fontScale="25000" lnSpcReduction="20000"/>
          </a:bodyPr>
          <a:lstStyle/>
          <a:p>
            <a:r>
              <a:rPr lang="en-US" sz="6000" b="1" dirty="0" smtClean="0"/>
              <a:t>Stages of research.</a:t>
            </a:r>
            <a:endParaRPr lang="ru-RU" sz="6000" dirty="0" smtClean="0"/>
          </a:p>
          <a:p>
            <a:pPr lvl="1"/>
            <a:r>
              <a:rPr lang="en-US" sz="6000" dirty="0" smtClean="0"/>
              <a:t>1. «Technologic» stage </a:t>
            </a:r>
            <a:endParaRPr lang="ru-RU" sz="6000" dirty="0" smtClean="0"/>
          </a:p>
          <a:p>
            <a:pPr lvl="2"/>
            <a:r>
              <a:rPr lang="en-US" sz="6000" dirty="0" smtClean="0"/>
              <a:t>1.1. Theoretical part:</a:t>
            </a:r>
            <a:endParaRPr lang="ru-RU" sz="6000" dirty="0" smtClean="0"/>
          </a:p>
          <a:p>
            <a:pPr lvl="2"/>
            <a:r>
              <a:rPr lang="en-US" sz="6000" dirty="0" smtClean="0"/>
              <a:t>Reading literature on the topic of research (see Bibliographic list);</a:t>
            </a:r>
            <a:endParaRPr lang="ru-RU" sz="6000" dirty="0" smtClean="0"/>
          </a:p>
          <a:p>
            <a:pPr lvl="2"/>
            <a:r>
              <a:rPr lang="en-US" sz="6000" dirty="0" smtClean="0"/>
              <a:t>Preparation of questionnaires, «What do you know about </a:t>
            </a:r>
            <a:r>
              <a:rPr lang="en-US" sz="6000" dirty="0" err="1" smtClean="0"/>
              <a:t>A.E.Fersman</a:t>
            </a:r>
            <a:r>
              <a:rPr lang="en-US" sz="6000" dirty="0" smtClean="0"/>
              <a:t>?».</a:t>
            </a:r>
            <a:endParaRPr lang="ru-RU" sz="6000" dirty="0" smtClean="0"/>
          </a:p>
          <a:p>
            <a:pPr lvl="2"/>
            <a:r>
              <a:rPr lang="en-US" sz="6000" dirty="0" smtClean="0"/>
              <a:t>1.2. Practical part</a:t>
            </a:r>
            <a:endParaRPr lang="ru-RU" sz="6000" dirty="0" smtClean="0"/>
          </a:p>
          <a:p>
            <a:pPr lvl="2"/>
            <a:r>
              <a:rPr lang="en-US" sz="6000" dirty="0" smtClean="0"/>
              <a:t>Conducting the survey among 4-9th form students from gymnasium №1 in </a:t>
            </a:r>
            <a:r>
              <a:rPr lang="en-US" sz="6000" dirty="0" err="1" smtClean="0"/>
              <a:t>Apatity</a:t>
            </a:r>
            <a:endParaRPr lang="ru-RU" sz="6000" dirty="0" smtClean="0"/>
          </a:p>
          <a:p>
            <a:pPr lvl="1"/>
            <a:r>
              <a:rPr lang="ru-RU" sz="6000" dirty="0" smtClean="0"/>
              <a:t>2. </a:t>
            </a:r>
            <a:r>
              <a:rPr lang="en-US" sz="6000" dirty="0" smtClean="0"/>
              <a:t>Analytical stage</a:t>
            </a:r>
            <a:r>
              <a:rPr lang="ru-RU" sz="6000" dirty="0" smtClean="0"/>
              <a:t>:</a:t>
            </a:r>
          </a:p>
          <a:p>
            <a:pPr lvl="1"/>
            <a:r>
              <a:rPr lang="en-US" sz="6000" dirty="0" smtClean="0"/>
              <a:t>Analysis of the survey results;</a:t>
            </a:r>
            <a:endParaRPr lang="ru-RU" sz="6000" dirty="0" smtClean="0"/>
          </a:p>
          <a:p>
            <a:pPr lvl="1"/>
            <a:r>
              <a:rPr lang="en-US" sz="6000" dirty="0" smtClean="0"/>
              <a:t>Conclusions of the scientific research;</a:t>
            </a:r>
            <a:endParaRPr lang="ru-RU" sz="6000" dirty="0" smtClean="0"/>
          </a:p>
          <a:p>
            <a:pPr lvl="1"/>
            <a:r>
              <a:rPr lang="en-US" sz="6000" dirty="0" smtClean="0"/>
              <a:t>Preparation of the plan and project for future work on the topic.</a:t>
            </a:r>
            <a:endParaRPr lang="ru-RU" sz="6000" dirty="0" smtClean="0"/>
          </a:p>
          <a:p>
            <a:pPr>
              <a:buNone/>
            </a:pPr>
            <a:r>
              <a:rPr lang="en-US" sz="6000" dirty="0" smtClean="0"/>
              <a:t> </a:t>
            </a:r>
            <a:endParaRPr lang="ru-RU" sz="6000" dirty="0" smtClean="0"/>
          </a:p>
          <a:p>
            <a:r>
              <a:rPr lang="en-US" sz="6000" b="1" dirty="0" smtClean="0"/>
              <a:t>The practical importance of the research.</a:t>
            </a:r>
            <a:endParaRPr lang="ru-RU" sz="6000" dirty="0" smtClean="0"/>
          </a:p>
          <a:p>
            <a:r>
              <a:rPr lang="en-US" sz="6000" dirty="0" smtClean="0"/>
              <a:t>The results can be considered by the teachers in the planning of educational work with pupils</a:t>
            </a:r>
            <a:r>
              <a:rPr lang="en-US" sz="6000" b="1" dirty="0" smtClean="0"/>
              <a:t>.</a:t>
            </a:r>
            <a:r>
              <a:rPr lang="en-US" sz="6000" dirty="0" smtClean="0"/>
              <a:t> Every educated and cultural person should have </a:t>
            </a:r>
            <a:r>
              <a:rPr lang="en-US" sz="6000" dirty="0" err="1" smtClean="0"/>
              <a:t>knowledges</a:t>
            </a:r>
            <a:r>
              <a:rPr lang="en-US" sz="6000" dirty="0" smtClean="0"/>
              <a:t> about the history of his native region. This research will help to raise patriotism, increase </a:t>
            </a:r>
            <a:r>
              <a:rPr lang="en-US" sz="6000" dirty="0" err="1" smtClean="0"/>
              <a:t>knowledges</a:t>
            </a:r>
            <a:r>
              <a:rPr lang="en-US" sz="6000" dirty="0" smtClean="0"/>
              <a:t> and to interest students in the history of the Kola Peninsula. </a:t>
            </a:r>
            <a:endParaRPr lang="ru-RU" sz="6000" dirty="0" smtClean="0"/>
          </a:p>
          <a:p>
            <a:endParaRPr lang="ru-RU" sz="6000" dirty="0" smtClean="0"/>
          </a:p>
          <a:p>
            <a:r>
              <a:rPr lang="en-US" sz="6000" b="1" dirty="0" smtClean="0"/>
              <a:t>The product of the project</a:t>
            </a:r>
            <a:r>
              <a:rPr lang="en-US" sz="6000" dirty="0" smtClean="0"/>
              <a:t> is our presentation which can be shown at the lessons.</a:t>
            </a:r>
            <a:r>
              <a:rPr lang="en-US" sz="6000" b="1" dirty="0" smtClean="0"/>
              <a:t> 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ru-RU" dirty="0"/>
          </a:p>
        </p:txBody>
      </p:sp>
      <p:pic>
        <p:nvPicPr>
          <p:cNvPr id="7" name="Содержимое 5" descr="бат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331640" y="2348880"/>
            <a:ext cx="2543175" cy="3533775"/>
          </a:xfrm>
        </p:spPr>
      </p:pic>
      <p:pic>
        <p:nvPicPr>
          <p:cNvPr id="8" name="Содержимое 4" descr="мать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508104" y="2348880"/>
            <a:ext cx="2592288" cy="3530875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1043608" y="1700808"/>
            <a:ext cx="3096344" cy="639762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Aleksandrovich</a:t>
            </a:r>
            <a:r>
              <a:rPr lang="en-US" dirty="0" smtClean="0"/>
              <a:t> </a:t>
            </a:r>
            <a:r>
              <a:rPr lang="en-US" dirty="0" err="1" smtClean="0"/>
              <a:t>Fresman</a:t>
            </a:r>
            <a:r>
              <a:rPr lang="en-US" dirty="0" smtClean="0"/>
              <a:t>, father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700808"/>
            <a:ext cx="3096344" cy="6400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Maria </a:t>
            </a:r>
            <a:r>
              <a:rPr lang="en-US" dirty="0" err="1" smtClean="0"/>
              <a:t>Edwardovna</a:t>
            </a:r>
            <a:r>
              <a:rPr lang="en-US" dirty="0" smtClean="0"/>
              <a:t> </a:t>
            </a:r>
            <a:r>
              <a:rPr lang="en-US" dirty="0" err="1" smtClean="0"/>
              <a:t>Fersman</a:t>
            </a:r>
            <a:r>
              <a:rPr lang="en-US" dirty="0" smtClean="0"/>
              <a:t>, mother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en-US" dirty="0" smtClean="0"/>
              <a:t>… the stones possessed me, my thoughts, desires, even dreams...»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A.E. </a:t>
            </a:r>
            <a:r>
              <a:rPr lang="en-US" dirty="0" err="1" smtClean="0"/>
              <a:t>Fresman</a:t>
            </a:r>
            <a:endParaRPr lang="ru-RU" dirty="0"/>
          </a:p>
        </p:txBody>
      </p:sp>
      <p:pic>
        <p:nvPicPr>
          <p:cNvPr id="5" name="Содержимое 4" descr="мелкий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932040" y="1124744"/>
            <a:ext cx="3412722" cy="4525963"/>
          </a:xfrm>
        </p:spPr>
      </p:pic>
      <p:pic>
        <p:nvPicPr>
          <p:cNvPr id="6" name="Рисунок 5" descr="http://s57.radikal.ru/i156/1201/42/00ce14e68a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4509120"/>
            <a:ext cx="2088232" cy="16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602632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0" y="1412776"/>
            <a:ext cx="3896172" cy="4599360"/>
          </a:xfrm>
        </p:spPr>
        <p:txBody>
          <a:bodyPr>
            <a:normAutofit/>
          </a:bodyPr>
          <a:lstStyle/>
          <a:p>
            <a:r>
              <a:rPr lang="en-US" dirty="0" smtClean="0"/>
              <a:t>In 1901 he finished school with a gold medal and then he entered the University of Odessa to study Geology.</a:t>
            </a:r>
          </a:p>
          <a:p>
            <a:r>
              <a:rPr lang="en-US" dirty="0" smtClean="0"/>
              <a:t>In 1903 Sasha transferred to Moscow University. </a:t>
            </a:r>
            <a:endParaRPr lang="ru-RU" dirty="0"/>
          </a:p>
        </p:txBody>
      </p:sp>
      <p:pic>
        <p:nvPicPr>
          <p:cNvPr id="5" name="Содержимое 4" descr="https://24smi.org/public/media/celebrity/2017/04/20/agKW4WPhiew5_vladimir-vernadskii.jpg"/>
          <p:cNvPicPr>
            <a:picLocks noGrp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39552" y="4005064"/>
            <a:ext cx="15121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539552" y="692696"/>
            <a:ext cx="1368152" cy="6397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Alexander </a:t>
            </a:r>
            <a:r>
              <a:rPr lang="en-US" dirty="0" err="1" smtClean="0"/>
              <a:t>Karpinsky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39552" y="3356992"/>
            <a:ext cx="1368152" cy="6397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Vladimir </a:t>
            </a:r>
            <a:r>
              <a:rPr lang="en-US" dirty="0" err="1" smtClean="0"/>
              <a:t>Vernadsky</a:t>
            </a:r>
            <a:endParaRPr lang="ru-RU" dirty="0"/>
          </a:p>
        </p:txBody>
      </p:sp>
      <p:pic>
        <p:nvPicPr>
          <p:cNvPr id="6" name="Рисунок 5" descr="http://nplit.ru/books/item/f00/s00/z0000044/pic/0000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340768"/>
            <a:ext cx="151216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geo.web.ru/druza/a-Fers_010272_90x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1847609"/>
            <a:ext cx="2304256" cy="3093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1882552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http://fiction-books.ru/img/1014145773.jpg"/>
          <p:cNvPicPr>
            <a:picLocks noGrp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660232" y="3284984"/>
            <a:ext cx="1944216" cy="265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251520" y="1484784"/>
            <a:ext cx="3744416" cy="3951288"/>
          </a:xfrm>
        </p:spPr>
        <p:txBody>
          <a:bodyPr>
            <a:noAutofit/>
          </a:bodyPr>
          <a:lstStyle/>
          <a:p>
            <a:r>
              <a:rPr lang="en-US" sz="1600" dirty="0" smtClean="0"/>
              <a:t>In 1908 he worked in Paris and in Norway.</a:t>
            </a:r>
          </a:p>
          <a:p>
            <a:r>
              <a:rPr lang="en-US" sz="1600" dirty="0" smtClean="0"/>
              <a:t>He was a teacher at Moscow University (1912)</a:t>
            </a:r>
          </a:p>
          <a:p>
            <a:r>
              <a:rPr lang="en-US" sz="1600" dirty="0" smtClean="0"/>
              <a:t>Professor at the people's University named after </a:t>
            </a:r>
            <a:r>
              <a:rPr lang="en-US" sz="1600" dirty="0" err="1" smtClean="0"/>
              <a:t>Shanyavsky</a:t>
            </a:r>
            <a:r>
              <a:rPr lang="en-US" sz="1600" dirty="0" smtClean="0"/>
              <a:t> (1910-1912)</a:t>
            </a:r>
          </a:p>
          <a:p>
            <a:r>
              <a:rPr lang="en-US" sz="1600" dirty="0" smtClean="0"/>
              <a:t>was the Professor of Mineralogy of </a:t>
            </a:r>
            <a:r>
              <a:rPr lang="en-US" sz="1600" dirty="0" err="1" smtClean="0"/>
              <a:t>Bestuzhev</a:t>
            </a:r>
            <a:r>
              <a:rPr lang="en-US" sz="1600" dirty="0" smtClean="0"/>
              <a:t> courses in St. Petersburg (1912-1919)</a:t>
            </a:r>
          </a:p>
          <a:p>
            <a:r>
              <a:rPr lang="en-US" sz="1600" dirty="0" smtClean="0"/>
              <a:t> a director of the mineralogical Museum of the Academy of Sciences (1919-1930)</a:t>
            </a:r>
          </a:p>
          <a:p>
            <a:r>
              <a:rPr lang="en-US" sz="1600" dirty="0" smtClean="0"/>
              <a:t> one of the organizers and editors of the magazine “Nature” (1917-1930)</a:t>
            </a:r>
          </a:p>
          <a:p>
            <a:pPr>
              <a:buNone/>
            </a:pPr>
            <a:r>
              <a:rPr lang="en-US" sz="1600" dirty="0" smtClean="0"/>
              <a:t>At the age of 36, Alexander </a:t>
            </a:r>
            <a:r>
              <a:rPr lang="en-US" sz="1600" dirty="0" err="1" smtClean="0"/>
              <a:t>Fersman</a:t>
            </a:r>
            <a:endParaRPr lang="ru-RU" sz="1600" dirty="0" smtClean="0"/>
          </a:p>
          <a:p>
            <a:pPr>
              <a:lnSpc>
                <a:spcPts val="1000"/>
              </a:lnSpc>
              <a:buNone/>
            </a:pPr>
            <a:r>
              <a:rPr lang="en-US" sz="1600" dirty="0" smtClean="0"/>
              <a:t>became an academician.</a:t>
            </a:r>
            <a:endParaRPr lang="ru-RU" sz="16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6660232" y="5949280"/>
            <a:ext cx="1944216" cy="648072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The magazine “Nature”</a:t>
            </a: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067944" y="3212976"/>
            <a:ext cx="2304256" cy="7200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Imperial Moscow University</a:t>
            </a:r>
            <a:endParaRPr lang="ru-RU" sz="2000" dirty="0"/>
          </a:p>
        </p:txBody>
      </p:sp>
      <p:pic>
        <p:nvPicPr>
          <p:cNvPr id="6" name="Рисунок 5" descr="http://womenmuseum.ru/sites/default/files/kursy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764704"/>
            <a:ext cx="342751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oscow University, 1820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3861048"/>
            <a:ext cx="230425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2"/>
          <p:cNvSpPr txBox="1">
            <a:spLocks/>
          </p:cNvSpPr>
          <p:nvPr/>
        </p:nvSpPr>
        <p:spPr>
          <a:xfrm>
            <a:off x="5292080" y="404664"/>
            <a:ext cx="3528392" cy="35173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Bestuzhev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courses in St. Petersburg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07504" y="1556792"/>
            <a:ext cx="4040188" cy="46713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 did not refuse to write for children in the magazines "</a:t>
            </a:r>
            <a:r>
              <a:rPr lang="en-US" dirty="0" err="1" smtClean="0"/>
              <a:t>Murzilka</a:t>
            </a:r>
            <a:r>
              <a:rPr lang="en-US" dirty="0" smtClean="0"/>
              <a:t>", "Pioneer</a:t>
            </a:r>
            <a:r>
              <a:rPr lang="en-US" dirty="0" smtClean="0">
                <a:solidFill>
                  <a:prstClr val="black"/>
                </a:solidFill>
              </a:rPr>
              <a:t>"</a:t>
            </a:r>
            <a:r>
              <a:rPr lang="en-US" dirty="0" smtClean="0"/>
              <a:t>. His first book for children was "Entertaining Mineralogy". We can see such unexpected titles in the book like "Edible stones", "Wonders in the world of stone".</a:t>
            </a:r>
          </a:p>
          <a:p>
            <a:r>
              <a:rPr lang="en-US" dirty="0" err="1" smtClean="0"/>
              <a:t>Fersman</a:t>
            </a:r>
            <a:r>
              <a:rPr lang="en-US" dirty="0" smtClean="0"/>
              <a:t> was never at rest. He died in 1945.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5796136" y="1556792"/>
            <a:ext cx="151216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Murzilka</a:t>
            </a:r>
            <a:r>
              <a:rPr lang="en-US" dirty="0" smtClean="0"/>
              <a:t>"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7308304" y="188640"/>
            <a:ext cx="1656184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"Pioneer"</a:t>
            </a:r>
            <a:endParaRPr lang="ru-RU" dirty="0"/>
          </a:p>
        </p:txBody>
      </p:sp>
      <p:pic>
        <p:nvPicPr>
          <p:cNvPr id="7" name="Рисунок 6" descr="https://www.prlib.ru/sites/default/files/book_preview/f594cc1d-25b0-4a67-803f-6ff3104c5c79/6812443_doc1_5BBE8F82-2A21-4C35-84A4-AE0C4430832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304" y="764704"/>
            <a:ext cx="165555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2"/>
          <p:cNvSpPr txBox="1">
            <a:spLocks/>
          </p:cNvSpPr>
          <p:nvPr/>
        </p:nvSpPr>
        <p:spPr>
          <a:xfrm>
            <a:off x="4211960" y="2852936"/>
            <a:ext cx="1584176" cy="71177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"Entertaining Mineralogy"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http://itd3.mycdn.me/image?id=869472706766&amp;t=20&amp;plc=WEB&amp;tkn=*2qF7CcnPIirViYEx98eQZdzeGHA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2132856"/>
            <a:ext cx="1944216" cy="236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handmade.minemegashop.ru/pictures/1015384562.jpg"/>
          <p:cNvPicPr>
            <a:picLocks noGrp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4211960" y="3501008"/>
            <a:ext cx="1872208" cy="279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1309</TotalTime>
  <Words>740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The Explorer of the Treasure Peninsula</vt:lpstr>
      <vt:lpstr>Слайд 2</vt:lpstr>
      <vt:lpstr>Слайд 3</vt:lpstr>
      <vt:lpstr>Слайд 4</vt:lpstr>
      <vt:lpstr>BIOGRAPHY</vt:lpstr>
      <vt:lpstr>Слайд 6</vt:lpstr>
      <vt:lpstr>Слайд 7</vt:lpstr>
      <vt:lpstr>Слайд 8</vt:lpstr>
      <vt:lpstr>Слайд 9</vt:lpstr>
      <vt:lpstr>THE KOLA PENINSULA</vt:lpstr>
      <vt:lpstr>Слайд 11</vt:lpstr>
      <vt:lpstr>Слайд 12</vt:lpstr>
      <vt:lpstr>Слайд 13</vt:lpstr>
      <vt:lpstr>Слайд 14</vt:lpstr>
      <vt:lpstr>Слайд 15</vt:lpstr>
      <vt:lpstr>The results you can see in the charts.</vt:lpstr>
      <vt:lpstr>Слайд 17</vt:lpstr>
      <vt:lpstr>Слайд 18</vt:lpstr>
      <vt:lpstr>Thanks for your attention!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Explorer of the Treasure Peninsula</dc:title>
  <dc:creator>Alex</dc:creator>
  <cp:lastModifiedBy>Андрей</cp:lastModifiedBy>
  <cp:revision>98</cp:revision>
  <dcterms:created xsi:type="dcterms:W3CDTF">2019-03-28T17:50:37Z</dcterms:created>
  <dcterms:modified xsi:type="dcterms:W3CDTF">2023-05-15T07:57:58Z</dcterms:modified>
</cp:coreProperties>
</file>