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70" r:id="rId2"/>
    <p:sldId id="256" r:id="rId3"/>
    <p:sldId id="284" r:id="rId4"/>
    <p:sldId id="257" r:id="rId5"/>
    <p:sldId id="276" r:id="rId6"/>
    <p:sldId id="258" r:id="rId7"/>
    <p:sldId id="277" r:id="rId8"/>
    <p:sldId id="278" r:id="rId9"/>
    <p:sldId id="280" r:id="rId10"/>
    <p:sldId id="263" r:id="rId11"/>
    <p:sldId id="281" r:id="rId12"/>
    <p:sldId id="282" r:id="rId13"/>
    <p:sldId id="283" r:id="rId14"/>
    <p:sldId id="269" r:id="rId15"/>
    <p:sldId id="272" r:id="rId16"/>
    <p:sldId id="285" r:id="rId17"/>
    <p:sldId id="289" r:id="rId18"/>
    <p:sldId id="274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0" d="100"/>
          <a:sy n="40" d="100"/>
        </p:scale>
        <p:origin x="966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9" d="100"/>
        <a:sy n="5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F0E5083-AA92-FDBB-98D3-DD12D7FBEE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13C2F97-CF95-920F-66E2-83F0F4CF89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9056461-3A07-2BE3-B444-1A74391E9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C15FA-3516-40B4-88DA-4C36F8597C17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9D26F49-316E-0247-0B96-68C464575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8B400F1-EC6A-5CC8-9971-E585F401F7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1D291-4109-42D4-A502-458E28F84F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27430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69E0E8-DB4F-5E87-4FB8-0957A748CE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208F88D-1734-5D5F-763A-02EC1828AD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B74DA23-1843-8CA5-2A73-1D1408FA7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C15FA-3516-40B4-88DA-4C36F8597C17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C7EC18E-82E2-5106-C7A7-274278E1F0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F9E29DF-8944-895D-FE53-46EA2D8F07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1D291-4109-42D4-A502-458E28F84F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46617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754EC5B7-669F-B228-CC46-05DE789E041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7BFA68C-EC44-31F8-03DA-6F2AE74132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8459DFD-5470-6DF3-6129-FE73139D16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C15FA-3516-40B4-88DA-4C36F8597C17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BCB61AC-3B97-2F88-87A1-696EE93C1F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D961D17-65DC-4843-4AD2-6AB9BD3752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1D291-4109-42D4-A502-458E28F84F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048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0B93CA-79E5-467B-4904-C6AD34E3F0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D04942C-2E3F-6073-4542-907DE4C287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4ACE73A-FB8D-1D4F-1122-37D9E8C827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C15FA-3516-40B4-88DA-4C36F8597C17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82829DD-455C-03A5-0A7C-E8BEE551E1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78A3D00-575A-2E69-5921-2672ED810B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1D291-4109-42D4-A502-458E28F84F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8648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B9C7DC-9C58-D65B-60DD-CF99DC2D43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95C4F42-B40C-7EFC-763D-CF9A135273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BD39986-B421-1DFB-4487-D9C7260236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C15FA-3516-40B4-88DA-4C36F8597C17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767151A-BFA8-8A6E-A365-B2A743046E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C2CE6AB-493F-6AE4-16E8-4A5A693555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1D291-4109-42D4-A502-458E28F84F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5591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08FD91-CD3F-4140-9487-77B5D1E18B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21A2E66-BBE0-CF53-DE98-19FAC8C4FD1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6DED401-EA65-2012-9168-89EC79C2E8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1BBBA25-0915-0AFF-1B25-32304F9021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C15FA-3516-40B4-88DA-4C36F8597C17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967F7F0-B17A-5412-9C63-3CB87BBB89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9D96EE7-28F3-1780-7015-CD3355C086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1D291-4109-42D4-A502-458E28F84F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3087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C207D9-ACC6-2C93-7F67-607EC3202D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BCA852D-8591-1D81-0F49-4D430315D9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85DAF59-8167-CF13-8A27-6A25DC40FC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6EE2BD16-15C5-AD87-A102-A7869782AE1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2DEFD999-0DA1-6CAD-4776-5C150915FD2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CAE55E81-049D-510D-B5A1-6EE60FEB95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C15FA-3516-40B4-88DA-4C36F8597C17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BC04D566-6B92-D5AB-04CD-2447E6CF95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D21A1DE1-854F-86A1-B3D4-A873B12A5C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1D291-4109-42D4-A502-458E28F84F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02516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0A5F53-8A7E-518C-2E6E-7AFD61F814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48E07B5B-822C-82DC-061E-DE2E29FD43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C15FA-3516-40B4-88DA-4C36F8597C17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7C39500B-4C03-7BD3-DB3C-924345099C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B0117F76-AB3D-7363-277F-DCF42D9C0A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1D291-4109-42D4-A502-458E28F84F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0287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F4E63F79-18D0-20E6-2E2B-6876387DC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C15FA-3516-40B4-88DA-4C36F8597C17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49745992-F87F-53CF-F77D-3041F76519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88534FF-8CB7-467F-4E6E-7EA1799B92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1D291-4109-42D4-A502-458E28F84F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4228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4D9C33F-A3BC-269D-D279-3C765104B7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9FA6A97-F03A-6F4D-45E0-55F7283340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039F10A-FE06-16DB-8FEB-A1C49592C8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4E1200F-2421-4138-9B6C-E69C29CAA4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C15FA-3516-40B4-88DA-4C36F8597C17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11A26F6-9D0C-5058-4CD8-19BEC7FB22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A24B57F-4134-D925-3476-CB10EB9E34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1D291-4109-42D4-A502-458E28F84F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24390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5A5079-D70A-C0E5-4B72-3CF7816DCC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CE6B9D43-EF40-CB49-43A3-71CC2F89D89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3563A85-7105-1E2B-FFD4-2D69ABBE34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20E8E36-185A-3D2C-61C6-D6F6B9D1D8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C15FA-3516-40B4-88DA-4C36F8597C17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63FC334-5A15-19C8-FB7B-F5537BC8D5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C71C5F1-F1D3-C3A8-6870-AA1BF946C1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1D291-4109-42D4-A502-458E28F84F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4628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alphaModFix amt="4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1C4FC71-292C-4B5E-CD41-F430CDA14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C8916DC-DECE-E121-842D-6F82EC508E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F6D21E1-0CA6-BF16-5EB6-D3B5B202647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FC15FA-3516-40B4-88DA-4C36F8597C17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E8E0E62-D258-2434-0D51-F0CBBEB362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4AD7D3C-A98F-AE5C-94C2-EF70E5C0F2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81D291-4109-42D4-A502-458E28F84F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8862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65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71638" y="122663"/>
            <a:ext cx="4000849" cy="773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МБОУ «</a:t>
            </a:r>
            <a:r>
              <a:rPr lang="ru-RU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Шугаровская</a:t>
            </a:r>
            <a:r>
              <a:rPr lang="ru-RU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СОШ»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(дошкольное отделение)</a:t>
            </a:r>
            <a:endParaRPr lang="ru-RU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41095" y="1493521"/>
            <a:ext cx="8239225" cy="3916841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Презентация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«Развитие речевой активности детей дошкольного возраста посредством интеллект - карт»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ea typeface="Calibri"/>
              <a:cs typeface="Times New Roman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sz="3600" b="1" dirty="0">
              <a:solidFill>
                <a:srgbClr val="7030A0"/>
              </a:solidFill>
              <a:ea typeface="Calibri"/>
              <a:cs typeface="Times New Roman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3600" b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3600" b="1" dirty="0">
              <a:solidFill>
                <a:srgbClr val="7030A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 flipH="1">
            <a:off x="9143999" y="4838760"/>
            <a:ext cx="3047999" cy="13108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ru-RU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Подготовили:</a:t>
            </a:r>
          </a:p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ru-RU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воспитатели</a:t>
            </a:r>
            <a:r>
              <a:rPr lang="en-US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ru-RU" sz="1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Колисниченко О.В.</a:t>
            </a:r>
          </a:p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ru-RU" sz="1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Сошникова</a:t>
            </a:r>
            <a:r>
              <a:rPr lang="ru-RU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А.И.</a:t>
            </a:r>
            <a:endParaRPr lang="ru-RU" sz="1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853344">
            <a:off x="407890" y="317011"/>
            <a:ext cx="2378353" cy="138986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2101414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2042675" y="87682"/>
            <a:ext cx="8424936" cy="908720"/>
          </a:xfrm>
          <a:prstGeom prst="horizontalScroll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ПРИМЕНЕНИЕ ИНТЕЛЛЕКТ-КАРТ В РЕЧЕВОМ РАЗВИТИИ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D79CAF5-B2E3-0914-2BD0-E901D625792F}"/>
              </a:ext>
            </a:extLst>
          </p:cNvPr>
          <p:cNvSpPr txBox="1"/>
          <p:nvPr/>
        </p:nvSpPr>
        <p:spPr>
          <a:xfrm>
            <a:off x="800100" y="2136339"/>
            <a:ext cx="3300413" cy="40600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9865" marR="183515" algn="ctr">
              <a:lnSpc>
                <a:spcPct val="100000"/>
              </a:lnSpc>
              <a:spcBef>
                <a:spcPts val="700"/>
              </a:spcBef>
            </a:pPr>
            <a:r>
              <a:rPr lang="ru-RU" sz="20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1-е НАПРАВЛЕНИЕ</a:t>
            </a:r>
          </a:p>
          <a:p>
            <a:pPr marL="189865" marR="183515" algn="ctr">
              <a:lnSpc>
                <a:spcPct val="100000"/>
              </a:lnSpc>
              <a:spcBef>
                <a:spcPts val="700"/>
              </a:spcBef>
            </a:pPr>
            <a:r>
              <a:rPr lang="ru-RU" sz="1800" b="1" spc="-10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1800" b="1" spc="-2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sz="1800" b="1" spc="-1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spc="-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сбор</a:t>
            </a:r>
            <a:r>
              <a:rPr lang="ru-RU" sz="1800" b="1" spc="370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spc="-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материала </a:t>
            </a:r>
            <a:r>
              <a:rPr lang="ru-RU" sz="1800" b="1" spc="-390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spc="-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(информации) </a:t>
            </a:r>
            <a:r>
              <a:rPr lang="ru-RU" sz="1800" b="1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sz="1800" b="1" spc="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spc="-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предмете,</a:t>
            </a:r>
            <a:r>
              <a:rPr lang="ru-RU" sz="1800" b="1" spc="-4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spc="-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явлении,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1800" b="1" spc="-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объекте.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1800" b="1" spc="-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ДЕЙСТВИЯ: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02590" marR="313690" indent="-402590" algn="just">
              <a:lnSpc>
                <a:spcPct val="100000"/>
              </a:lnSpc>
              <a:buSzPct val="94444"/>
              <a:buFont typeface="Microsoft Sans Serif"/>
              <a:buChar char="•"/>
              <a:tabLst>
                <a:tab pos="402590" algn="l"/>
              </a:tabLst>
            </a:pPr>
            <a:r>
              <a:rPr lang="ru-RU" sz="1800" spc="-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</a:t>
            </a:r>
            <a:r>
              <a:rPr lang="ru-RU" sz="1800" spc="-2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spc="-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карту</a:t>
            </a:r>
            <a:r>
              <a:rPr lang="ru-RU" sz="1800" spc="-3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800" spc="-30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spc="-20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ходе </a:t>
            </a:r>
            <a:r>
              <a:rPr lang="ru-RU" sz="1800" spc="-39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spc="-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обсуждения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66700" marR="175895" indent="-266700" algn="just">
              <a:lnSpc>
                <a:spcPct val="100000"/>
              </a:lnSpc>
              <a:buSzPct val="94444"/>
              <a:buFont typeface="Microsoft Sans Serif"/>
              <a:buChar char="•"/>
              <a:tabLst>
                <a:tab pos="266700" algn="l"/>
              </a:tabLst>
            </a:pPr>
            <a:r>
              <a:rPr lang="ru-RU" sz="1800" spc="-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Расширять</a:t>
            </a:r>
            <a:r>
              <a:rPr lang="ru-RU" sz="1800" spc="-1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1800" spc="-3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spc="-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пополнять </a:t>
            </a:r>
            <a:r>
              <a:rPr lang="ru-RU" sz="1800" spc="-39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spc="-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словарный</a:t>
            </a:r>
            <a:r>
              <a:rPr lang="ru-RU" sz="1800" spc="-10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spc="-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запас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14020" marR="338455" lvl="1" indent="-68580" algn="just">
              <a:lnSpc>
                <a:spcPct val="100000"/>
              </a:lnSpc>
              <a:buSzPct val="94444"/>
              <a:buFont typeface="Microsoft Sans Serif"/>
              <a:buChar char="•"/>
              <a:tabLst>
                <a:tab pos="426720" algn="l"/>
              </a:tabLst>
            </a:pPr>
            <a:r>
              <a:rPr lang="ru-RU" sz="1800" spc="-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</a:t>
            </a:r>
            <a:r>
              <a:rPr lang="ru-RU" sz="1800" spc="-60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spc="-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процессы </a:t>
            </a:r>
            <a:r>
              <a:rPr lang="ru-RU" sz="1800" spc="-39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spc="-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мышления: </a:t>
            </a:r>
            <a:r>
              <a:rPr lang="ru-RU" sz="1800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анализ, </a:t>
            </a:r>
            <a:r>
              <a:rPr lang="ru-RU" sz="1800" spc="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spc="-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синтез,</a:t>
            </a:r>
            <a:r>
              <a:rPr lang="ru-RU" sz="1800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spc="-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аналогия,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0975" algn="just">
              <a:lnSpc>
                <a:spcPct val="100000"/>
              </a:lnSpc>
              <a:spcBef>
                <a:spcPts val="5"/>
              </a:spcBef>
            </a:pPr>
            <a:r>
              <a:rPr lang="ru-RU" sz="1800" spc="-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обобщение,</a:t>
            </a:r>
            <a:r>
              <a:rPr lang="ru-RU" sz="1800" spc="-20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spc="-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ассоциация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12DEBF4-DE29-4515-E4CB-F0BCD2AE477E}"/>
              </a:ext>
            </a:extLst>
          </p:cNvPr>
          <p:cNvSpPr txBox="1"/>
          <p:nvPr/>
        </p:nvSpPr>
        <p:spPr>
          <a:xfrm>
            <a:off x="8362950" y="3716259"/>
            <a:ext cx="2828925" cy="3064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3355" marR="165735" algn="ctr">
              <a:lnSpc>
                <a:spcPct val="100000"/>
              </a:lnSpc>
              <a:spcBef>
                <a:spcPts val="1055"/>
              </a:spcBef>
            </a:pPr>
            <a:r>
              <a:rPr lang="ru-RU" sz="20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3-е НАПРАВЛЕНИЕ</a:t>
            </a:r>
          </a:p>
          <a:p>
            <a:pPr marL="173355" marR="165735" algn="ctr">
              <a:lnSpc>
                <a:spcPct val="100000"/>
              </a:lnSpc>
              <a:spcBef>
                <a:spcPts val="1055"/>
              </a:spcBef>
            </a:pPr>
            <a:r>
              <a:rPr lang="ru-RU" sz="1800" b="1" spc="-10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1800" b="1" spc="-40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sz="1800" b="1" spc="-2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</a:t>
            </a:r>
            <a:r>
              <a:rPr lang="ru-RU" sz="1800" b="1" spc="-50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spc="-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связной </a:t>
            </a:r>
            <a:r>
              <a:rPr lang="ru-RU" sz="1800" b="1" spc="-390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spc="-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речи</a:t>
            </a:r>
            <a:r>
              <a:rPr lang="ru-RU" sz="1800" b="1" spc="-30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spc="-10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540" algn="ctr">
              <a:lnSpc>
                <a:spcPct val="100000"/>
              </a:lnSpc>
            </a:pPr>
            <a:r>
              <a:rPr lang="ru-RU" sz="1800" b="1" spc="-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ДЕЙСТВИЯ: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56845" marR="97155" indent="-53340">
              <a:lnSpc>
                <a:spcPct val="100000"/>
              </a:lnSpc>
              <a:buSzPct val="94444"/>
              <a:buFont typeface="Microsoft Sans Serif"/>
              <a:buChar char="•"/>
              <a:tabLst>
                <a:tab pos="184785" algn="l"/>
              </a:tabLst>
            </a:pPr>
            <a:r>
              <a:rPr lang="ru-RU" sz="1800" b="1" spc="-10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Учить</a:t>
            </a:r>
            <a:r>
              <a:rPr lang="ru-RU" sz="1800" b="1" spc="-40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spc="-10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последовательно</a:t>
            </a:r>
            <a:r>
              <a:rPr lang="ru-RU" sz="1800" b="1" spc="-60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800" b="1" spc="-390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spc="-10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 излагать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15340">
              <a:lnSpc>
                <a:spcPct val="100000"/>
              </a:lnSpc>
            </a:pPr>
            <a:r>
              <a:rPr lang="ru-RU" sz="1800" b="1" spc="-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свои</a:t>
            </a:r>
            <a:r>
              <a:rPr lang="ru-RU" sz="1800" b="1" spc="-5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spc="-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мысли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59C76F2-0113-5509-5D6A-D59D786AFE6A}"/>
              </a:ext>
            </a:extLst>
          </p:cNvPr>
          <p:cNvSpPr txBox="1"/>
          <p:nvPr/>
        </p:nvSpPr>
        <p:spPr>
          <a:xfrm>
            <a:off x="4361261" y="1592600"/>
            <a:ext cx="3028948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47650" marR="241300" algn="ctr">
              <a:lnSpc>
                <a:spcPct val="100000"/>
              </a:lnSpc>
            </a:pPr>
            <a:endParaRPr lang="ru-RU" sz="1800" b="1" spc="-10" dirty="0">
              <a:solidFill>
                <a:srgbClr val="001F5F"/>
              </a:solidFill>
              <a:latin typeface="Calibri"/>
              <a:cs typeface="Calibri"/>
            </a:endParaRPr>
          </a:p>
          <a:p>
            <a:pPr marL="247650" marR="241300" algn="ctr">
              <a:lnSpc>
                <a:spcPct val="100000"/>
              </a:lnSpc>
            </a:pPr>
            <a:endParaRPr lang="ru-RU" b="1" spc="-10" dirty="0">
              <a:solidFill>
                <a:srgbClr val="001F5F"/>
              </a:solidFill>
              <a:latin typeface="Calibri"/>
              <a:cs typeface="Calibri"/>
            </a:endParaRPr>
          </a:p>
          <a:p>
            <a:pPr marL="247650" marR="241300" algn="ctr">
              <a:lnSpc>
                <a:spcPct val="100000"/>
              </a:lnSpc>
            </a:pPr>
            <a:r>
              <a:rPr lang="ru-RU" sz="20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2-е НАПРАВЛЕНИЕ</a:t>
            </a:r>
          </a:p>
          <a:p>
            <a:pPr marL="247650" marR="241300" algn="ctr">
              <a:lnSpc>
                <a:spcPct val="100000"/>
              </a:lnSpc>
            </a:pPr>
            <a:r>
              <a:rPr lang="ru-RU" sz="1800" b="1" spc="-10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</a:t>
            </a:r>
            <a:r>
              <a:rPr lang="ru-RU" sz="1800" b="1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закрепление и </a:t>
            </a:r>
            <a:r>
              <a:rPr lang="ru-RU" sz="1800" b="1" spc="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spc="-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обобщение</a:t>
            </a:r>
            <a:r>
              <a:rPr lang="ru-RU" sz="1800" b="1" spc="-8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spc="-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материала </a:t>
            </a:r>
            <a:r>
              <a:rPr lang="ru-RU" sz="1800" b="1" spc="-390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spc="-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ДЕЙСТВИЯ: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66370" marR="159385" indent="89535">
              <a:lnSpc>
                <a:spcPct val="100000"/>
              </a:lnSpc>
              <a:buSzPct val="94444"/>
              <a:buFont typeface="Microsoft Sans Serif"/>
              <a:buChar char="•"/>
              <a:tabLst>
                <a:tab pos="337820" algn="l"/>
              </a:tabLst>
            </a:pPr>
            <a:r>
              <a:rPr lang="ru-RU" sz="1800" spc="-10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</a:t>
            </a:r>
            <a:r>
              <a:rPr lang="ru-RU" sz="1800" spc="-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карту</a:t>
            </a:r>
            <a:r>
              <a:rPr lang="ru-RU" sz="1800" spc="-10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как</a:t>
            </a:r>
            <a:r>
              <a:rPr lang="ru-RU" sz="1800" spc="-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spc="-10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 </a:t>
            </a:r>
            <a:r>
              <a:rPr lang="ru-RU" sz="1800" spc="-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работы</a:t>
            </a:r>
            <a:r>
              <a:rPr lang="ru-RU" sz="1800" spc="-10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1800" spc="-1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spc="-10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детьми</a:t>
            </a:r>
            <a:r>
              <a:rPr lang="ru-RU" sz="1800" spc="-1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lang="ru-RU" sz="1800" spc="-10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теме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1760" marR="103505" lvl="1" indent="310515">
              <a:lnSpc>
                <a:spcPct val="100000"/>
              </a:lnSpc>
              <a:buFont typeface="Microsoft Sans Serif"/>
              <a:buChar char="•"/>
              <a:tabLst>
                <a:tab pos="608330" algn="l"/>
              </a:tabLst>
            </a:pPr>
            <a:r>
              <a:rPr lang="ru-RU" sz="1800" spc="-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</a:t>
            </a:r>
            <a:r>
              <a:rPr lang="ru-RU" sz="1800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1800" spc="-10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</a:t>
            </a:r>
            <a:r>
              <a:rPr lang="ru-RU" sz="1800" spc="-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spc="-10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умение</a:t>
            </a:r>
            <a:r>
              <a:rPr lang="ru-RU" sz="1800" spc="-30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spc="-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выделять</a:t>
            </a:r>
            <a:r>
              <a:rPr lang="ru-RU" sz="1800" spc="-70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spc="-10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главную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75665" marR="355600" indent="-511175">
              <a:lnSpc>
                <a:spcPct val="100000"/>
              </a:lnSpc>
            </a:pPr>
            <a:r>
              <a:rPr lang="ru-RU" sz="1800" spc="-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мысль</a:t>
            </a:r>
            <a:r>
              <a:rPr lang="ru-RU" sz="1800" spc="-4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spc="-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,припоминать </a:t>
            </a:r>
            <a:r>
              <a:rPr lang="ru-RU" sz="1800" spc="-390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spc="-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изученное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02565" marR="112395" indent="-202565">
              <a:lnSpc>
                <a:spcPct val="100000"/>
              </a:lnSpc>
              <a:spcBef>
                <a:spcPts val="5"/>
              </a:spcBef>
              <a:buSzPct val="94444"/>
              <a:buFont typeface="Microsoft Sans Serif"/>
              <a:buChar char="•"/>
              <a:tabLst>
                <a:tab pos="202565" algn="l"/>
              </a:tabLst>
            </a:pPr>
            <a:r>
              <a:rPr lang="ru-RU" sz="1800" spc="-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Активизировать словарь, </a:t>
            </a:r>
            <a:r>
              <a:rPr lang="ru-RU" sz="1800" spc="-39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spc="-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совершенствовать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37235">
              <a:lnSpc>
                <a:spcPct val="100000"/>
              </a:lnSpc>
            </a:pPr>
            <a:r>
              <a:rPr lang="ru-RU" sz="1800" spc="-10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связную</a:t>
            </a:r>
            <a:r>
              <a:rPr lang="ru-RU" sz="1800" spc="-20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spc="-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речь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object 10">
            <a:extLst>
              <a:ext uri="{FF2B5EF4-FFF2-40B4-BE49-F238E27FC236}">
                <a16:creationId xmlns:a16="http://schemas.microsoft.com/office/drawing/2014/main" id="{41CE8EB0-1A68-5E2F-8425-3924552D77CA}"/>
              </a:ext>
            </a:extLst>
          </p:cNvPr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60468" y="996402"/>
            <a:ext cx="4143376" cy="2095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3291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1DE8BE02-D5E7-6831-88CE-A1407AB3288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3838" y="1067989"/>
            <a:ext cx="6005515" cy="4504136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E2C2A216-1907-83AE-9A41-54299ADD03D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9413" y="1067990"/>
            <a:ext cx="4229100" cy="5247086"/>
          </a:xfrm>
          <a:prstGeom prst="rect">
            <a:avLst/>
          </a:prstGeom>
        </p:spPr>
      </p:pic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id="{452C1848-3E7E-9F22-FF49-06FCD3F273B7}"/>
              </a:ext>
            </a:extLst>
          </p:cNvPr>
          <p:cNvSpPr/>
          <p:nvPr/>
        </p:nvSpPr>
        <p:spPr>
          <a:xfrm>
            <a:off x="485775" y="228600"/>
            <a:ext cx="8386763" cy="64293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Интеллект-карта «Транспорт»</a:t>
            </a:r>
          </a:p>
        </p:txBody>
      </p:sp>
    </p:spTree>
    <p:extLst>
      <p:ext uri="{BB962C8B-B14F-4D97-AF65-F5344CB8AC3E}">
        <p14:creationId xmlns:p14="http://schemas.microsoft.com/office/powerpoint/2010/main" val="9413222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3F0ADC5-9FAF-98C8-EECC-C99E0379CF9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887" y="157162"/>
            <a:ext cx="5753100" cy="4314825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331B192-BEF6-D52A-F11D-7F0B3DB7380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0775" y="2371724"/>
            <a:ext cx="5753100" cy="4314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67095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88C9AB4-078E-ACCA-C138-AD2C9E2B971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9550" y="157163"/>
            <a:ext cx="3490913" cy="4654551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BA8015B-3977-F982-3FB0-C0CF34C5078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43362" y="1014413"/>
            <a:ext cx="7810500" cy="5429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8157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30465" y="400833"/>
            <a:ext cx="7791189" cy="1077218"/>
          </a:xfrm>
          <a:prstGeom prst="rect">
            <a:avLst/>
          </a:prstGeom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Рекомендации по применению интеллект- карт (из опыта работы):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76196" y="1929008"/>
            <a:ext cx="11278920" cy="403187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задавайте больше вопросов;</a:t>
            </a:r>
          </a:p>
          <a:p>
            <a:pPr>
              <a:buFont typeface="Wingdings" pitchFamily="2" charset="2"/>
              <a:buChar char="Ø"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обращайте внимание на то, чтобы дети отвечали полным ответом; </a:t>
            </a:r>
          </a:p>
          <a:p>
            <a:pPr>
              <a:buFont typeface="Wingdings" pitchFamily="2" charset="2"/>
              <a:buChar char="Ø"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беседуйте по карте; </a:t>
            </a:r>
          </a:p>
          <a:p>
            <a:pPr>
              <a:buFont typeface="Wingdings" pitchFamily="2" charset="2"/>
              <a:buChar char="Ø"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составляйте рассказы;</a:t>
            </a:r>
          </a:p>
          <a:p>
            <a:pPr>
              <a:buFont typeface="Wingdings" pitchFamily="2" charset="2"/>
              <a:buChar char="Ø"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добавляйте и усложняйте в соответствии с возрастом детей;</a:t>
            </a:r>
          </a:p>
          <a:p>
            <a:pPr>
              <a:buFont typeface="Wingdings" pitchFamily="2" charset="2"/>
              <a:buChar char="Ø"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экспериментируйте</a:t>
            </a:r>
            <a:endParaRPr lang="ru-RU" sz="32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503527">
            <a:off x="10595685" y="113201"/>
            <a:ext cx="967391" cy="1525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845801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29424" y="200416"/>
            <a:ext cx="8141917" cy="1077218"/>
          </a:xfrm>
          <a:prstGeom prst="rect">
            <a:avLst/>
          </a:prstGeom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Положительная динамика в речевом развитии 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02082" y="1578279"/>
            <a:ext cx="10018844" cy="35394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пополнился словарный запас;</a:t>
            </a:r>
          </a:p>
          <a:p>
            <a:pPr>
              <a:buFont typeface="Wingdings" pitchFamily="2" charset="2"/>
              <a:buChar char="Ø"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улучшилась лексико-грамматическая структура речи;</a:t>
            </a:r>
          </a:p>
          <a:p>
            <a:pPr>
              <a:buFont typeface="Wingdings" pitchFamily="2" charset="2"/>
              <a:buChar char="Ø"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дети научились связно, последовательно излагать свои мысли, рассказывать о событиях из окружающей жизни. С ее помощью дети быстрее и легче запоминают и вспоминают нужные факты.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503527">
            <a:off x="10669960" y="113201"/>
            <a:ext cx="967391" cy="1525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429119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3337" y="237050"/>
            <a:ext cx="10985325" cy="1490272"/>
          </a:xfr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нашей педагогической работе мы применяем </a:t>
            </a:r>
            <a:b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такие интеллект – карты. </a:t>
            </a:r>
            <a:b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зависимости от возраста они могут и должны усложняться</a:t>
            </a:r>
            <a:r>
              <a:rPr lang="ru-RU" b="1" dirty="0"/>
              <a:t>.</a:t>
            </a:r>
            <a:br>
              <a:rPr lang="ru-RU" b="1" dirty="0"/>
            </a:b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Объект 9">
            <a:extLst>
              <a:ext uri="{FF2B5EF4-FFF2-40B4-BE49-F238E27FC236}">
                <a16:creationId xmlns:a16="http://schemas.microsoft.com/office/drawing/2014/main" id="{3161261A-2D7B-8CD5-85A6-82B18DB1D3B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615" y="2133643"/>
            <a:ext cx="5452562" cy="4088289"/>
          </a:xfrm>
        </p:spPr>
      </p:pic>
      <p:pic>
        <p:nvPicPr>
          <p:cNvPr id="3" name="Объект 5">
            <a:extLst>
              <a:ext uri="{FF2B5EF4-FFF2-40B4-BE49-F238E27FC236}">
                <a16:creationId xmlns:a16="http://schemas.microsoft.com/office/drawing/2014/main" id="{3CC22F56-5671-04DF-59B8-58BA4CA787F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5824" y="2133643"/>
            <a:ext cx="5451051" cy="4088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4466249"/>
      </p:ext>
    </p:extLst>
  </p:cSld>
  <p:clrMapOvr>
    <a:masterClrMapping/>
  </p:clrMapOvr>
  <p:transition spd="slow">
    <p:wheel spokes="1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11">
            <a:extLst>
              <a:ext uri="{FF2B5EF4-FFF2-40B4-BE49-F238E27FC236}">
                <a16:creationId xmlns:a16="http://schemas.microsoft.com/office/drawing/2014/main" id="{E8C7FAB8-04D6-F750-3844-1A184E60E96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3100" y="466950"/>
            <a:ext cx="7900988" cy="5924100"/>
          </a:xfrm>
        </p:spPr>
      </p:pic>
    </p:spTree>
    <p:extLst>
      <p:ext uri="{BB962C8B-B14F-4D97-AF65-F5344CB8AC3E}">
        <p14:creationId xmlns:p14="http://schemas.microsoft.com/office/powerpoint/2010/main" val="6962247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14701" y="1002082"/>
            <a:ext cx="6904707" cy="614845"/>
          </a:xfrm>
          <a:prstGeom prst="rect">
            <a:avLst/>
          </a:prstGeom>
        </p:spPr>
      </p:pic>
      <p:pic>
        <p:nvPicPr>
          <p:cNvPr id="3" name="Picture 2" descr="http://sovetclub.ru/tim/42ded460ae4e0294c31094c7f9a4b7c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32547" y="2021305"/>
            <a:ext cx="8630653" cy="450141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0804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32340" y="388307"/>
            <a:ext cx="423379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spc="50" dirty="0">
                <a:ln w="11430"/>
                <a:latin typeface="Times New Roman" pitchFamily="18" charset="0"/>
                <a:cs typeface="Times New Roman" pitchFamily="18" charset="0"/>
              </a:rPr>
              <a:t>Актуальность</a:t>
            </a:r>
          </a:p>
        </p:txBody>
      </p:sp>
      <p:pic>
        <p:nvPicPr>
          <p:cNvPr id="3" name="Рисунок 2" descr="C:\Documents and Settings\user\Рабочий стол\fgos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8181" y="1680628"/>
            <a:ext cx="4714940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8327">
            <a:off x="9150064" y="333398"/>
            <a:ext cx="967391" cy="1525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441970" y="3358933"/>
            <a:ext cx="5214974" cy="150019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…новые идеи, подходы, формы и методы работы </a:t>
            </a:r>
          </a:p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педагогической деятельности…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270054" y="5936766"/>
            <a:ext cx="4857784" cy="57150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метод интеллект – карт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7" name="Стрелка вниз 6"/>
          <p:cNvSpPr/>
          <p:nvPr/>
        </p:nvSpPr>
        <p:spPr>
          <a:xfrm rot="2828509">
            <a:off x="6018593" y="2949548"/>
            <a:ext cx="703046" cy="2029262"/>
          </a:xfrm>
          <a:prstGeom prst="downArrow">
            <a:avLst/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 rot="19378203">
            <a:off x="5502478" y="4781622"/>
            <a:ext cx="642942" cy="1402282"/>
          </a:xfrm>
          <a:prstGeom prst="downArrow">
            <a:avLst/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517" y="545432"/>
            <a:ext cx="2090557" cy="138465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43264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71E7D9-213B-730D-BCF8-64F6B549E9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257175"/>
            <a:ext cx="10227733" cy="1128713"/>
          </a:xfrm>
        </p:spPr>
        <p:txBody>
          <a:bodyPr/>
          <a:lstStyle/>
          <a:p>
            <a:pPr algn="just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развитие речевых способностей детей через активизацию мыслительных процессов.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A6D9D66-E5A8-20C1-4FAA-06F9D98389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7200" y="1671639"/>
            <a:ext cx="10227733" cy="4500562"/>
          </a:xfrm>
        </p:spPr>
        <p:txBody>
          <a:bodyPr>
            <a:noAutofit/>
          </a:bodyPr>
          <a:lstStyle/>
          <a:p>
            <a:pPr algn="just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психические функции (внимание, память, мышление)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стимулировать речевую активность, расширять пассивный и активный словарь, развивать связную речь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интересы детей, познавательную активность, любознательность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воображение и творческую активность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мелкую моторику рук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общение и взаимодействие ребёнка со взрослыми и сверстниками.</a:t>
            </a:r>
          </a:p>
        </p:txBody>
      </p:sp>
    </p:spTree>
    <p:extLst>
      <p:ext uri="{BB962C8B-B14F-4D97-AF65-F5344CB8AC3E}">
        <p14:creationId xmlns:p14="http://schemas.microsoft.com/office/powerpoint/2010/main" val="23254579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woottontalks.co.uk/images/Guests/tony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78316" y="1214438"/>
            <a:ext cx="4763794" cy="45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814193" y="400833"/>
            <a:ext cx="559913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>
                <a:latin typeface="Times New Roman" pitchFamily="18" charset="0"/>
                <a:cs typeface="Times New Roman" pitchFamily="18" charset="0"/>
              </a:rPr>
              <a:t>Метод «интеллект-карт» 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был создан американским учёным и бизнесменом Тони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Бьюзеном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. По-английски он называется "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mind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maps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". </a:t>
            </a:r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>
            <a:off x="450937" y="162837"/>
            <a:ext cx="6225436" cy="2008863"/>
          </a:xfrm>
          <a:prstGeom prst="wedgeRoundRect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E339CF21-4C1D-2B8E-F31D-B32B0E9FF3B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9890" y="2657476"/>
            <a:ext cx="6193846" cy="379969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4769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C486FA-8417-3AC0-3B6D-14ACE0A895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341120"/>
            <a:ext cx="7473950" cy="2545080"/>
          </a:xfrm>
        </p:spPr>
        <p:txBody>
          <a:bodyPr>
            <a:noAutofit/>
          </a:bodyPr>
          <a:lstStyle/>
          <a:p>
            <a:b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b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 мир дошкольных технологий, интеллект – карты пришли благодаря кандидату педагогических наук В. М. Акименко, которая предложила использовать этот метод для развития связной речи у детей.</a:t>
            </a:r>
            <a:b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endParaRPr lang="ru-RU" sz="2800" b="1" dirty="0">
              <a:solidFill>
                <a:schemeClr val="tx1"/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9F9965F-7692-E97E-3C81-D8C0D0D64BE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25944" y="615948"/>
            <a:ext cx="2134206" cy="2218692"/>
          </a:xfrm>
          <a:prstGeom prst="rect">
            <a:avLst/>
          </a:prstGeom>
        </p:spPr>
      </p:pic>
      <p:sp>
        <p:nvSpPr>
          <p:cNvPr id="6" name="Скругленная прямоугольная выноска 4">
            <a:extLst>
              <a:ext uri="{FF2B5EF4-FFF2-40B4-BE49-F238E27FC236}">
                <a16:creationId xmlns:a16="http://schemas.microsoft.com/office/drawing/2014/main" id="{B552F910-669A-EDEC-DB00-B0F6C2D33347}"/>
              </a:ext>
            </a:extLst>
          </p:cNvPr>
          <p:cNvSpPr/>
          <p:nvPr/>
        </p:nvSpPr>
        <p:spPr>
          <a:xfrm>
            <a:off x="450936" y="1112520"/>
            <a:ext cx="8083463" cy="2545080"/>
          </a:xfrm>
          <a:prstGeom prst="wedgeRoundRect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ая прямоугольная выноска 4">
            <a:extLst>
              <a:ext uri="{FF2B5EF4-FFF2-40B4-BE49-F238E27FC236}">
                <a16:creationId xmlns:a16="http://schemas.microsoft.com/office/drawing/2014/main" id="{3548F308-E25F-2814-D91D-FE4A71BBC1F5}"/>
              </a:ext>
            </a:extLst>
          </p:cNvPr>
          <p:cNvSpPr/>
          <p:nvPr/>
        </p:nvSpPr>
        <p:spPr>
          <a:xfrm>
            <a:off x="4236720" y="4114800"/>
            <a:ext cx="7680960" cy="2218692"/>
          </a:xfrm>
          <a:prstGeom prst="wedgeRoundRect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CCFF0CF-622F-633D-19D6-B83872E779D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251" y="4114800"/>
            <a:ext cx="3581897" cy="2462212"/>
          </a:xfrm>
          <a:prstGeom prst="rect">
            <a:avLst/>
          </a:prstGeom>
        </p:spPr>
      </p:pic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B2E0DFE6-2416-6CFF-30D1-7BFEA9140326}"/>
              </a:ext>
            </a:extLst>
          </p:cNvPr>
          <p:cNvSpPr txBox="1">
            <a:spLocks/>
          </p:cNvSpPr>
          <p:nvPr/>
        </p:nvSpPr>
        <p:spPr>
          <a:xfrm>
            <a:off x="4373880" y="4343400"/>
            <a:ext cx="7367184" cy="210312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b="0" kern="1200" cap="none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b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b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b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«Учите ребёнка каким-нибудь неизвестным ему пяти словам- он будет долго и напрасно мучиться, но свяжите двадцать таких слов с картинками, и он усвоит на лету».</a:t>
            </a:r>
          </a:p>
          <a:p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                                                   К.Д. Ушинский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00290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liom10.ru/wp-content/uploads/2016/07/%D1%80%D0%B0%D0%B7%D0%B2%D0%B8%D1%82%D0%B8%D0%B5-%D0%B8%D0%BD%D1%82%D0%B5%D0%BB%D0%BB%D0%B5%D0%BA%D1%82%D0%B0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84720" y="457771"/>
            <a:ext cx="3825014" cy="353942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89349" y="488517"/>
            <a:ext cx="5023771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u="sng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Интеллектуальная карта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это уникальный и простой метод запоминания информации,    с помощью которого развиваются как творческие, так и речевые способности детей и активизируется мышление.</a:t>
            </a:r>
          </a:p>
        </p:txBody>
      </p:sp>
      <p:sp>
        <p:nvSpPr>
          <p:cNvPr id="4" name="Скругленная прямоугольная выноска 3"/>
          <p:cNvSpPr/>
          <p:nvPr/>
        </p:nvSpPr>
        <p:spPr>
          <a:xfrm>
            <a:off x="303967" y="645920"/>
            <a:ext cx="5974915" cy="3382027"/>
          </a:xfrm>
          <a:prstGeom prst="wedgeRoundRect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 rot="10800000" flipV="1">
            <a:off x="3032760" y="4146198"/>
            <a:ext cx="9004750" cy="224676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b="1" u="sng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  интеллект- карт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помогает пробудить у ребёнка способность к изображению окружающего мира,  структурировать информацию, которую ребенку предстоит усвоить, разбить ее на конкретные образные единицы.</a:t>
            </a:r>
          </a:p>
        </p:txBody>
      </p:sp>
    </p:spTree>
    <p:extLst>
      <p:ext uri="{BB962C8B-B14F-4D97-AF65-F5344CB8AC3E}">
        <p14:creationId xmlns:p14="http://schemas.microsoft.com/office/powerpoint/2010/main" val="6874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3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656326-764F-8242-3F17-BA6F303C51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3" y="609600"/>
            <a:ext cx="10101481" cy="132080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Как составлять интеллект-карты с детьми</a:t>
            </a:r>
            <a:r>
              <a:rPr lang="en-US" b="1" dirty="0">
                <a:solidFill>
                  <a:schemeClr val="tx1"/>
                </a:solidFill>
              </a:rPr>
              <a:t>: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8DB5B73B-1E39-6390-9F46-78DF8BE8CEF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876" y="1508246"/>
            <a:ext cx="3167061" cy="2156573"/>
          </a:xfrm>
        </p:spPr>
      </p:pic>
      <p:sp>
        <p:nvSpPr>
          <p:cNvPr id="21" name="Стрелка: вправо 20">
            <a:extLst>
              <a:ext uri="{FF2B5EF4-FFF2-40B4-BE49-F238E27FC236}">
                <a16:creationId xmlns:a16="http://schemas.microsoft.com/office/drawing/2014/main" id="{05157B7A-0AE5-FD94-2A62-E6749D09BD30}"/>
              </a:ext>
            </a:extLst>
          </p:cNvPr>
          <p:cNvSpPr/>
          <p:nvPr/>
        </p:nvSpPr>
        <p:spPr>
          <a:xfrm>
            <a:off x="3711415" y="2214563"/>
            <a:ext cx="749632" cy="70008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: вправо 23">
            <a:extLst>
              <a:ext uri="{FF2B5EF4-FFF2-40B4-BE49-F238E27FC236}">
                <a16:creationId xmlns:a16="http://schemas.microsoft.com/office/drawing/2014/main" id="{CDBB546D-41D8-937F-973D-63C04C14A2FD}"/>
              </a:ext>
            </a:extLst>
          </p:cNvPr>
          <p:cNvSpPr/>
          <p:nvPr/>
        </p:nvSpPr>
        <p:spPr>
          <a:xfrm>
            <a:off x="7883234" y="2214563"/>
            <a:ext cx="769784" cy="70008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: вправо 25">
            <a:extLst>
              <a:ext uri="{FF2B5EF4-FFF2-40B4-BE49-F238E27FC236}">
                <a16:creationId xmlns:a16="http://schemas.microsoft.com/office/drawing/2014/main" id="{484CAF47-21BB-4D10-0102-8A4F2E9A9A88}"/>
              </a:ext>
            </a:extLst>
          </p:cNvPr>
          <p:cNvSpPr/>
          <p:nvPr/>
        </p:nvSpPr>
        <p:spPr>
          <a:xfrm>
            <a:off x="1705442" y="4736306"/>
            <a:ext cx="829719" cy="700086"/>
          </a:xfrm>
          <a:prstGeom prst="rightArrow">
            <a:avLst>
              <a:gd name="adj1" fmla="val 50000"/>
              <a:gd name="adj2" fmla="val 6632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трелка: вправо 26">
            <a:extLst>
              <a:ext uri="{FF2B5EF4-FFF2-40B4-BE49-F238E27FC236}">
                <a16:creationId xmlns:a16="http://schemas.microsoft.com/office/drawing/2014/main" id="{FEEF7191-990D-6D83-B166-5A6FB870C465}"/>
              </a:ext>
            </a:extLst>
          </p:cNvPr>
          <p:cNvSpPr/>
          <p:nvPr/>
        </p:nvSpPr>
        <p:spPr>
          <a:xfrm>
            <a:off x="5688168" y="4770441"/>
            <a:ext cx="829719" cy="700086"/>
          </a:xfrm>
          <a:prstGeom prst="rightArrow">
            <a:avLst>
              <a:gd name="adj1" fmla="val 50000"/>
              <a:gd name="adj2" fmla="val 6632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: вправо 27">
            <a:extLst>
              <a:ext uri="{FF2B5EF4-FFF2-40B4-BE49-F238E27FC236}">
                <a16:creationId xmlns:a16="http://schemas.microsoft.com/office/drawing/2014/main" id="{9ED5C884-D286-12DD-CCC2-70850A1CF6A3}"/>
              </a:ext>
            </a:extLst>
          </p:cNvPr>
          <p:cNvSpPr/>
          <p:nvPr/>
        </p:nvSpPr>
        <p:spPr>
          <a:xfrm>
            <a:off x="9670894" y="4770441"/>
            <a:ext cx="829719" cy="700086"/>
          </a:xfrm>
          <a:prstGeom prst="rightArrow">
            <a:avLst>
              <a:gd name="adj1" fmla="val 50000"/>
              <a:gd name="adj2" fmla="val 6632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FDBF4637-2E14-DD91-E970-93AFDE74B70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3571" y="1508246"/>
            <a:ext cx="3384858" cy="2156573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DB773834-1374-0025-E3FC-6B8AF2402964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53018" y="1508246"/>
            <a:ext cx="3052106" cy="2156573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C7FF676D-BA03-6C4B-ACAF-51953E3F1576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5161" y="4206240"/>
            <a:ext cx="3048000" cy="2286000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E359D2DB-A84E-C6F2-E25C-92458ACB1B47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2894" y="4206240"/>
            <a:ext cx="30480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45233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032944-B3E0-F49B-4837-E53B75C2BB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3" y="609600"/>
            <a:ext cx="9366779" cy="132080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Вот какая интеллект-карта «Домашние животные» получилась</a:t>
            </a:r>
            <a:r>
              <a:rPr lang="en-US" b="1" dirty="0">
                <a:solidFill>
                  <a:schemeClr val="tx1"/>
                </a:solidFill>
              </a:rPr>
              <a:t>: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108B71FC-BB4A-DDFF-CB90-2B780415060D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333" y="2143124"/>
            <a:ext cx="5351202" cy="3043237"/>
          </a:xfrm>
        </p:spPr>
      </p:pic>
      <p:sp>
        <p:nvSpPr>
          <p:cNvPr id="7" name="Стрелка: вправо 6">
            <a:extLst>
              <a:ext uri="{FF2B5EF4-FFF2-40B4-BE49-F238E27FC236}">
                <a16:creationId xmlns:a16="http://schemas.microsoft.com/office/drawing/2014/main" id="{8520DCDC-0180-8BF9-E4F3-FB28F8DD7B3C}"/>
              </a:ext>
            </a:extLst>
          </p:cNvPr>
          <p:cNvSpPr/>
          <p:nvPr/>
        </p:nvSpPr>
        <p:spPr>
          <a:xfrm>
            <a:off x="198981" y="3078957"/>
            <a:ext cx="829719" cy="700086"/>
          </a:xfrm>
          <a:prstGeom prst="rightArrow">
            <a:avLst>
              <a:gd name="adj1" fmla="val 50000"/>
              <a:gd name="adj2" fmla="val 6632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117CBC7-652B-3E8C-4C07-86085E49A6A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1828801"/>
            <a:ext cx="5978544" cy="4760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62956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79928" y="820905"/>
            <a:ext cx="2400849" cy="489654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Полезные свойства интеллект-карт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31009" y="226772"/>
            <a:ext cx="3630564" cy="4386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400" b="1" i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i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itchFamily="18" charset="0"/>
              </a:rPr>
              <a:t>Наглядность</a:t>
            </a:r>
            <a:r>
              <a:rPr lang="ru-RU" sz="28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2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</a:t>
            </a:r>
          </a:p>
          <a:p>
            <a:pPr algn="ctr"/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531009" y="956032"/>
            <a:ext cx="3630564" cy="47986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		</a:t>
            </a:r>
          </a:p>
          <a:p>
            <a:r>
              <a:rPr lang="ru-RU" sz="1400" b="1" i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b="1" i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Привлекательность</a:t>
            </a:r>
          </a:p>
          <a:p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540531" y="1740329"/>
            <a:ext cx="3630564" cy="49011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Запоминаемость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540531" y="2602629"/>
            <a:ext cx="3059064" cy="49011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Своевременность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540531" y="3436178"/>
            <a:ext cx="2830464" cy="49011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400" b="1" i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i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Творчество</a:t>
            </a:r>
            <a:endParaRPr lang="ru-RU" sz="28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i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531009" y="4244943"/>
            <a:ext cx="2830465" cy="83946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2000" b="1" i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i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Возможность</a:t>
            </a:r>
          </a:p>
          <a:p>
            <a:r>
              <a:rPr lang="ru-RU" sz="2800" b="1" i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пересмотра</a:t>
            </a:r>
            <a:r>
              <a:rPr lang="ru-RU" sz="32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ru-RU" sz="2000" b="1" i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трелка вправо 9"/>
          <p:cNvSpPr/>
          <p:nvPr/>
        </p:nvSpPr>
        <p:spPr>
          <a:xfrm rot="20132864">
            <a:off x="2716657" y="458367"/>
            <a:ext cx="824688" cy="4790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 rot="21098348">
            <a:off x="2757092" y="1067574"/>
            <a:ext cx="757663" cy="41599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>
            <a:off x="2754976" y="1785174"/>
            <a:ext cx="785555" cy="41994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>
            <a:off x="2761445" y="2678547"/>
            <a:ext cx="769564" cy="4272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>
            <a:off x="2770968" y="3435330"/>
            <a:ext cx="769563" cy="4441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>
            <a:off x="2730875" y="4439103"/>
            <a:ext cx="769563" cy="4441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959933">
            <a:off x="10925644" y="5228637"/>
            <a:ext cx="967391" cy="1525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62A97A0E-8D37-6C20-7C10-3CCB56B9791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6659" y="2510803"/>
            <a:ext cx="5567882" cy="4308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69696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792</TotalTime>
  <Words>514</Words>
  <Application>Microsoft Office PowerPoint</Application>
  <PresentationFormat>Широкоэкранный</PresentationFormat>
  <Paragraphs>79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5" baseType="lpstr">
      <vt:lpstr>Arial</vt:lpstr>
      <vt:lpstr>Calibri</vt:lpstr>
      <vt:lpstr>Calibri Light</vt:lpstr>
      <vt:lpstr>Microsoft Sans Serif</vt:lpstr>
      <vt:lpstr>Times New Roman</vt:lpstr>
      <vt:lpstr>Wingdings</vt:lpstr>
      <vt:lpstr>Тема Office</vt:lpstr>
      <vt:lpstr>Презентация PowerPoint</vt:lpstr>
      <vt:lpstr>Презентация PowerPoint</vt:lpstr>
      <vt:lpstr>Цель: развитие речевых способностей детей через активизацию мыслительных процессов.</vt:lpstr>
      <vt:lpstr>Презентация PowerPoint</vt:lpstr>
      <vt:lpstr>  В мир дошкольных технологий, интеллект – карты пришли благодаря кандидату педагогических наук В. М. Акименко, которая предложила использовать этот метод для развития связной речи у детей. </vt:lpstr>
      <vt:lpstr>Презентация PowerPoint</vt:lpstr>
      <vt:lpstr>Как составлять интеллект-карты с детьми:</vt:lpstr>
      <vt:lpstr>Вот какая интеллект-карта «Домашние животные» получилась: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 нашей педагогической работе мы применяем  такие интеллект – карты.  В зависимости от возраста они могут и должны усложняться. 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Олеся Олеся</cp:lastModifiedBy>
  <cp:revision>99</cp:revision>
  <dcterms:created xsi:type="dcterms:W3CDTF">2020-01-18T14:28:21Z</dcterms:created>
  <dcterms:modified xsi:type="dcterms:W3CDTF">2023-05-15T17:04:37Z</dcterms:modified>
</cp:coreProperties>
</file>