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3" r:id="rId17"/>
    <p:sldId id="266" r:id="rId1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C0"/>
    <a:srgbClr val="0E470D"/>
    <a:srgbClr val="85A551"/>
    <a:srgbClr val="C0DAA6"/>
    <a:srgbClr val="4A206A"/>
    <a:srgbClr val="532476"/>
    <a:srgbClr val="720C0C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907"/>
  </p:normalViewPr>
  <p:slideViewPr>
    <p:cSldViewPr showGuides="1">
      <p:cViewPr varScale="1">
        <p:scale>
          <a:sx n="115" d="100"/>
          <a:sy n="115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Образец текста</a:t>
            </a:r>
          </a:p>
          <a:p>
            <a:pPr lvl="1"/>
            <a:r>
              <a:rPr dirty="0"/>
              <a:t>Второй уровень</a:t>
            </a:r>
          </a:p>
          <a:p>
            <a:pPr lvl="2"/>
            <a:r>
              <a:rPr dirty="0"/>
              <a:t>Третий уровень</a:t>
            </a:r>
          </a:p>
          <a:p>
            <a:pPr lvl="3"/>
            <a:r>
              <a:rPr dirty="0"/>
              <a:t>Четвертый уровень</a:t>
            </a:r>
          </a:p>
          <a:p>
            <a:pPr lvl="4"/>
            <a:r>
              <a:rPr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5693E97-EB98-4681-A240-62C2D609B9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14.05.2023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/>
            <a:fld id="{9A0DB2DC-4C9A-4742-B13C-FB6460FD3503}" type="slidenum">
              <a:rPr lang="ru-RU"/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hyperlink" Target="http://www.smayli.ru/smile/detia-648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://www.smayli.ru/smile/detia-247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hyperlink" Target="http://www.smayli.ru/smile/detia-220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774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1844675"/>
            <a:ext cx="7343775" cy="431800"/>
          </a:xfrm>
        </p:spPr>
        <p:txBody>
          <a:bodyPr vert="horz" wrap="square" lIns="91440" tIns="45720" rIns="91440" bIns="45720" numCol="1" rtlCol="0" anchor="t" anchorCtr="0" compatLnSpc="1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(кризис 3-х лет и как с ним справиться?)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5" name="TextBox 12"/>
          <p:cNvSpPr txBox="1"/>
          <p:nvPr/>
        </p:nvSpPr>
        <p:spPr>
          <a:xfrm>
            <a:off x="3802467" y="5366297"/>
            <a:ext cx="3380862" cy="12003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r"/>
            <a:r>
              <a:rPr b="1" dirty="0" err="1">
                <a:latin typeface="Monotype Corsiva" panose="03010101010201010101" pitchFamily="66" charset="0"/>
              </a:rPr>
              <a:t>Подготовила</a:t>
            </a:r>
            <a:r>
              <a:rPr b="1" dirty="0">
                <a:latin typeface="Monotype Corsiva" panose="03010101010201010101" pitchFamily="66" charset="0"/>
              </a:rPr>
              <a:t>:</a:t>
            </a:r>
          </a:p>
          <a:p>
            <a:pPr algn="r"/>
            <a:r>
              <a:rPr b="1" dirty="0" err="1">
                <a:latin typeface="Arial" panose="020B0604020202020204" pitchFamily="34" charset="0"/>
              </a:rPr>
              <a:t>Воспитатель</a:t>
            </a:r>
            <a:endParaRPr b="1" dirty="0">
              <a:latin typeface="Arial" panose="020B0604020202020204" pitchFamily="34" charset="0"/>
            </a:endParaRPr>
          </a:p>
          <a:p>
            <a:pPr algn="r"/>
            <a:r>
              <a:rPr lang="ru-RU" b="1" dirty="0" smtClean="0"/>
              <a:t>д/с 52</a:t>
            </a:r>
            <a:r>
              <a:rPr b="1" dirty="0" smtClean="0">
                <a:latin typeface="Arial" panose="020B0604020202020204" pitchFamily="34" charset="0"/>
              </a:rPr>
              <a:t> «</a:t>
            </a:r>
            <a:r>
              <a:rPr lang="ru-RU" b="1" dirty="0" smtClean="0"/>
              <a:t>Аленький цветочек»</a:t>
            </a:r>
          </a:p>
          <a:p>
            <a:pPr algn="r"/>
            <a:r>
              <a:rPr lang="ru-RU" b="1" dirty="0" err="1" smtClean="0">
                <a:latin typeface="Arial" panose="020B0604020202020204" pitchFamily="34" charset="0"/>
              </a:rPr>
              <a:t>Лельмеж</a:t>
            </a:r>
            <a:r>
              <a:rPr lang="ru-RU" b="1" dirty="0" smtClean="0">
                <a:latin typeface="Arial" panose="020B0604020202020204" pitchFamily="34" charset="0"/>
              </a:rPr>
              <a:t> Т.С.</a:t>
            </a:r>
            <a:endParaRPr b="1" dirty="0">
              <a:latin typeface="Arial" panose="020B0604020202020204" pitchFamily="34" charset="0"/>
            </a:endParaRPr>
          </a:p>
        </p:txBody>
      </p:sp>
      <p:pic>
        <p:nvPicPr>
          <p:cNvPr id="13316" name="Picture 18" descr="Анимашки Дети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3" y="4365625"/>
            <a:ext cx="2862262" cy="2146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2051720" y="476672"/>
            <a:ext cx="628842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«Знаете ли вы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своего ребенка?»</a:t>
            </a:r>
          </a:p>
        </p:txBody>
      </p:sp>
      <p:pic>
        <p:nvPicPr>
          <p:cNvPr id="13318" name="Picture 4" descr="H:\клипарт\417d36f1712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3591"/>
          <a:stretch>
            <a:fillRect/>
          </a:stretch>
        </p:blipFill>
        <p:spPr>
          <a:xfrm>
            <a:off x="0" y="476250"/>
            <a:ext cx="2014538" cy="3097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Picture 5" descr="H:\клипарт\69261035_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950" y="2349500"/>
            <a:ext cx="1511300" cy="2614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0" name="Picture 8" descr="C:\Users\Дима\Desktop\клипарт\014a6427bb3ct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248"/>
          <a:stretch>
            <a:fillRect/>
          </a:stretch>
        </p:blipFill>
        <p:spPr>
          <a:xfrm rot="-6147692">
            <a:off x="7381875" y="5121275"/>
            <a:ext cx="898525" cy="1622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9" descr="C:\Users\Дима\Desktop\клипарт\a6bb6aa44815t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795" b="14595"/>
          <a:stretch>
            <a:fillRect/>
          </a:stretch>
        </p:blipFill>
        <p:spPr>
          <a:xfrm>
            <a:off x="5148263" y="2205038"/>
            <a:ext cx="1800225" cy="719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2" name="Picture 9" descr="C:\Users\Дима\Desktop\клипарт\a6bb6aa44815t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795" b="14595"/>
          <a:stretch>
            <a:fillRect/>
          </a:stretch>
        </p:blipFill>
        <p:spPr>
          <a:xfrm>
            <a:off x="3635375" y="2205038"/>
            <a:ext cx="1800225" cy="719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>
                <a:alpha val="100000"/>
              </a:srgbClr>
            </a:gs>
            <a:gs pos="45000">
              <a:srgbClr val="FF7A00">
                <a:alpha val="100000"/>
              </a:srgbClr>
            </a:gs>
            <a:gs pos="70000">
              <a:srgbClr val="FF0300">
                <a:alpha val="100000"/>
              </a:srgbClr>
            </a:gs>
            <a:gs pos="100000">
              <a:srgbClr val="FFF200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259632" y="476672"/>
            <a:ext cx="6537796" cy="720080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800" b="1" i="0" u="none" strike="noStrike" kern="1200" cap="none" spc="0" normalizeH="0" baseline="0" noProof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entury Schoolbook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ОТЛИЧИЯ</a:t>
            </a:r>
            <a:endParaRPr kumimoji="0" lang="ru-RU" sz="1800" b="1" i="0" u="none" strike="noStrike" kern="1200" cap="none" spc="0" normalizeH="0" baseline="0" noProof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971550" y="1700213"/>
            <a:ext cx="3200400" cy="5762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3200" b="1" i="1">
                <a:latin typeface="Arial" panose="020B0604020202020204" pitchFamily="34" charset="0"/>
                <a:cs typeface="Times New Roman" panose="02020603050405020304" pitchFamily="18" charset="0"/>
              </a:rPr>
              <a:t>КАПРИЗЫ</a:t>
            </a:r>
            <a:endParaRPr>
              <a:latin typeface="Arial" panose="020B0604020202020204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187450" y="2781300"/>
            <a:ext cx="2720975" cy="7921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latin typeface="Arial" panose="020B0604020202020204" pitchFamily="34" charset="0"/>
                <a:cs typeface="Times New Roman" panose="02020603050405020304" pitchFamily="18" charset="0"/>
              </a:rPr>
              <a:t>Плач, нытье по любому поводу</a:t>
            </a:r>
            <a:endParaRPr sz="2000">
              <a:latin typeface="Arial" panose="020B0604020202020204" pitchFamily="34" charset="0"/>
            </a:endParaRPr>
          </a:p>
          <a:p>
            <a:pPr lvl="0" eaLnBrk="0" hangingPunct="0"/>
            <a:endParaRPr>
              <a:latin typeface="Arial" panose="020B0604020202020204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58888" y="4076700"/>
            <a:ext cx="2538413" cy="968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>
                <a:latin typeface="Arial" panose="020B0604020202020204" pitchFamily="34" charset="0"/>
                <a:cs typeface="Times New Roman" panose="02020603050405020304" pitchFamily="18" charset="0"/>
              </a:rPr>
              <a:t>Привлечение</a:t>
            </a:r>
          </a:p>
          <a:p>
            <a:pPr lvl="0" algn="ctr"/>
            <a:r>
              <a:rPr sz="2400" b="1">
                <a:latin typeface="Arial" panose="020B0604020202020204" pitchFamily="34" charset="0"/>
                <a:cs typeface="Times New Roman" panose="02020603050405020304" pitchFamily="18" charset="0"/>
              </a:rPr>
              <a:t> внимания</a:t>
            </a:r>
            <a:endParaRPr sz="1400">
              <a:latin typeface="Arial" panose="020B0604020202020204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547813" y="5516563"/>
            <a:ext cx="1944688" cy="9810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latin typeface="Arial" panose="020B0604020202020204" pitchFamily="34" charset="0"/>
                <a:cs typeface="Times New Roman" panose="02020603050405020304" pitchFamily="18" charset="0"/>
              </a:rPr>
              <a:t>Я не хочу!</a:t>
            </a:r>
            <a:endParaRPr sz="1600">
              <a:latin typeface="Arial" panose="020B0604020202020204" pitchFamily="34" charset="0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5867400" y="5732463"/>
            <a:ext cx="2136775" cy="7254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latin typeface="Arial" panose="020B0604020202020204" pitchFamily="34" charset="0"/>
                <a:cs typeface="Times New Roman" panose="02020603050405020304" pitchFamily="18" charset="0"/>
              </a:rPr>
              <a:t>Я хочу!</a:t>
            </a:r>
            <a:endParaRPr sz="1600">
              <a:latin typeface="Arial" panose="020B0604020202020204" pitchFamily="34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5148263" y="4221163"/>
            <a:ext cx="3360738" cy="968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>
                <a:latin typeface="Arial" panose="020B0604020202020204" pitchFamily="34" charset="0"/>
                <a:cs typeface="Times New Roman" panose="02020603050405020304" pitchFamily="18" charset="0"/>
              </a:rPr>
              <a:t>Не уступить,</a:t>
            </a:r>
          </a:p>
          <a:p>
            <a:pPr lvl="0" algn="ctr"/>
            <a:r>
              <a:rPr sz="2400" b="1">
                <a:latin typeface="Arial" panose="020B0604020202020204" pitchFamily="34" charset="0"/>
                <a:cs typeface="Times New Roman" panose="02020603050405020304" pitchFamily="18" charset="0"/>
              </a:rPr>
              <a:t> настоять на своем</a:t>
            </a:r>
            <a:endParaRPr>
              <a:latin typeface="Arial" panose="020B0604020202020204" pitchFamily="34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076825" y="2781300"/>
            <a:ext cx="3432175" cy="968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latin typeface="Arial" panose="020B0604020202020204" pitchFamily="34" charset="0"/>
                <a:cs typeface="Times New Roman" panose="02020603050405020304" pitchFamily="18" charset="0"/>
              </a:rPr>
              <a:t>Ответ на поведение или требование родителей</a:t>
            </a:r>
            <a:endParaRPr sz="700">
              <a:latin typeface="Arial" panose="020B0604020202020204" pitchFamily="34" charset="0"/>
            </a:endParaRPr>
          </a:p>
          <a:p>
            <a:pPr lvl="0" eaLnBrk="0" hangingPunct="0"/>
            <a:endParaRPr>
              <a:latin typeface="Arial" panose="020B0604020202020204" pitchFamily="34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148263" y="1700213"/>
            <a:ext cx="3200400" cy="5857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3200" b="1" i="1">
                <a:latin typeface="Arial" panose="020B0604020202020204" pitchFamily="34" charset="0"/>
                <a:cs typeface="Times New Roman" panose="02020603050405020304" pitchFamily="18" charset="0"/>
              </a:rPr>
              <a:t>УПРЯМСТВО</a:t>
            </a:r>
            <a:endParaRPr>
              <a:latin typeface="Arial" panose="020B0604020202020204" pitchFamily="34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 rot="5400000">
            <a:off x="2364581" y="951707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 rot="5400000">
            <a:off x="6387157" y="965771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2627313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2627313" y="5013325"/>
            <a:ext cx="0" cy="484188"/>
          </a:xfrm>
          <a:prstGeom prst="line">
            <a:avLst/>
          </a:prstGeom>
          <a:ln>
            <a:solidFill>
              <a:schemeClr val="tx2"/>
            </a:solidFill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2627313" y="3573463"/>
            <a:ext cx="0" cy="484188"/>
          </a:xfrm>
          <a:prstGeom prst="line">
            <a:avLst/>
          </a:prstGeom>
          <a:ln>
            <a:solidFill>
              <a:schemeClr val="tx2"/>
            </a:solidFill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6875463" y="5229225"/>
            <a:ext cx="0" cy="484188"/>
          </a:xfrm>
          <a:prstGeom prst="line">
            <a:avLst/>
          </a:prstGeom>
          <a:ln>
            <a:solidFill>
              <a:schemeClr val="tx2"/>
            </a:solidFill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6804025" y="3716338"/>
            <a:ext cx="0" cy="484188"/>
          </a:xfrm>
          <a:prstGeom prst="line">
            <a:avLst/>
          </a:prstGeom>
          <a:ln>
            <a:solidFill>
              <a:schemeClr val="tx2"/>
            </a:solidFill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732588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51" name="Rectangle 28"/>
          <p:cNvSpPr/>
          <p:nvPr/>
        </p:nvSpPr>
        <p:spPr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>
                <a:alpha val="100000"/>
              </a:srgbClr>
            </a:gs>
            <a:gs pos="53000">
              <a:srgbClr val="D4DEFF">
                <a:alpha val="100000"/>
              </a:srgbClr>
            </a:gs>
            <a:gs pos="83000">
              <a:srgbClr val="D4DEFF">
                <a:alpha val="100000"/>
              </a:srgbClr>
            </a:gs>
            <a:gs pos="100000">
              <a:srgbClr val="96AB94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 rot="20524042">
            <a:off x="204696" y="586643"/>
            <a:ext cx="4052922" cy="1535634"/>
          </a:xfrm>
          <a:prstGeom prst="star12">
            <a:avLst>
              <a:gd name="adj" fmla="val 38291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75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ИСТЕРИКА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4663" y="476250"/>
            <a:ext cx="4443413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632523"/>
                </a:solidFill>
                <a:latin typeface="Calibri" panose="020F0502020204030204" pitchFamily="34" charset="0"/>
              </a:rPr>
              <a:t> Яркость, </a:t>
            </a:r>
            <a:r>
              <a:rPr sz="3200" b="1" err="1">
                <a:solidFill>
                  <a:srgbClr val="632523"/>
                </a:solidFill>
                <a:latin typeface="Calibri" panose="020F0502020204030204" pitchFamily="34" charset="0"/>
              </a:rPr>
              <a:t>гротескность</a:t>
            </a:r>
            <a:r>
              <a:rPr sz="3200" b="1">
                <a:solidFill>
                  <a:srgbClr val="632523"/>
                </a:solidFill>
                <a:latin typeface="Calibri" panose="020F05020202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632523"/>
                </a:solidFill>
                <a:latin typeface="Calibri" panose="020F0502020204030204" pitchFamily="34" charset="0"/>
              </a:rPr>
              <a:t> «Игра на публику».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632523"/>
                </a:solidFill>
                <a:latin typeface="Calibri" panose="020F0502020204030204" pitchFamily="34" charset="0"/>
              </a:rPr>
              <a:t> Наличие зрителей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2276475"/>
            <a:ext cx="5972175" cy="2062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4A206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alibri" panose="020F0502020204030204" pitchFamily="34" charset="0"/>
              </a:rPr>
              <a:t> Громогласный плач.</a:t>
            </a:r>
          </a:p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4A206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alibri" panose="020F0502020204030204" pitchFamily="34" charset="0"/>
              </a:rPr>
              <a:t> Крики.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4A206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alibri" panose="020F0502020204030204" pitchFamily="34" charset="0"/>
              </a:rPr>
              <a:t> Битье головой о стену или пол.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sz="3200" b="1">
                <a:solidFill>
                  <a:srgbClr val="4A206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sz="3200" b="1" err="1">
                <a:solidFill>
                  <a:srgbClr val="4A206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alibri" panose="020F0502020204030204" pitchFamily="34" charset="0"/>
              </a:rPr>
              <a:t>Расцарапывание</a:t>
            </a:r>
            <a:r>
              <a:rPr sz="3200" b="1">
                <a:solidFill>
                  <a:srgbClr val="4A206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alibri" panose="020F0502020204030204" pitchFamily="34" charset="0"/>
              </a:rPr>
              <a:t> лица.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2988" y="4868863"/>
            <a:ext cx="7137400" cy="1670050"/>
          </a:xfrm>
          <a:prstGeom prst="roundRect">
            <a:avLst>
              <a:gd name="adj" fmla="val 362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solidFill>
                  <a:srgbClr val="004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Возникают в ответ на обиду или неприятное </a:t>
            </a:r>
          </a:p>
          <a:p>
            <a:pPr lvl="0" algn="ctr"/>
            <a:r>
              <a:rPr sz="2000" b="1">
                <a:solidFill>
                  <a:srgbClr val="004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известие, усиливаются при повышенном внимании </a:t>
            </a:r>
          </a:p>
          <a:p>
            <a:pPr lvl="0" algn="ctr"/>
            <a:r>
              <a:rPr sz="2000" b="1">
                <a:solidFill>
                  <a:srgbClr val="004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окружающих и могут прекратиться после того, </a:t>
            </a:r>
          </a:p>
          <a:p>
            <a:pPr lvl="0" algn="ctr"/>
            <a:r>
              <a:rPr sz="2000" b="1">
                <a:solidFill>
                  <a:srgbClr val="004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как это внимание иссякнет.</a:t>
            </a:r>
          </a:p>
        </p:txBody>
      </p:sp>
      <p:pic>
        <p:nvPicPr>
          <p:cNvPr id="33794" name="Picture 2" descr="H:\ДОШКОЛЬНИКИ\КАРТИНКИ К ЗАДАНИЯМ, УПРАЖНЕНИЯМ, ТЕСТАМ\картинки про детей\wwwdet-sadcom_foto_28-150x150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516216" y="2348880"/>
            <a:ext cx="2202929" cy="2202929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>
                <a:alpha val="56000"/>
              </a:srgbClr>
            </a:gs>
            <a:gs pos="100000">
              <a:srgbClr val="4D0808">
                <a:alpha val="7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042988" y="333375"/>
            <a:ext cx="7489825" cy="1079500"/>
          </a:xfrm>
          <a:prstGeom prst="bevel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solidFill>
                  <a:srgbClr val="000000"/>
                </a:solidFill>
                <a:latin typeface="Bookman Old Style" panose="02050604050505020204" pitchFamily="18" charset="0"/>
              </a:rPr>
              <a:t>Условия возникновения капризов: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3438" y="4724400"/>
            <a:ext cx="3097213" cy="720725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solidFill>
                  <a:srgbClr val="720C0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Переутомление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2852738"/>
            <a:ext cx="3097213" cy="792163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solidFill>
                  <a:srgbClr val="720C0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Некомфортная обстановка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789363"/>
            <a:ext cx="3097213" cy="792163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solidFill>
                  <a:srgbClr val="720C0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Плохое  самочувствие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773238"/>
            <a:ext cx="3529013" cy="1008063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solidFill>
                  <a:srgbClr val="720C0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Повышенная эмоциональная возбудимость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5589588"/>
            <a:ext cx="3097213" cy="6477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solidFill>
                  <a:srgbClr val="720C0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Чувствительность</a:t>
            </a:r>
            <a:r>
              <a:rPr sz="2400" b="1">
                <a:solidFill>
                  <a:srgbClr val="720C0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331913" y="1412875"/>
            <a:ext cx="431800" cy="460851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331913" y="5732463"/>
            <a:ext cx="3311525" cy="36036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1331913" y="4941888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1331913" y="4076700"/>
            <a:ext cx="3311525" cy="36036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1331913" y="3141663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1331913" y="2133600"/>
            <a:ext cx="3240088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4213" y="476250"/>
            <a:ext cx="7848600" cy="4400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 algn="ctr">
              <a:buNone/>
            </a:pPr>
            <a:r>
              <a:rPr sz="3600" b="1" i="1" u="sng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  <a:cs typeface="Calibri" panose="020F0502020204030204" pitchFamily="34" charset="0"/>
              </a:rPr>
              <a:t>Как предотвратить приступы истерики у детей</a:t>
            </a:r>
          </a:p>
          <a:p>
            <a:pPr indent="266700" algn="ctr">
              <a:buNone/>
            </a:pPr>
            <a:endParaRPr sz="12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indent="266700" eaLnBrk="0" hangingPunct="0">
              <a:buChar char="•"/>
            </a:pPr>
            <a:r>
              <a:rPr sz="2800" b="1" i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Научитесь предупреждать вспышки.</a:t>
            </a:r>
            <a:r>
              <a:rPr sz="2800" b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 </a:t>
            </a:r>
          </a:p>
          <a:p>
            <a:pPr indent="266700" eaLnBrk="0" hangingPunct="0">
              <a:buChar char="•"/>
            </a:pPr>
            <a:r>
              <a:rPr sz="2800" b="1" i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Переключайте детей на действия.</a:t>
            </a:r>
            <a:r>
              <a:rPr sz="2800" b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 </a:t>
            </a:r>
          </a:p>
          <a:p>
            <a:pPr indent="266700" eaLnBrk="0" hangingPunct="0">
              <a:buChar char="•"/>
            </a:pPr>
            <a:r>
              <a:rPr sz="2800" b="1" i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Назовите ребенку его эмоциональное состояние.</a:t>
            </a:r>
            <a:r>
              <a:rPr sz="2800" b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 </a:t>
            </a:r>
          </a:p>
          <a:p>
            <a:pPr indent="266700" eaLnBrk="0" hangingPunct="0">
              <a:buChar char="•"/>
            </a:pPr>
            <a:r>
              <a:rPr sz="2800" b="1" i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Скажите ребенку правду относительно последствий.</a:t>
            </a:r>
            <a:r>
              <a:rPr sz="2800" b="1">
                <a:solidFill>
                  <a:srgbClr val="720C0C"/>
                </a:solidFill>
                <a:latin typeface="Bookman Old Style" panose="02050604050505020204" pitchFamily="18" charset="0"/>
                <a:cs typeface="Calibri" panose="020F0502020204030204" pitchFamily="34" charset="0"/>
              </a:rPr>
              <a:t> </a:t>
            </a:r>
            <a:endParaRPr sz="2800" b="1">
              <a:solidFill>
                <a:srgbClr val="720C0C"/>
              </a:solidFill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pic>
        <p:nvPicPr>
          <p:cNvPr id="25602" name="Picture 2" descr="C:\Users\Дима\Desktop\Кризис 3-х лет (картинки)\psiho3-6_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1" contrast="10000"/>
          </a:blip>
          <a:stretch>
            <a:fillRect/>
          </a:stretch>
        </p:blipFill>
        <p:spPr>
          <a:xfrm>
            <a:off x="5786438" y="4572000"/>
            <a:ext cx="2867025" cy="190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00113" y="230188"/>
            <a:ext cx="7488238" cy="50784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ctr">
              <a:buNone/>
            </a:pPr>
            <a:r>
              <a:rPr sz="3200" b="1" i="1" u="sng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ookman Old Style" panose="02050604050505020204" pitchFamily="18" charset="0"/>
                <a:cs typeface="Calibri" panose="020F0502020204030204" pitchFamily="34" charset="0"/>
              </a:rPr>
              <a:t>Если истерика все же началась:</a:t>
            </a:r>
          </a:p>
          <a:p>
            <a:pPr algn="ctr">
              <a:buNone/>
            </a:pPr>
            <a:endParaRPr sz="2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прежде всего не раздражаться, взять себя в руки;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не стоит в момент истерики пускаться в длинные объяснения, пытаться достучаться до сознания и совести малыша;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постарайтесь отвлечь малыша. 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твердо и простыми словами объясните ребенку, почему вы не будете выполнять его требование;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постарайтесь не реагировать на советы посторонних;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не поддавайтесь на провокации. 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научите ребенка извиняться за свои поступки, и в следующий раз ему будет легче управлять собой.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 eaLnBrk="0" hangingPunct="0">
              <a:buChar char="•"/>
            </a:pPr>
            <a:r>
              <a:rPr sz="2000" b="1">
                <a:solidFill>
                  <a:srgbClr val="4A206A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выработайте всем семейством единую линию запретов и поощрений. </a:t>
            </a:r>
            <a:endParaRPr sz="2000" b="1">
              <a:solidFill>
                <a:srgbClr val="4A206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26626" name="Picture 2" descr="C:\Users\Дима\Desktop\Кризис 3-х лет (картинки)\3year_kid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4859338" y="5084763"/>
            <a:ext cx="2268537" cy="1512887"/>
          </a:xfrm>
          <a:prstGeom prst="rect">
            <a:avLst/>
          </a:prstGeom>
          <a:noFill/>
          <a:ln w="28575" cap="flat" cmpd="sng">
            <a:solidFill>
              <a:srgbClr val="532476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DAA6">
                <a:alpha val="94000"/>
              </a:srgbClr>
            </a:gs>
            <a:gs pos="50000">
              <a:srgbClr val="85A551">
                <a:alpha val="88000"/>
              </a:srgbClr>
            </a:gs>
            <a:gs pos="100000">
              <a:srgbClr val="0E470D">
                <a:alpha val="7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 rot="20868040">
            <a:off x="332016" y="479436"/>
            <a:ext cx="3351529" cy="1801546"/>
          </a:xfrm>
          <a:prstGeom prst="frame">
            <a:avLst>
              <a:gd name="adj1" fmla="val 11797"/>
            </a:avLst>
          </a:prstGeom>
          <a:ln>
            <a:solidFill>
              <a:schemeClr val="accent4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Симптом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обесценивания</a:t>
            </a:r>
          </a:p>
        </p:txBody>
      </p:sp>
      <p:pic>
        <p:nvPicPr>
          <p:cNvPr id="27651" name="Picture 4" descr="Анимашки Дети">
            <a:hlinkClick r:id="rId2"/>
          </p:cNvPr>
          <p:cNvPicPr>
            <a:picLocks noChangeAspect="1"/>
          </p:cNvPicPr>
          <p:nvPr/>
        </p:nvPicPr>
        <p:blipFill>
          <a:blip r:embed="rId3">
            <a:lum bright="-10001" contrast="10000"/>
          </a:blip>
          <a:stretch>
            <a:fillRect/>
          </a:stretch>
        </p:blipFill>
        <p:spPr>
          <a:xfrm>
            <a:off x="0" y="3900488"/>
            <a:ext cx="2195513" cy="231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6" descr="Анимашки Дети">
            <a:hlinkClick r:id="rId4"/>
          </p:cNvPr>
          <p:cNvPicPr>
            <a:picLocks noChangeAspect="1"/>
          </p:cNvPicPr>
          <p:nvPr/>
        </p:nvPicPr>
        <p:blipFill>
          <a:blip r:embed="rId5">
            <a:lum contrast="10000"/>
          </a:blip>
          <a:stretch>
            <a:fillRect/>
          </a:stretch>
        </p:blipFill>
        <p:spPr>
          <a:xfrm>
            <a:off x="7489825" y="3789363"/>
            <a:ext cx="1654175" cy="1527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TextBox 8"/>
          <p:cNvSpPr txBox="1"/>
          <p:nvPr/>
        </p:nvSpPr>
        <p:spPr>
          <a:xfrm>
            <a:off x="4284663" y="476250"/>
            <a:ext cx="4318000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b="1">
                <a:latin typeface="Comic Sans MS" panose="030F0702030302020204" pitchFamily="66" charset="0"/>
              </a:rPr>
              <a:t>Изменяется отношение ребенка</a:t>
            </a:r>
          </a:p>
          <a:p>
            <a:r>
              <a:rPr b="1">
                <a:latin typeface="Comic Sans MS" panose="030F0702030302020204" pitchFamily="66" charset="0"/>
              </a:rPr>
              <a:t>к любимым вещам и игрушкам</a:t>
            </a:r>
          </a:p>
          <a:p>
            <a:r>
              <a:rPr b="1">
                <a:latin typeface="Comic Sans MS" panose="030F0702030302020204" pitchFamily="66" charset="0"/>
              </a:rPr>
              <a:t>(он может бросать их, ломать) </a:t>
            </a:r>
          </a:p>
          <a:p>
            <a:r>
              <a:rPr b="1">
                <a:latin typeface="Comic Sans MS" panose="030F0702030302020204" pitchFamily="66" charset="0"/>
              </a:rPr>
              <a:t>и к людям (малыш может стукнуть</a:t>
            </a:r>
          </a:p>
          <a:p>
            <a:r>
              <a:rPr b="1">
                <a:latin typeface="Comic Sans MS" panose="030F0702030302020204" pitchFamily="66" charset="0"/>
              </a:rPr>
              <a:t>или обозвать маму грубыми словами).</a:t>
            </a:r>
          </a:p>
        </p:txBody>
      </p:sp>
      <p:sp>
        <p:nvSpPr>
          <p:cNvPr id="27654" name="TextBox 9"/>
          <p:cNvSpPr txBox="1"/>
          <p:nvPr/>
        </p:nvSpPr>
        <p:spPr>
          <a:xfrm>
            <a:off x="1476375" y="2420938"/>
            <a:ext cx="6911975" cy="4032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sz="1600" b="1">
                <a:latin typeface="Comic Sans MS" panose="030F0702030302020204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r>
              <a:rPr sz="1600" b="1">
                <a:latin typeface="Comic Sans MS" panose="030F0702030302020204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r>
              <a:rPr sz="1600" b="1">
                <a:latin typeface="Comic Sans MS" panose="030F0702030302020204" pitchFamily="66" charset="0"/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r>
              <a:rPr sz="1600" b="1">
                <a:latin typeface="Comic Sans MS" panose="030F0702030302020204" pitchFamily="66" charset="0"/>
              </a:rPr>
              <a:t> </a:t>
            </a:r>
          </a:p>
          <a:p>
            <a:r>
              <a:rPr sz="1600" b="1" u="sng">
                <a:latin typeface="Comic Sans MS" panose="030F0702030302020204" pitchFamily="66" charset="0"/>
              </a:rPr>
              <a:t>Что делать?</a:t>
            </a:r>
          </a:p>
          <a:p>
            <a:r>
              <a:rPr sz="1600" b="1">
                <a:latin typeface="Comic Sans MS" panose="030F0702030302020204" pitchFamily="66" charset="0"/>
              </a:rPr>
              <a:t> Направляйте энергию ребенка в мирное русло.  Например, если малыш рвет книжку, предложите</a:t>
            </a:r>
          </a:p>
          <a:p>
            <a:r>
              <a:rPr sz="1600" b="1">
                <a:latin typeface="Comic Sans MS" panose="030F0702030302020204" pitchFamily="66" charset="0"/>
              </a:rPr>
              <a:t>ему рвать старые журналы. </a:t>
            </a:r>
          </a:p>
          <a:p>
            <a:r>
              <a:rPr sz="1600" b="1">
                <a:latin typeface="Comic Sans MS" panose="030F0702030302020204" pitchFamily="66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r>
              <a:rPr sz="1600" b="1">
                <a:latin typeface="Comic Sans MS" panose="030F0702030302020204" pitchFamily="66" charset="0"/>
              </a:rPr>
              <a:t>или медведя, пусть он поиграет роль взрослого. В конце концов ребенок согласится одеться и сам тоже.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214313"/>
            <a:ext cx="460851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sz="3600" b="1" u="sng">
                <a:solidFill>
                  <a:srgbClr val="1E1C11"/>
                </a:solidFill>
                <a:latin typeface="Monotype Corsiva" panose="03010101010201010101" pitchFamily="66" charset="0"/>
              </a:rPr>
              <a:t>В заключении: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836613"/>
            <a:ext cx="8104188" cy="594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4330" indent="-265430"/>
            <a:r>
              <a:rPr b="1">
                <a:latin typeface="Bookman Old Style" panose="02050604050505020204" pitchFamily="18" charset="0"/>
              </a:rPr>
              <a:t>		1. Кризис может начаться уже с 2,5 лет, а закончиться в 3,5-4 года</a:t>
            </a:r>
            <a:r>
              <a:rPr sz="1600">
                <a:latin typeface="Bookman Old Style" panose="02050604050505020204" pitchFamily="18" charset="0"/>
              </a:rPr>
              <a:t>.</a:t>
            </a:r>
          </a:p>
          <a:p>
            <a:pPr marL="354330" indent="-265430"/>
            <a:r>
              <a:rPr sz="1600" b="1">
                <a:latin typeface="Bookman Old Style" panose="02050604050505020204" pitchFamily="18" charset="0"/>
              </a:rPr>
              <a:t>		2.  </a:t>
            </a:r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marL="354330" indent="-265430"/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	3.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54330" indent="-265430"/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	4.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marL="354330" indent="-265430"/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	5.  Помните, что ребенок многие слова и поступки повторяет за Вами, поэтому следите за собой .</a:t>
            </a:r>
          </a:p>
          <a:p>
            <a:pPr marL="354330" indent="-265430"/>
            <a:endParaRPr sz="2000" b="1">
              <a:solidFill>
                <a:srgbClr val="1E1C11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6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8" cy="6186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6. При вспышках упрямства, гнева попробуйте отвлечь малыша на что-нибудь нейтральное.</a:t>
            </a:r>
          </a:p>
          <a:p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9.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r>
              <a:rPr b="1">
                <a:solidFill>
                  <a:srgbClr val="1E1C11"/>
                </a:solidFill>
                <a:latin typeface="Bookman Old Style" panose="02050604050505020204" pitchFamily="18" charset="0"/>
              </a:rPr>
              <a:t>	10. Любите ребенка и показывайте ему, что он Вам дорог даже заплаканный, упрямый, капризный.</a:t>
            </a:r>
          </a:p>
          <a:p>
            <a:r>
              <a:rPr sz="2000" b="1">
                <a:solidFill>
                  <a:srgbClr val="1E1C11"/>
                </a:solidFill>
                <a:latin typeface="Monotype Corsiva" panose="03010101010201010101" pitchFamily="66" charset="0"/>
              </a:rPr>
              <a:t>                            </a:t>
            </a:r>
          </a:p>
          <a:p>
            <a:pPr algn="r"/>
            <a:r>
              <a:rPr sz="3200" b="1">
                <a:solidFill>
                  <a:srgbClr val="0040C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</a:rPr>
              <a:t>                                                     Желаю Вам удачи !</a:t>
            </a:r>
          </a:p>
          <a:p>
            <a:endParaRPr sz="2000" b="1">
              <a:solidFill>
                <a:srgbClr val="1E1C11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31000"/>
              </a:srgbClr>
            </a:gs>
            <a:gs pos="45000">
              <a:srgbClr val="FF7A00"/>
            </a:gs>
            <a:gs pos="70000">
              <a:srgbClr val="FF4F4F"/>
            </a:gs>
            <a:gs pos="100000">
              <a:srgbClr val="720C0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Особенности 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</a:b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развития ребенка 3 – 4,5 лет</a:t>
            </a:r>
            <a:endParaRPr kumimoji="0" lang="ru-RU" sz="3600" b="1" i="0" u="sng" strike="noStrike" kern="1200" cap="none" spc="0" normalizeH="0" baseline="0" noProof="0" dirty="0">
              <a:ln>
                <a:noFill/>
              </a:ln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14339" name="Picture 2" descr="C:\Users\Дима\Desktop\Кризис 3-х лет (картинки)\Кризис-3-х-лет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9925" y="4724400"/>
            <a:ext cx="1857375" cy="1819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Заголовок 1"/>
          <p:cNvSpPr txBox="1"/>
          <p:nvPr/>
        </p:nvSpPr>
        <p:spPr>
          <a:xfrm>
            <a:off x="323850" y="1341438"/>
            <a:ext cx="8516938" cy="2222500"/>
          </a:xfrm>
          <a:prstGeom prst="rect">
            <a:avLst/>
          </a:prstGeom>
        </p:spPr>
        <p:txBody>
          <a:bodyPr anchor="ctr"/>
          <a:lstStyle/>
          <a:p>
            <a:pPr>
              <a:buFont typeface="Wingdings" panose="05000000000000000000" pitchFamily="2" charset="2"/>
              <a:buChar char="v"/>
            </a:pPr>
            <a:r>
              <a:rPr sz="2000" b="1">
                <a:latin typeface="Bookman Old Style" panose="02050604050505020204" pitchFamily="18" charset="0"/>
              </a:rPr>
              <a:t> Физическое развитие – бурный физический рост.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sz="2000" b="1">
                <a:latin typeface="Bookman Old Style" panose="02050604050505020204" pitchFamily="18" charset="0"/>
              </a:rPr>
              <a:t> Потребность в движении.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sz="2000" b="1">
                <a:latin typeface="Bookman Old Style" panose="02050604050505020204" pitchFamily="18" charset="0"/>
              </a:rPr>
              <a:t> Стремление к самостоятельности.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sz="2000" b="1">
                <a:latin typeface="Bookman Old Style" panose="02050604050505020204" pitchFamily="18" charset="0"/>
              </a:rPr>
              <a:t> Ребенок начинает говорить о себе не в третьем, а в    первом лице.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sz="2000" b="1">
                <a:latin typeface="Bookman Old Style" panose="02050604050505020204" pitchFamily="18" charset="0"/>
              </a:rPr>
              <a:t> Ребенок осознает себя как отдельного человека со своими желаниями и особенностями.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563888" y="3645024"/>
            <a:ext cx="1224137" cy="1080120"/>
          </a:xfrm>
          <a:prstGeom prst="notchedRightArrow">
            <a:avLst>
              <a:gd name="adj1" fmla="val 38898"/>
              <a:gd name="adj2" fmla="val 45837"/>
            </a:avLst>
          </a:prstGeo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797152"/>
            <a:ext cx="529343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8800" b="1" i="0" u="none" strike="noStrike" kern="1200" cap="all" spc="0" normalizeH="0" baseline="0" noProof="0" dirty="0">
                <a:ln w="63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КРИЗИС</a:t>
            </a:r>
          </a:p>
        </p:txBody>
      </p:sp>
      <p:pic>
        <p:nvPicPr>
          <p:cNvPr id="14345" name="Picture 4" descr="Анимашки Дети">
            <a:hlinkClick r:id="rId3"/>
          </p:cNvPr>
          <p:cNvPicPr>
            <a:picLocks noChangeAspect="1"/>
          </p:cNvPicPr>
          <p:nvPr/>
        </p:nvPicPr>
        <p:blipFill>
          <a:blip r:embed="rId4">
            <a:lum contrast="10000"/>
          </a:blip>
          <a:stretch>
            <a:fillRect/>
          </a:stretch>
        </p:blipFill>
        <p:spPr>
          <a:xfrm flipH="1">
            <a:off x="468313" y="3703638"/>
            <a:ext cx="1366837" cy="1500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>
                <a:alpha val="100000"/>
              </a:srgbClr>
            </a:gs>
            <a:gs pos="39999">
              <a:srgbClr val="85C2FF">
                <a:alpha val="100000"/>
              </a:srgbClr>
            </a:gs>
            <a:gs pos="70000">
              <a:srgbClr val="C4D6EB">
                <a:alpha val="100000"/>
              </a:srgbClr>
            </a:gs>
            <a:gs pos="100000">
              <a:srgbClr val="FFEBFA">
                <a:alpha val="100000"/>
              </a:srgbClr>
            </a:gs>
          </a:gsLst>
          <a:lin ang="162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9552" y="0"/>
            <a:ext cx="8229600" cy="1143000"/>
          </a:xfrm>
          <a:ln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1" u="sng" strike="noStrike" kern="1200" cap="none" spc="0" normalizeH="0" baseline="0" noProof="0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Кризис – </a:t>
            </a:r>
            <a:br>
              <a:rPr kumimoji="0" lang="ru-RU" sz="3600" b="1" i="1" u="sng" strike="noStrike" kern="1200" cap="none" spc="0" normalizeH="0" baseline="0" noProof="0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</a:br>
            <a:r>
              <a:rPr kumimoji="0" lang="ru-RU" sz="3600" b="1" i="1" u="sng" strike="noStrike" kern="1200" cap="none" spc="0" normalizeH="0" baseline="0" noProof="0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движущая сила развития</a:t>
            </a:r>
            <a:endParaRPr kumimoji="0" lang="ru-RU" sz="3600" b="1" i="1" u="sng" strike="noStrike" kern="1200" cap="none" spc="0" normalizeH="0" baseline="0" noProof="0" dirty="0">
              <a:ln w="3175">
                <a:solidFill>
                  <a:schemeClr val="tx1"/>
                </a:solidFill>
              </a:ln>
              <a:solidFill>
                <a:srgbClr val="7030A0"/>
              </a:solidFill>
              <a:effectLst/>
              <a:uLnTx/>
              <a:uFillTx/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288" y="3779838"/>
            <a:ext cx="8424862" cy="3078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sz="1600" b="1">
              <a:latin typeface="Monotype Corsiva" panose="03010101010201010101" pitchFamily="66" charset="0"/>
            </a:endParaRPr>
          </a:p>
          <a:p>
            <a:pPr algn="ctr"/>
            <a:r>
              <a:rPr b="1" u="sng">
                <a:solidFill>
                  <a:srgbClr val="C00000"/>
                </a:solidFill>
                <a:latin typeface="Bookman Old Style" panose="02050604050505020204" pitchFamily="18" charset="0"/>
              </a:rPr>
              <a:t>Любой кризис  - это внутреннее противоречие</a:t>
            </a:r>
          </a:p>
          <a:p>
            <a:pPr algn="ctr"/>
            <a:r>
              <a:rPr b="1" u="sng">
                <a:solidFill>
                  <a:srgbClr val="C00000"/>
                </a:solidFill>
                <a:latin typeface="Bookman Old Style" panose="02050604050505020204" pitchFamily="18" charset="0"/>
              </a:rPr>
              <a:t> между  «хочу» и «могу».</a:t>
            </a:r>
            <a:endParaRPr b="1" u="sng"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r>
              <a:rPr sz="1400" b="1">
                <a:solidFill>
                  <a:srgbClr val="7030A0"/>
                </a:solidFill>
                <a:latin typeface="Bookman Old Style" panose="02050604050505020204" pitchFamily="18" charset="0"/>
              </a:rPr>
              <a:t>	</a:t>
            </a:r>
          </a:p>
          <a:p>
            <a:r>
              <a:rPr sz="1600" b="1">
                <a:solidFill>
                  <a:srgbClr val="532476"/>
                </a:solidFill>
                <a:latin typeface="Bookman Old Style" panose="02050604050505020204" pitchFamily="18" charset="0"/>
              </a:rPr>
              <a:t>То есть, с одной стороны, многие желания ребенка не соответствуют  его реальным возможностям (внутренний конфликт), а с другой стороны, он сталкивается с постоянной опекой взрослых (внешний конфликт).</a:t>
            </a:r>
          </a:p>
          <a:p>
            <a:r>
              <a:rPr sz="1600" b="1">
                <a:solidFill>
                  <a:srgbClr val="532476"/>
                </a:solidFill>
                <a:latin typeface="Bookman Old Style" panose="02050604050505020204" pitchFamily="18" charset="0"/>
              </a:rPr>
              <a:t>	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endParaRPr sz="1600" b="1">
              <a:latin typeface="Monotype Corsiva" panose="03010101010201010101" pitchFamily="66" charset="0"/>
            </a:endParaRPr>
          </a:p>
        </p:txBody>
      </p:sp>
      <p:pic>
        <p:nvPicPr>
          <p:cNvPr id="5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rot="20948554" flipH="1">
            <a:off x="740776" y="1145326"/>
            <a:ext cx="1081468" cy="147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708920"/>
            <a:ext cx="2536271" cy="954107"/>
          </a:xfrm>
          <a:prstGeom prst="rect">
            <a:avLst/>
          </a:prstGeom>
          <a:ln>
            <a:solidFill>
              <a:srgbClr val="0040C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Послушный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ребенок</a:t>
            </a:r>
          </a:p>
        </p:txBody>
      </p:sp>
      <p:sp>
        <p:nvSpPr>
          <p:cNvPr id="7" name="Овал 6"/>
          <p:cNvSpPr/>
          <p:nvPr/>
        </p:nvSpPr>
        <p:spPr>
          <a:xfrm>
            <a:off x="3131840" y="1196752"/>
            <a:ext cx="4536504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 i="1">
                <a:solidFill>
                  <a:srgbClr val="002060"/>
                </a:solidFill>
                <a:latin typeface="Bookman Old Style" panose="02050604050505020204" pitchFamily="18" charset="0"/>
              </a:rPr>
              <a:t>раздражительность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3635896" y="1844824"/>
            <a:ext cx="4139952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 i="1">
                <a:solidFill>
                  <a:srgbClr val="002060"/>
                </a:solidFill>
                <a:latin typeface="Bookman Old Style" panose="02050604050505020204" pitchFamily="18" charset="0"/>
              </a:rPr>
              <a:t>требовательность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92080" y="2564904"/>
            <a:ext cx="2952328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solidFill>
                  <a:srgbClr val="002060"/>
                </a:solidFill>
                <a:latin typeface="Bookman Old Style" panose="02050604050505020204" pitchFamily="18" charset="0"/>
              </a:rPr>
              <a:t>упрямство</a:t>
            </a:r>
          </a:p>
        </p:txBody>
      </p:sp>
      <p:sp>
        <p:nvSpPr>
          <p:cNvPr id="10" name="Овал 9"/>
          <p:cNvSpPr/>
          <p:nvPr/>
        </p:nvSpPr>
        <p:spPr>
          <a:xfrm>
            <a:off x="6228184" y="3140968"/>
            <a:ext cx="2399068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solidFill>
                  <a:srgbClr val="002060"/>
                </a:solidFill>
                <a:latin typeface="Bookman Old Style" panose="02050604050505020204" pitchFamily="18" charset="0"/>
              </a:rPr>
              <a:t>капризы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916238" y="1773238"/>
            <a:ext cx="576263" cy="1295400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0" idx="3"/>
          </p:cNvCxnSpPr>
          <p:nvPr/>
        </p:nvCxnSpPr>
        <p:spPr>
          <a:xfrm flipV="1">
            <a:off x="2916238" y="2582863"/>
            <a:ext cx="1325563" cy="541338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0" idx="2"/>
          </p:cNvCxnSpPr>
          <p:nvPr/>
        </p:nvCxnSpPr>
        <p:spPr>
          <a:xfrm flipV="1">
            <a:off x="2916238" y="2960688"/>
            <a:ext cx="2376488" cy="252413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0" idx="2"/>
          </p:cNvCxnSpPr>
          <p:nvPr/>
        </p:nvCxnSpPr>
        <p:spPr>
          <a:xfrm>
            <a:off x="2916238" y="3284538"/>
            <a:ext cx="3311525" cy="288925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475656" y="188640"/>
            <a:ext cx="5436096" cy="1080120"/>
          </a:xfrm>
          <a:prstGeom prst="horizontalScroll">
            <a:avLst>
              <a:gd name="adj" fmla="val 17449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3600" b="1">
                <a:solidFill>
                  <a:srgbClr val="0040C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</a:rPr>
              <a:t>Негативизм</a:t>
            </a:r>
          </a:p>
        </p:txBody>
      </p:sp>
      <p:pic>
        <p:nvPicPr>
          <p:cNvPr id="3080" name="Picture 8" descr="http://im2-tub.yandex.net/i?id=386397854-10-24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732240" y="4509120"/>
            <a:ext cx="1903363" cy="1343072"/>
          </a:xfrm>
          <a:prstGeom prst="roundRect">
            <a:avLst/>
          </a:prstGeom>
          <a:ln>
            <a:solidFill>
              <a:srgbClr val="004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390" name="TextBox 11"/>
          <p:cNvSpPr txBox="1"/>
          <p:nvPr/>
        </p:nvSpPr>
        <p:spPr>
          <a:xfrm>
            <a:off x="468313" y="1196975"/>
            <a:ext cx="820737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b="1">
                <a:solidFill>
                  <a:srgbClr val="0040C0"/>
                </a:solidFill>
                <a:latin typeface="Comic Sans MS" panose="030F0702030302020204" pitchFamily="66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13" y="2492375"/>
            <a:ext cx="6135688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b="1">
                <a:solidFill>
                  <a:srgbClr val="007635"/>
                </a:solidFill>
                <a:latin typeface="Comic Sans MS" panose="030F0702030302020204" pitchFamily="66" charset="0"/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  <a:r>
              <a:rPr sz="2000" b="1">
                <a:solidFill>
                  <a:srgbClr val="4F6228"/>
                </a:solidFill>
                <a:latin typeface="Comic Sans MS" panose="030F0702030302020204" pitchFamily="66" charset="0"/>
              </a:rPr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388" y="4221163"/>
            <a:ext cx="65532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b="1">
                <a:solidFill>
                  <a:srgbClr val="63252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ook Antiqua" panose="02040602050305030304" pitchFamily="18" charset="0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r>
              <a:rPr b="1">
                <a:solidFill>
                  <a:srgbClr val="63252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ook Antiqua" panose="02040602050305030304" pitchFamily="18" charset="0"/>
              </a:rPr>
              <a:t>Что делать?</a:t>
            </a:r>
          </a:p>
          <a:p>
            <a:r>
              <a:rPr b="1">
                <a:solidFill>
                  <a:srgbClr val="63252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ook Antiqua" panose="02040602050305030304" pitchFamily="18" charset="0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</p:txBody>
      </p:sp>
      <p:pic>
        <p:nvPicPr>
          <p:cNvPr id="16393" name="Picture 2" descr="C:\Users\Дима\Desktop\Кризис 3-х лет (картинки)\i0283.png"/>
          <p:cNvPicPr>
            <a:picLocks noChangeAspect="1"/>
          </p:cNvPicPr>
          <p:nvPr/>
        </p:nvPicPr>
        <p:blipFill>
          <a:blip r:embed="rId3">
            <a:lum bright="-10001" contrast="10000"/>
          </a:blip>
          <a:srcRect t="14795" r="11716" b="5679"/>
          <a:stretch>
            <a:fillRect/>
          </a:stretch>
        </p:blipFill>
        <p:spPr>
          <a:xfrm>
            <a:off x="684213" y="2420938"/>
            <a:ext cx="1366837" cy="17414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>
                <a:alpha val="100000"/>
              </a:srgbClr>
            </a:gs>
            <a:gs pos="39999">
              <a:srgbClr val="85C2FF">
                <a:alpha val="100000"/>
              </a:srgbClr>
            </a:gs>
            <a:gs pos="70000">
              <a:srgbClr val="C4D6EB">
                <a:alpha val="100000"/>
              </a:srgbClr>
            </a:gs>
            <a:gs pos="100000">
              <a:srgbClr val="FFEBFA">
                <a:alpha val="100000"/>
              </a:srgb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714" y="188640"/>
            <a:ext cx="609173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sng" strike="noStrike" kern="1200" cap="none" spc="0" normalizeH="0" baseline="0" noProof="0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Задача взрослых: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052736"/>
            <a:ext cx="577273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ru-RU" sz="2000" b="1" i="0" u="none" strike="noStrike" kern="1200" cap="none" spc="0" normalizeH="0" baseline="0" noProof="0" dirty="0">
                <a:ln w="11430">
                  <a:noFill/>
                </a:ln>
                <a:solidFill>
                  <a:srgbClr val="4A206A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поддержать ребенка;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ru-RU" sz="2000" b="1" i="0" u="none" strike="noStrike" kern="1200" cap="none" spc="0" normalizeH="0" baseline="0" noProof="0" dirty="0">
                <a:ln w="11430">
                  <a:noFill/>
                </a:ln>
                <a:solidFill>
                  <a:srgbClr val="4A206A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превратить негативизм в игру;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ru-RU" sz="2000" b="1" i="0" u="none" strike="noStrike" kern="1200" cap="none" spc="0" normalizeH="0" baseline="0" noProof="0" dirty="0">
                <a:ln w="11430">
                  <a:noFill/>
                </a:ln>
                <a:solidFill>
                  <a:srgbClr val="4A206A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обучать ребенка правильно выражать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ru-RU" sz="2000" b="1" i="0" u="none" strike="noStrike" kern="1200" cap="none" spc="0" normalizeH="0" baseline="0" noProof="0" dirty="0">
                <a:ln w="11430">
                  <a:noFill/>
                </a:ln>
                <a:solidFill>
                  <a:srgbClr val="4A206A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свои желания и намерения.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492896"/>
          <a:ext cx="7848872" cy="3657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24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НЕГАТИВИЗМ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НЕПОСЛУШАНИЕ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2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anose="02040602050305030304" pitchFamily="18" charset="0"/>
                        </a:rPr>
                        <a:t>Ребенок поступает наперекор своему желанию.</a:t>
                      </a:r>
                      <a:endParaRPr lang="ru-RU" sz="2400" b="1" dirty="0">
                        <a:latin typeface="Book Antiqua" panose="020406020503050303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anose="02040602050305030304" pitchFamily="18" charset="0"/>
                        </a:rPr>
                        <a:t>Ребенок следует своему желанию, которое идет вразрез с намерениями взрослого.</a:t>
                      </a:r>
                      <a:endParaRPr lang="ru-RU" sz="2400" b="1" dirty="0">
                        <a:latin typeface="Book Antiqua" panose="020406020503050303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4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anose="02040602050305030304" pitchFamily="18" charset="0"/>
                        </a:rPr>
                        <a:t>Избирателен: ребенок отказывается выполнять просьбы определенных людей, например, только мамы или папы. С остальными окружающими он может быть послушным и покладистым.</a:t>
                      </a:r>
                      <a:endParaRPr lang="ru-RU" sz="2400" b="1">
                        <a:latin typeface="Book Antiqua" panose="020406020503050303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anose="02040602050305030304" pitchFamily="18" charset="0"/>
                        </a:rPr>
                        <a:t>Не избирательно.</a:t>
                      </a:r>
                      <a:endParaRPr lang="ru-RU" sz="2400" b="1" dirty="0">
                        <a:latin typeface="Book Antiqua" panose="020406020503050303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6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anose="02040602050305030304" pitchFamily="18" charset="0"/>
                        </a:rPr>
                        <a:t>Мотив: сделать как угодно, лишь бы не так!</a:t>
                      </a:r>
                      <a:endParaRPr lang="ru-RU" sz="2400" b="1">
                        <a:latin typeface="Book Antiqua" panose="020406020503050303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Book Antiqua" panose="02040602050305030304" pitchFamily="18" charset="0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20807748">
            <a:off x="110159" y="542048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6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04664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6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</p:txBody>
      </p:sp>
      <p:sp>
        <p:nvSpPr>
          <p:cNvPr id="8" name="Прямоугольник 7"/>
          <p:cNvSpPr/>
          <p:nvPr/>
        </p:nvSpPr>
        <p:spPr>
          <a:xfrm rot="862846">
            <a:off x="1070503" y="328307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6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>
                <a:alpha val="100000"/>
              </a:srgbClr>
            </a:gs>
            <a:gs pos="25000">
              <a:srgbClr val="FF6633">
                <a:alpha val="100000"/>
              </a:srgbClr>
            </a:gs>
            <a:gs pos="50000">
              <a:srgbClr val="FFFF00">
                <a:alpha val="100000"/>
              </a:srgbClr>
            </a:gs>
            <a:gs pos="75000">
              <a:srgbClr val="01A78F">
                <a:alpha val="100000"/>
              </a:srgbClr>
            </a:gs>
            <a:gs pos="100000">
              <a:srgbClr val="3366FF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 rot="20181545">
            <a:off x="416172" y="855437"/>
            <a:ext cx="2827928" cy="10539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Demi" pitchFamily="34" charset="0"/>
                <a:ea typeface="+mn-ea"/>
                <a:cs typeface="+mn-cs"/>
              </a:rPr>
              <a:t>Упрямство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2500" y="260350"/>
            <a:ext cx="521493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sz="2000" b="1">
                <a:solidFill>
                  <a:srgbClr val="FFFF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man Old Style" panose="02050604050505020204" pitchFamily="18" charset="0"/>
              </a:rPr>
              <a:t>Когда ребенок упрямится, он настаивает на чем-то</a:t>
            </a:r>
          </a:p>
          <a:p>
            <a:r>
              <a:rPr sz="2000" b="1">
                <a:solidFill>
                  <a:srgbClr val="FFFF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man Old Style" panose="02050604050505020204" pitchFamily="18" charset="0"/>
              </a:rPr>
              <a:t>не потому, что ему этого сильно хочется, а потому, что он это потребовал: «Я так решил!».</a:t>
            </a:r>
          </a:p>
        </p:txBody>
      </p:sp>
      <p:pic>
        <p:nvPicPr>
          <p:cNvPr id="18436" name="Picture 4" descr="Анимашки Дети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950" y="2420938"/>
            <a:ext cx="1792288" cy="186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39750" y="2205038"/>
            <a:ext cx="6802438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sz="2000" b="1">
                <a:solidFill>
                  <a:srgbClr val="00206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man Old Style" panose="02050604050505020204" pitchFamily="18" charset="0"/>
              </a:rPr>
              <a:t>Например, 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6100" y="4500563"/>
            <a:ext cx="45370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sz="2000" b="1">
                <a:solidFill>
                  <a:srgbClr val="63252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Что делать?</a:t>
            </a:r>
          </a:p>
          <a:p>
            <a:r>
              <a:rPr sz="2000" b="1">
                <a:solidFill>
                  <a:srgbClr val="63252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Просто подождите несколько минут.</a:t>
            </a:r>
          </a:p>
          <a:p>
            <a:r>
              <a:rPr sz="2000" b="1">
                <a:solidFill>
                  <a:srgbClr val="63252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Малыш сам созреет, и сам примет</a:t>
            </a:r>
          </a:p>
          <a:p>
            <a:r>
              <a:rPr sz="2000" b="1">
                <a:solidFill>
                  <a:srgbClr val="63252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Решение – попросит книжку.</a:t>
            </a:r>
          </a:p>
          <a:p>
            <a:r>
              <a:rPr sz="2000" b="1">
                <a:solidFill>
                  <a:srgbClr val="63252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          Удивительно, но факт!</a:t>
            </a:r>
          </a:p>
        </p:txBody>
      </p:sp>
      <p:pic>
        <p:nvPicPr>
          <p:cNvPr id="4104" name="Picture 8" descr="http://im8-tub.yandex.net/i?id=439991132-16-24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2267744" y="4941168"/>
            <a:ext cx="2088232" cy="1392155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im2-tub.yandex.net/i?id=33298495-22-24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539553" y="4640518"/>
            <a:ext cx="2088231" cy="1801300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>
                <a:alpha val="100000"/>
              </a:srgbClr>
            </a:gs>
            <a:gs pos="50000">
              <a:srgbClr val="9CB86E">
                <a:alpha val="100000"/>
              </a:srgbClr>
            </a:gs>
            <a:gs pos="100000">
              <a:srgbClr val="156B13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403648" y="404664"/>
            <a:ext cx="6508599" cy="940653"/>
          </a:xfrm>
          <a:prstGeom prst="bevel">
            <a:avLst/>
          </a:prstGeom>
          <a:gradFill flip="none" rotWithShape="1">
            <a:gsLst>
              <a:gs pos="10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none" spc="50" normalizeH="0" baseline="0" noProof="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Ошибка родителей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352928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Повышенная требовательность  родителей в приучении ребенка к порядку без учета его реальных умений</a:t>
            </a:r>
            <a:r>
              <a:rPr kumimoji="0" lang="ru-RU" sz="36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.</a:t>
            </a:r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539552" y="3212976"/>
            <a:ext cx="2448272" cy="936104"/>
          </a:xfrm>
          <a:prstGeom prst="roundRect">
            <a:avLst>
              <a:gd name="adj" fmla="val 2324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endParaRPr sz="800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sz="2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УПРЯМСТВО</a:t>
            </a:r>
            <a:endParaRPr sz="14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8673" name="Oval 1"/>
          <p:cNvSpPr>
            <a:spLocks noChangeArrowheads="1"/>
          </p:cNvSpPr>
          <p:nvPr/>
        </p:nvSpPr>
        <p:spPr bwMode="auto">
          <a:xfrm>
            <a:off x="3923928" y="3212976"/>
            <a:ext cx="1728192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СИЛЬНО ХОЧЕТСЯ</a:t>
            </a:r>
            <a:endParaRPr sz="14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6660232" y="3212976"/>
            <a:ext cx="2016224" cy="936104"/>
          </a:xfrm>
          <a:prstGeom prst="roundRect">
            <a:avLst>
              <a:gd name="adj" fmla="val 3428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ОН </a:t>
            </a:r>
            <a:endParaRPr sz="2000" b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 lvl="0" algn="ctr" eaLnBrk="0" hangingPunct="0"/>
            <a:r>
              <a:rPr sz="2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ТРЕБУЕТ</a:t>
            </a:r>
            <a:endParaRPr sz="2000" b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Не равно 8"/>
          <p:cNvSpPr/>
          <p:nvPr/>
        </p:nvSpPr>
        <p:spPr>
          <a:xfrm>
            <a:off x="3059831" y="3356992"/>
            <a:ext cx="792089" cy="432048"/>
          </a:xfrm>
          <a:prstGeom prst="mathNotEqual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724128" y="3284984"/>
            <a:ext cx="770384" cy="698375"/>
          </a:xfrm>
          <a:prstGeom prst="mathEqual">
            <a:avLst>
              <a:gd name="adj1" fmla="val 14934"/>
              <a:gd name="adj2" fmla="val 11760"/>
            </a:avLst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81" name="Picture 9" descr="C:\Users\Дима\Desktop\Кризис 3-х лет (картинки)\596-b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979712" y="4005064"/>
            <a:ext cx="1946334" cy="2483800"/>
          </a:xfrm>
          <a:prstGeom prst="roundRect">
            <a:avLst>
              <a:gd name="adj" fmla="val 2761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4" name="Picture 6" descr="H:\ДОШКОЛЬНИКИ\КАРТИНКИ К ЗАДАНИЯМ, УПРАЖНЕНИЯМ, ТЕСТАМ\агрессия, страхи, тревожность, СДВГ, и др. (рисунки)\eb0fcc3230183269503a8085244f886d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491880" y="4509120"/>
            <a:ext cx="2016224" cy="2016224"/>
          </a:xfrm>
          <a:prstGeom prst="roundRect">
            <a:avLst>
              <a:gd name="adj" fmla="val 24536"/>
            </a:avLst>
          </a:prstGeom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Picture 10" descr="C:\Users\Дима\Desktop\Кризис 3-х лет (картинки)\nklj.JPG"/>
          <p:cNvPicPr>
            <a:picLocks noChangeAspect="1" noChangeArrowheads="1"/>
          </p:cNvPicPr>
          <p:nvPr/>
        </p:nvPicPr>
        <p:blipFill>
          <a:blip r:embed="rId4" cstate="print">
            <a:lum bright="10000" contrast="20000"/>
          </a:blip>
          <a:srcRect/>
          <a:stretch>
            <a:fillRect/>
          </a:stretch>
        </p:blipFill>
        <p:spPr bwMode="auto">
          <a:xfrm flipH="1">
            <a:off x="5148064" y="4869160"/>
            <a:ext cx="1824987" cy="1800200"/>
          </a:xfrm>
          <a:prstGeom prst="roundRect">
            <a:avLst>
              <a:gd name="adj" fmla="val 27377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>
                <a:alpha val="100000"/>
              </a:srgbClr>
            </a:gs>
            <a:gs pos="53000">
              <a:srgbClr val="D4DEFF">
                <a:alpha val="100000"/>
              </a:srgbClr>
            </a:gs>
            <a:gs pos="83000">
              <a:srgbClr val="D4DEFF">
                <a:alpha val="100000"/>
              </a:srgbClr>
            </a:gs>
            <a:gs pos="100000">
              <a:srgbClr val="96AB94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39552" y="1700808"/>
            <a:ext cx="2843808" cy="108012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effectLst/>
                <a:uLnTx/>
                <a:uFillTx/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УПРЯМСТВО</a:t>
            </a:r>
            <a:br>
              <a:rPr kumimoji="0" lang="ru-RU" sz="2800" b="1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effectLst/>
                <a:uLnTx/>
                <a:uFillTx/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effectLst/>
                <a:uLnTx/>
                <a:uFillTx/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ПОРОЖДАЕТ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532476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35375" y="4221163"/>
            <a:ext cx="4799013" cy="79216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solidFill>
                  <a:srgbClr val="532476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РАЗДРАЖИТЕЛЬНОСТЬ</a:t>
            </a:r>
            <a:endParaRPr sz="1600">
              <a:solidFill>
                <a:srgbClr val="53247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724525" y="908050"/>
            <a:ext cx="2667000" cy="72548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solidFill>
                  <a:srgbClr val="532476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НЕВРОЗЫ</a:t>
            </a:r>
            <a:endParaRPr sz="1600">
              <a:solidFill>
                <a:srgbClr val="53247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427538" y="2636838"/>
            <a:ext cx="3957638" cy="139065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solidFill>
                  <a:srgbClr val="532476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РАССТРОЙСТВО</a:t>
            </a:r>
            <a:endParaRPr sz="700">
              <a:solidFill>
                <a:srgbClr val="532476"/>
              </a:solidFill>
              <a:latin typeface="Bookman Old Style" panose="02050604050505020204" pitchFamily="18" charset="0"/>
            </a:endParaRPr>
          </a:p>
          <a:p>
            <a:pPr lvl="0" algn="ctr" eaLnBrk="0" hangingPunct="0"/>
            <a:r>
              <a:rPr sz="2800" b="1">
                <a:solidFill>
                  <a:srgbClr val="532476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НЕРВНОЙ </a:t>
            </a:r>
          </a:p>
          <a:p>
            <a:pPr lvl="0" algn="ctr" eaLnBrk="0" hangingPunct="0"/>
            <a:r>
              <a:rPr sz="2800" b="1">
                <a:solidFill>
                  <a:srgbClr val="532476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СИСТЕМЫ</a:t>
            </a:r>
            <a:endParaRPr sz="1600">
              <a:solidFill>
                <a:srgbClr val="53247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003800" y="1773238"/>
            <a:ext cx="3378200" cy="68103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800" b="1">
                <a:solidFill>
                  <a:srgbClr val="532476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ЛЖИВОСТЬ</a:t>
            </a:r>
            <a:endParaRPr sz="1600">
              <a:solidFill>
                <a:srgbClr val="53247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20655506">
            <a:off x="3259138" y="1317625"/>
            <a:ext cx="2520950" cy="2301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348038" y="1989138"/>
            <a:ext cx="1655763" cy="28733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 rot="2398111">
            <a:off x="3233738" y="2733675"/>
            <a:ext cx="1327150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 rot="3549344">
            <a:off x="2824163" y="3302000"/>
            <a:ext cx="1735138" cy="32543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1" name="Rectangle 16"/>
          <p:cNvSpPr/>
          <p:nvPr/>
        </p:nvSpPr>
        <p:spPr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defTabSz="914400">
              <a:tabLst>
                <a:tab pos="2228850" algn="l"/>
              </a:tabLst>
            </a:pPr>
            <a:r>
              <a:rPr sz="800">
                <a:latin typeface="Arial" panose="020B0604020202020204" pitchFamily="34" charset="0"/>
              </a:rPr>
              <a:t/>
            </a:r>
            <a:br>
              <a:rPr sz="800">
                <a:latin typeface="Arial" panose="020B0604020202020204" pitchFamily="34" charset="0"/>
              </a:rPr>
            </a:br>
            <a:endParaRPr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2228850" algn="l"/>
              </a:tabLst>
            </a:pPr>
            <a:r>
              <a:rPr sz="2000"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endParaRPr sz="80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2228850" algn="l"/>
              </a:tabLst>
            </a:pPr>
            <a:endParaRPr>
              <a:latin typeface="Arial" panose="020B0604020202020204" pitchFamily="34" charset="0"/>
            </a:endParaRPr>
          </a:p>
        </p:txBody>
      </p:sp>
      <p:pic>
        <p:nvPicPr>
          <p:cNvPr id="30738" name="Picture 18" descr="C:\Users\Дима\Desktop\Кризис 3-х лет (картинки)\krizis_3_letnego_vozrasta_u_detei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99592" y="3573016"/>
            <a:ext cx="2088232" cy="2505878"/>
          </a:xfrm>
          <a:prstGeom prst="roundRect">
            <a:avLst>
              <a:gd name="adj" fmla="val 36131"/>
            </a:avLst>
          </a:prstGeom>
          <a:solidFill>
            <a:srgbClr val="FFFFFF">
              <a:shade val="85000"/>
            </a:srgbClr>
          </a:solidFill>
          <a:ln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493" name="Picture 8" descr="C:\Users\Дима\Desktop\клипарт\014a6427bb3c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248"/>
          <a:stretch>
            <a:fillRect/>
          </a:stretch>
        </p:blipFill>
        <p:spPr>
          <a:xfrm rot="-6147692">
            <a:off x="6689725" y="4708525"/>
            <a:ext cx="1243013" cy="253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7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8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8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7" grpId="0" animBg="1"/>
      <p:bldP spid="30726" grpId="0" animBg="1"/>
      <p:bldP spid="307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100000"/>
              </a:srgbClr>
            </a:gs>
            <a:gs pos="25000">
              <a:srgbClr val="21D6E0">
                <a:alpha val="100000"/>
              </a:srgbClr>
            </a:gs>
            <a:gs pos="75000">
              <a:srgbClr val="0087E6">
                <a:alpha val="100000"/>
              </a:srgbClr>
            </a:gs>
            <a:gs pos="100000">
              <a:srgbClr val="005CB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20181545">
            <a:off x="274184" y="790725"/>
            <a:ext cx="3243785" cy="115104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Demi" pitchFamily="34" charset="0"/>
                <a:ea typeface="+mn-ea"/>
                <a:cs typeface="+mn-cs"/>
              </a:rPr>
              <a:t>Капризность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475" y="333375"/>
            <a:ext cx="54006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sz="2400" b="1" i="1">
                <a:solidFill>
                  <a:srgbClr val="63252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</a:rPr>
              <a:t>Это действия, которые лишены разумного основания, т.е. «Я так хочу и все!!!»</a:t>
            </a:r>
          </a:p>
        </p:txBody>
      </p:sp>
      <p:pic>
        <p:nvPicPr>
          <p:cNvPr id="21508" name="Picture 4" descr="Анимашки Дети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25" y="4868863"/>
            <a:ext cx="1387475" cy="1444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627313" y="1916113"/>
            <a:ext cx="4191000" cy="1209675"/>
          </a:xfrm>
          <a:prstGeom prst="bevel">
            <a:avLst>
              <a:gd name="adj" fmla="val 125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latin typeface="Bookman Old Style" panose="02050604050505020204" pitchFamily="18" charset="0"/>
                <a:cs typeface="Times New Roman" panose="02020603050405020304" pitchFamily="18" charset="0"/>
              </a:rPr>
              <a:t>ПРОЯВЛЕНИЯ КАПРИЗОВ</a:t>
            </a:r>
            <a:endParaRPr sz="400">
              <a:latin typeface="Arial" panose="020B0604020202020204" pitchFamily="34" charset="0"/>
            </a:endParaRPr>
          </a:p>
          <a:p>
            <a:pPr lvl="0" eaLnBrk="0" hangingPunct="0"/>
            <a:endParaRPr sz="1100">
              <a:latin typeface="Arial" panose="020B0604020202020204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619250" y="5084763"/>
            <a:ext cx="2684463" cy="968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latin typeface="Bookman Old Style" panose="02050604050505020204" pitchFamily="18" charset="0"/>
                <a:cs typeface="Times New Roman" panose="02020603050405020304" pitchFamily="18" charset="0"/>
              </a:rPr>
              <a:t>Продолжить</a:t>
            </a:r>
          </a:p>
          <a:p>
            <a:pPr lvl="0" algn="ctr"/>
            <a:r>
              <a:rPr sz="2400" b="1" i="1">
                <a:latin typeface="Bookman Old Style" panose="02050604050505020204" pitchFamily="18" charset="0"/>
                <a:cs typeface="Times New Roman" panose="02020603050405020304" pitchFamily="18" charset="0"/>
              </a:rPr>
              <a:t> начатое дело</a:t>
            </a:r>
            <a:endParaRPr sz="1400">
              <a:latin typeface="Arial" panose="020B0604020202020204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95288" y="3933825"/>
            <a:ext cx="3467100" cy="968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latin typeface="Bookman Old Style" panose="02050604050505020204" pitchFamily="18" charset="0"/>
                <a:cs typeface="Times New Roman" panose="02020603050405020304" pitchFamily="18" charset="0"/>
              </a:rPr>
              <a:t>Двигательное перевозбуждение</a:t>
            </a:r>
            <a:endParaRPr sz="1600">
              <a:latin typeface="Arial" panose="020B0604020202020204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716463" y="3789363"/>
            <a:ext cx="4021138" cy="968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latin typeface="Bookman Old Style" panose="02050604050505020204" pitchFamily="18" charset="0"/>
                <a:cs typeface="Times New Roman" panose="02020603050405020304" pitchFamily="18" charset="0"/>
              </a:rPr>
              <a:t>Недовольство, раздражительность</a:t>
            </a:r>
            <a:endParaRPr sz="1600">
              <a:latin typeface="Arial" panose="020B0604020202020204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427538" y="5229225"/>
            <a:ext cx="1492250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/>
            <a:r>
              <a:rPr sz="2400" b="1" i="1">
                <a:latin typeface="Bookman Old Style" panose="02050604050505020204" pitchFamily="18" charset="0"/>
                <a:cs typeface="Times New Roman" panose="02020603050405020304" pitchFamily="18" charset="0"/>
              </a:rPr>
              <a:t>Плач</a:t>
            </a:r>
            <a:endParaRPr sz="1200">
              <a:latin typeface="Arial" panose="020B0604020202020204" pitchFamily="34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4067175" y="3141663"/>
            <a:ext cx="0" cy="1943100"/>
          </a:xfrm>
          <a:prstGeom prst="line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4572000" y="3141663"/>
            <a:ext cx="0" cy="2087563"/>
          </a:xfrm>
          <a:prstGeom prst="line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3419475" y="3141663"/>
            <a:ext cx="0" cy="863600"/>
          </a:xfrm>
          <a:prstGeom prst="line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45" name="Line 1"/>
          <p:cNvSpPr>
            <a:spLocks noChangeShapeType="1"/>
          </p:cNvSpPr>
          <p:nvPr/>
        </p:nvSpPr>
        <p:spPr bwMode="auto">
          <a:xfrm flipH="1">
            <a:off x="5435600" y="3141663"/>
            <a:ext cx="6350" cy="719138"/>
          </a:xfrm>
          <a:prstGeom prst="line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18" name="Rectangle 10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>
              <a:latin typeface="Calibri" panose="020F0502020204030204" pitchFamily="34" charset="0"/>
            </a:endParaRPr>
          </a:p>
        </p:txBody>
      </p:sp>
      <p:pic>
        <p:nvPicPr>
          <p:cNvPr id="31761" name="Picture 17" descr="C:\Users\Дима\Desktop\Кризис 3-х лет (картинки)\0001_1881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11165" t="20424" r="22336"/>
          <a:stretch>
            <a:fillRect/>
          </a:stretch>
        </p:blipFill>
        <p:spPr bwMode="auto">
          <a:xfrm>
            <a:off x="7164288" y="1268760"/>
            <a:ext cx="1368152" cy="2273897"/>
          </a:xfrm>
          <a:prstGeom prst="roundRect">
            <a:avLst>
              <a:gd name="adj" fmla="val 23686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868</Words>
  <Application>Microsoft Office PowerPoint</Application>
  <PresentationFormat>Экран (4:3)</PresentationFormat>
  <Paragraphs>155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Book Antiqua</vt:lpstr>
      <vt:lpstr>Bookman Old Style</vt:lpstr>
      <vt:lpstr>Calibri</vt:lpstr>
      <vt:lpstr>Century Schoolbook</vt:lpstr>
      <vt:lpstr>Comic Sans MS</vt:lpstr>
      <vt:lpstr>Franklin Gothic Demi</vt:lpstr>
      <vt:lpstr>Monotype Corsiva</vt:lpstr>
      <vt:lpstr>Times New Roman</vt:lpstr>
      <vt:lpstr>Wingdings</vt:lpstr>
      <vt:lpstr>Тема Office</vt:lpstr>
      <vt:lpstr>Презентация PowerPoint</vt:lpstr>
      <vt:lpstr>Особенности  развития ребенка 3 – 4,5 лет</vt:lpstr>
      <vt:lpstr>Кризис –  движущая сила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dc:creator>Psy.5igorsk.RU - Первый психологический портал Пятигорcка</dc:creator>
  <cp:lastModifiedBy>MSI 2021</cp:lastModifiedBy>
  <cp:revision>102</cp:revision>
  <dcterms:created xsi:type="dcterms:W3CDTF">2023-05-14T17:41:27Z</dcterms:created>
  <dcterms:modified xsi:type="dcterms:W3CDTF">2023-05-14T20:35:01Z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56C11AE4A1024AA0BD91D0C579C2D80D</vt:lpwstr>
  </property>
  <property fmtid="{D5CDD505-2E9C-101B-9397-08002B2CF9AE}" pid="3" name="KSOProductBuildVer">
    <vt:lpwstr>1049-11.2.0.11417</vt:lpwstr>
  </property>
</Properties>
</file>