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8E23-84AB-4828-9FFC-034A3CBBB82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406D2-7683-4F5D-98A0-6259C38DD1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797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8E23-84AB-4828-9FFC-034A3CBBB82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406D2-7683-4F5D-98A0-6259C38DD1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7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8E23-84AB-4828-9FFC-034A3CBBB82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406D2-7683-4F5D-98A0-6259C38DD15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6510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8E23-84AB-4828-9FFC-034A3CBBB82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406D2-7683-4F5D-98A0-6259C38DD1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118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8E23-84AB-4828-9FFC-034A3CBBB82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406D2-7683-4F5D-98A0-6259C38DD15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83202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8E23-84AB-4828-9FFC-034A3CBBB82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406D2-7683-4F5D-98A0-6259C38DD1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153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8E23-84AB-4828-9FFC-034A3CBBB82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406D2-7683-4F5D-98A0-6259C38DD1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4269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8E23-84AB-4828-9FFC-034A3CBBB82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406D2-7683-4F5D-98A0-6259C38DD1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444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8E23-84AB-4828-9FFC-034A3CBBB82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406D2-7683-4F5D-98A0-6259C38DD1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486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8E23-84AB-4828-9FFC-034A3CBBB82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406D2-7683-4F5D-98A0-6259C38DD1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70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8E23-84AB-4828-9FFC-034A3CBBB82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406D2-7683-4F5D-98A0-6259C38DD1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30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8E23-84AB-4828-9FFC-034A3CBBB82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406D2-7683-4F5D-98A0-6259C38DD1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517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8E23-84AB-4828-9FFC-034A3CBBB82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406D2-7683-4F5D-98A0-6259C38DD1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170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8E23-84AB-4828-9FFC-034A3CBBB82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406D2-7683-4F5D-98A0-6259C38DD1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531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8E23-84AB-4828-9FFC-034A3CBBB82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406D2-7683-4F5D-98A0-6259C38DD1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075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8E23-84AB-4828-9FFC-034A3CBBB82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406D2-7683-4F5D-98A0-6259C38DD1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85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D8E23-84AB-4828-9FFC-034A3CBBB82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BB406D2-7683-4F5D-98A0-6259C38DD1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9612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A27AAF-A52B-46C9-B95D-A8ACE12E8D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7219" y="728351"/>
            <a:ext cx="7690338" cy="3112128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«Основы рационального питания детей раннего и дошкольного возраста» </a:t>
            </a:r>
            <a:endParaRPr lang="ru-RU" sz="88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BF2C307-41CA-4061-AE1E-A4862C9603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02632" y="6029592"/>
            <a:ext cx="9144000" cy="678416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Презентацию подготовила воспитатель</a:t>
            </a:r>
          </a:p>
          <a:p>
            <a:r>
              <a:rPr lang="ru-RU" dirty="0"/>
              <a:t> Аликина Екатерина Сергеевна</a:t>
            </a:r>
          </a:p>
        </p:txBody>
      </p:sp>
    </p:spTree>
    <p:extLst>
      <p:ext uri="{BB962C8B-B14F-4D97-AF65-F5344CB8AC3E}">
        <p14:creationId xmlns:p14="http://schemas.microsoft.com/office/powerpoint/2010/main" val="194024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7D46D8-E068-4215-A5BF-9A98EF98E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8854" y="2768600"/>
            <a:ext cx="8596668" cy="1320800"/>
          </a:xfrm>
        </p:spPr>
        <p:txBody>
          <a:bodyPr/>
          <a:lstStyle/>
          <a:p>
            <a:pPr algn="ctr"/>
            <a:r>
              <a:rPr lang="ru-RU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24771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DFC217-5582-40CE-A6F3-10E66F3BA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46184"/>
            <a:ext cx="8255651" cy="1329397"/>
          </a:xfrm>
        </p:spPr>
        <p:txBody>
          <a:bodyPr>
            <a:normAutofit/>
          </a:bodyPr>
          <a:lstStyle/>
          <a:p>
            <a:r>
              <a:rPr lang="ru-RU" sz="2800" dirty="0"/>
              <a:t>Питание и его роль для роста и развития детского организма.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029731-D907-4599-8F99-43472C5437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814732"/>
            <a:ext cx="6862949" cy="4797083"/>
          </a:xfrm>
        </p:spPr>
        <p:txBody>
          <a:bodyPr/>
          <a:lstStyle/>
          <a:p>
            <a:r>
              <a:rPr lang="ru-RU" sz="2000" dirty="0"/>
              <a:t>ПИТАНИЕ – один из основных факторов внешней среды, определяющих нормальное развитие ребёнка. Оно оказывает самое непосредственное влияние на его жизнедеятельность, рост, состояние здоровья и гармоничное развитие. </a:t>
            </a:r>
          </a:p>
          <a:p>
            <a:r>
              <a:rPr lang="ru-RU" sz="2000" dirty="0"/>
              <a:t>  Рациональное питание воздействует также на развитие мозга, интеллекта ребёнка и функциональное состояние его нервной системы. При этом повышается устойчивость организма к различным неблагоприятным факторам внешней среды, обеспечивается высокий уровень его иммунологической реактивности, осуществляется профилактика заболеваемости, снижение детской смертности.</a:t>
            </a:r>
          </a:p>
          <a:p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C5315B9-776B-4A3F-A867-8C0055F8F0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539" y="1463038"/>
            <a:ext cx="4692592" cy="4432949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742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FD26E40-C40A-4C84-9D23-1E6DDC0FC4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31" y="1167618"/>
            <a:ext cx="9734843" cy="5176911"/>
          </a:xfrm>
        </p:spPr>
        <p:txBody>
          <a:bodyPr>
            <a:normAutofit/>
          </a:bodyPr>
          <a:lstStyle/>
          <a:p>
            <a:r>
              <a:rPr lang="ru-RU" sz="2000" dirty="0"/>
              <a:t>Особенно велика роль питания в раннем возрасте, когда у ребёнка происходят интенсивный процесс роста, дальнейшее совершенствование функций многих органов и систем, усиленный процесс обмена веществ, развивается моторная функция. </a:t>
            </a:r>
          </a:p>
          <a:p>
            <a:r>
              <a:rPr lang="ru-RU" sz="2000" dirty="0"/>
              <a:t>    Полноценное, сбалансированное питание предусматривает содержание в рационе всех основных пищевых веществ: белков, жиров, углеводов, минеральных веществ, воды – в оптимальных соотношениях, что обеспечивает правильное разносторонне развитие детей. </a:t>
            </a:r>
          </a:p>
          <a:p>
            <a:r>
              <a:rPr lang="ru-RU" sz="2000" dirty="0"/>
              <a:t>     Для удовлетворения потребностей детей в основных пищевых веществах, витаминах и минеральных солях важно предусмотреть количество продуктов, учесть их качество и полезность для детского организма и определить оптимальное соотношение в суточном рационе.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7464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4FA8FA-F2B5-4C07-95E5-A9B95D552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Основные группы продуктов питания.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99DFA1-3F0F-4128-A9F0-52F77B3C81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37957"/>
            <a:ext cx="7059897" cy="5205046"/>
          </a:xfrm>
        </p:spPr>
        <p:txBody>
          <a:bodyPr/>
          <a:lstStyle/>
          <a:p>
            <a:r>
              <a:rPr lang="ru-RU" sz="2000" b="1" dirty="0"/>
              <a:t>Молоко и молочные продукты</a:t>
            </a:r>
          </a:p>
          <a:p>
            <a:pPr marL="0" indent="0">
              <a:buNone/>
            </a:pPr>
            <a:r>
              <a:rPr lang="ru-RU" sz="2000" dirty="0"/>
              <a:t>Источники полноценного белка. Жиры коровьего молока легко усваиваются. Богато молоко молочным сахаром – лактозой, минеральными солями, особенно кальцием и фосфором.</a:t>
            </a:r>
          </a:p>
          <a:p>
            <a:pPr marL="0" indent="0">
              <a:buNone/>
            </a:pPr>
            <a:r>
              <a:rPr lang="ru-RU" sz="2000" dirty="0"/>
              <a:t>Кисломолочные продукты, особенно кефир, легко усваиваются, повышают аппетит, нормализуют функцию кишечника ребенка.</a:t>
            </a:r>
          </a:p>
          <a:p>
            <a:pPr marL="0" indent="0">
              <a:buNone/>
            </a:pPr>
            <a:r>
              <a:rPr lang="ru-RU" sz="2000" dirty="0"/>
              <a:t>Очень ценным продуктом в детском питании является творог, богатый белками и кальцием.</a:t>
            </a:r>
          </a:p>
          <a:p>
            <a:pPr marL="0" indent="0">
              <a:buNone/>
            </a:pPr>
            <a:r>
              <a:rPr lang="ru-RU" sz="2000" dirty="0"/>
              <a:t>Для детей рекомендуются неострые сорта сыра.</a:t>
            </a:r>
          </a:p>
          <a:p>
            <a:pPr marL="0" indent="0">
              <a:buNone/>
            </a:pPr>
            <a:r>
              <a:rPr lang="ru-RU" sz="2000" dirty="0"/>
              <a:t>Сметана богата жиром, используется для заправки супов и салатов, сливки -  для каш и овощных блюд.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Молочная продукция и ее неоценимая польза для организма | Лактон">
            <a:extLst>
              <a:ext uri="{FF2B5EF4-FFF2-40B4-BE49-F238E27FC236}">
                <a16:creationId xmlns:a16="http://schemas.microsoft.com/office/drawing/2014/main" id="{69A96CA1-9803-4589-B40B-2350D84A14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7231" y="2127348"/>
            <a:ext cx="4196862" cy="2930427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7749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17AC93D-5E27-4911-8B10-331E718F74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438" y="381558"/>
            <a:ext cx="4921608" cy="2692764"/>
          </a:xfrm>
        </p:spPr>
        <p:txBody>
          <a:bodyPr/>
          <a:lstStyle/>
          <a:p>
            <a:r>
              <a:rPr lang="ru-RU" sz="2000" b="1" dirty="0"/>
              <a:t>Мясо и мясные продукты.</a:t>
            </a:r>
          </a:p>
          <a:p>
            <a:pPr marL="0" indent="0">
              <a:buNone/>
            </a:pPr>
            <a:r>
              <a:rPr lang="ru-RU" sz="2000" dirty="0"/>
              <a:t>Белки мяса содержат необходимые для детского организма питательные вещества, соли, витамины группы В.</a:t>
            </a:r>
          </a:p>
          <a:p>
            <a:pPr marL="0" indent="0">
              <a:buNone/>
            </a:pPr>
            <a:r>
              <a:rPr lang="ru-RU" sz="2000" dirty="0"/>
              <a:t>Наиболее полезны нежирная говядина, телятина, куры, цыплята, мясо кролика.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B02DFF7A-B6AA-47F9-94B7-FDE3A3E386DA}"/>
              </a:ext>
            </a:extLst>
          </p:cNvPr>
          <p:cNvSpPr txBox="1">
            <a:spLocks/>
          </p:cNvSpPr>
          <p:nvPr/>
        </p:nvSpPr>
        <p:spPr>
          <a:xfrm>
            <a:off x="5097194" y="3249638"/>
            <a:ext cx="4387035" cy="37260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/>
              <a:t>Рыба и рыбные продукты</a:t>
            </a:r>
          </a:p>
          <a:p>
            <a:pPr marL="0" indent="0">
              <a:buNone/>
            </a:pPr>
            <a:r>
              <a:rPr lang="ru-RU" sz="2000" dirty="0"/>
              <a:t>не менее полезны, чем мясо. Рыба легко переваривается и хорошо усваивается. Она содержит рыбий жир, витамины А, </a:t>
            </a:r>
            <a:r>
              <a:rPr lang="en-US" sz="2000" dirty="0"/>
              <a:t>D</a:t>
            </a:r>
            <a:r>
              <a:rPr lang="ru-RU" sz="2000" dirty="0"/>
              <a:t> и др. Однако рыбий жир в больших количествах плохо переносится детьми, поэтому лучше использовать в пищу филе нежирных сортов рыб(треска, хек, морской окунь).  </a:t>
            </a:r>
          </a:p>
          <a:p>
            <a:endParaRPr lang="ru-RU" dirty="0"/>
          </a:p>
        </p:txBody>
      </p:sp>
      <p:pic>
        <p:nvPicPr>
          <p:cNvPr id="3074" name="Picture 2" descr="10 мифов о мясе: удивительные факты о любимом продукте">
            <a:extLst>
              <a:ext uri="{FF2B5EF4-FFF2-40B4-BE49-F238E27FC236}">
                <a16:creationId xmlns:a16="http://schemas.microsoft.com/office/drawing/2014/main" id="{B2BE515A-DDDA-4012-8C9F-ED96BE77C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871" y="458399"/>
            <a:ext cx="3812345" cy="253908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упите филе и стейки рыбы в магазине ЭкоРыба. Доставка по Москве и МО.  Отменное качество и приятные">
            <a:extLst>
              <a:ext uri="{FF2B5EF4-FFF2-40B4-BE49-F238E27FC236}">
                <a16:creationId xmlns:a16="http://schemas.microsoft.com/office/drawing/2014/main" id="{E8A4E873-0ADB-42CC-A8E2-E15CACF3E2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51" b="24819"/>
          <a:stretch/>
        </p:blipFill>
        <p:spPr bwMode="auto">
          <a:xfrm>
            <a:off x="591625" y="3666980"/>
            <a:ext cx="3895969" cy="254393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297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937B3DD-5ADA-4C41-8274-ACDAC999F8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4793" y="526612"/>
            <a:ext cx="4780930" cy="3255907"/>
          </a:xfrm>
        </p:spPr>
        <p:txBody>
          <a:bodyPr/>
          <a:lstStyle/>
          <a:p>
            <a:r>
              <a:rPr lang="ru-RU" sz="2000" b="1" dirty="0"/>
              <a:t>Яйца.</a:t>
            </a:r>
          </a:p>
          <a:p>
            <a:pPr marL="0" indent="0">
              <a:buNone/>
            </a:pPr>
            <a:r>
              <a:rPr lang="ru-RU" sz="2000" dirty="0"/>
              <a:t>Яйца – ценный продукт по составу белка и жира. Яйца содержат все вещества , необходимые для нормального развития организма. Среднесуточная норма яиц для детей от 2 до 3-х лет -1/2 яйца(25гр.)</a:t>
            </a:r>
          </a:p>
          <a:p>
            <a:pPr marL="0" indent="0">
              <a:buNone/>
            </a:pPr>
            <a:endParaRPr lang="ru-RU" b="1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16767706-96B1-4F84-9E25-80D8874907E8}"/>
              </a:ext>
            </a:extLst>
          </p:cNvPr>
          <p:cNvSpPr txBox="1">
            <a:spLocks/>
          </p:cNvSpPr>
          <p:nvPr/>
        </p:nvSpPr>
        <p:spPr>
          <a:xfrm>
            <a:off x="4543864" y="3429000"/>
            <a:ext cx="5317588" cy="3520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/>
              <a:t>Хлеб и хлебобулочные изделия.</a:t>
            </a:r>
          </a:p>
          <a:p>
            <a:pPr marL="0" indent="0">
              <a:buNone/>
            </a:pPr>
            <a:r>
              <a:rPr lang="ru-RU" sz="2000" dirty="0"/>
              <a:t>Хлеб и хлебобулочные изделия используются в питании ребенка ежедневно. Они богаты углеводами и растительными белками, витаминами группы В. Детям дают как пшеничный, так и ржаной хлеб, который содержит много клетчатки, способствующей нормальному пищеварению.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Как легко почистить вареное яйцо Кулинарные статьи | Гранд кулинар">
            <a:extLst>
              <a:ext uri="{FF2B5EF4-FFF2-40B4-BE49-F238E27FC236}">
                <a16:creationId xmlns:a16="http://schemas.microsoft.com/office/drawing/2014/main" id="{84B85CCF-D0A0-4330-B49A-01680D101D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723" y="486099"/>
            <a:ext cx="3880925" cy="258938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акой хлеб полезнее: черный или белый">
            <a:extLst>
              <a:ext uri="{FF2B5EF4-FFF2-40B4-BE49-F238E27FC236}">
                <a16:creationId xmlns:a16="http://schemas.microsoft.com/office/drawing/2014/main" id="{76FDEAD6-14AA-4F35-A7FA-2D88A0E2B4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55" y="3656686"/>
            <a:ext cx="3933386" cy="267470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5279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BB658D9-1313-48C0-9516-7506BDCAA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143" y="1211020"/>
            <a:ext cx="5596857" cy="5646980"/>
          </a:xfrm>
        </p:spPr>
        <p:txBody>
          <a:bodyPr/>
          <a:lstStyle/>
          <a:p>
            <a:r>
              <a:rPr lang="ru-RU" sz="2000" b="1" dirty="0"/>
              <a:t>Крупы, бобовые и макаронные изделия.</a:t>
            </a:r>
          </a:p>
          <a:p>
            <a:pPr marL="0" indent="0">
              <a:buNone/>
            </a:pPr>
            <a:r>
              <a:rPr lang="ru-RU" sz="2000" dirty="0"/>
              <a:t>Крупы, бобовые и макаронные изделия имеют большое значение в питании. В них содержатся крахмал (до 72 %), белки, особенно в бобовых (до 20 %), богаты они и витаминами группы В и РР.</a:t>
            </a:r>
          </a:p>
          <a:p>
            <a:pPr marL="0" indent="0">
              <a:buNone/>
            </a:pPr>
            <a:r>
              <a:rPr lang="ru-RU" sz="2000" dirty="0"/>
              <a:t>За счет большого содержания крахмала блюда из круп, бобовых и макаронных изделий высококалорийны. Белки круп неполноценны, однако соединение их с другими продуктами (молоком, творогом, мясом) значительно повышает их ценность.</a:t>
            </a:r>
          </a:p>
        </p:txBody>
      </p:sp>
      <p:pic>
        <p:nvPicPr>
          <p:cNvPr id="5122" name="Picture 2" descr="КРУПА, БОБОВЫЕ, МАКАРОННЫЕ ИЗДЕЛИЯ">
            <a:extLst>
              <a:ext uri="{FF2B5EF4-FFF2-40B4-BE49-F238E27FC236}">
                <a16:creationId xmlns:a16="http://schemas.microsoft.com/office/drawing/2014/main" id="{6FEA2FBC-8EFD-4E32-9509-6C7D151B8C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8691" y="773723"/>
            <a:ext cx="3919537" cy="497719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7963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16CA706-7C9A-40B1-9A9A-D940F019B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1174" y="1260257"/>
            <a:ext cx="5174826" cy="5407829"/>
          </a:xfrm>
        </p:spPr>
        <p:txBody>
          <a:bodyPr>
            <a:normAutofit/>
          </a:bodyPr>
          <a:lstStyle/>
          <a:p>
            <a:r>
              <a:rPr lang="ru-RU" sz="2000" b="1" dirty="0"/>
              <a:t>Овощи, фрукты, зелень и ягоды</a:t>
            </a:r>
            <a:r>
              <a:rPr lang="ru-RU" sz="2000" dirty="0"/>
              <a:t>.</a:t>
            </a:r>
          </a:p>
          <a:p>
            <a:pPr marL="0" indent="0">
              <a:buNone/>
            </a:pPr>
            <a:r>
              <a:rPr lang="ru-RU" sz="2000" dirty="0"/>
              <a:t>Овощи, фрукты, зелень и ягоды – источник легкоусвояемых углеводов, содержат витамины, минеральные соли, органические кислоты, ароматические и дубильные вещества. В них есть клетчатка и пектиновые вещества. Пектины оказывают оздоравливающее действие на кишечник, задерживают развитие гнилостных процессов, обладают способностью обезвреживать токсические вещества, которые образуются в кишечнике.</a:t>
            </a:r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6148" name="Picture 4" descr="Овощи, фрукты, ягоды и секреты их различия (Капочка-Капа) / Стихи.ру">
            <a:extLst>
              <a:ext uri="{FF2B5EF4-FFF2-40B4-BE49-F238E27FC236}">
                <a16:creationId xmlns:a16="http://schemas.microsoft.com/office/drawing/2014/main" id="{4ED56385-3742-49F5-9D05-56B7DC0AB0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381443"/>
            <a:ext cx="5450058" cy="409511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006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1BB60F-DA31-4C23-AE58-35E2A657F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656" y="429064"/>
            <a:ext cx="8596668" cy="1320800"/>
          </a:xfrm>
        </p:spPr>
        <p:txBody>
          <a:bodyPr/>
          <a:lstStyle/>
          <a:p>
            <a:r>
              <a:rPr lang="ru-RU" dirty="0"/>
              <a:t>Вывод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304D39-CA8E-47C2-915C-301ABE1EC1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302" y="1248142"/>
            <a:ext cx="10801903" cy="2087854"/>
          </a:xfrm>
        </p:spPr>
        <p:txBody>
          <a:bodyPr/>
          <a:lstStyle/>
          <a:p>
            <a:r>
              <a:rPr lang="ru-RU" sz="2000" dirty="0"/>
              <a:t>Рациональное питание – это вкусное, полезное, разнообразное питание, позволяющее получать от пищи не только удовольствие, но и пользу.</a:t>
            </a:r>
          </a:p>
          <a:p>
            <a:endParaRPr lang="ru-RU" sz="2000" dirty="0"/>
          </a:p>
          <a:p>
            <a:r>
              <a:rPr lang="ru-RU" sz="2000" dirty="0"/>
              <a:t>Рациональное питание – залог здоровья наших детей!</a:t>
            </a:r>
          </a:p>
          <a:p>
            <a:endParaRPr lang="ru-RU" dirty="0"/>
          </a:p>
        </p:txBody>
      </p:sp>
      <p:pic>
        <p:nvPicPr>
          <p:cNvPr id="7170" name="Picture 2" descr="Основные принципы рационального питания детей и подростков | Организация  питания в школах г. Сочи">
            <a:extLst>
              <a:ext uri="{FF2B5EF4-FFF2-40B4-BE49-F238E27FC236}">
                <a16:creationId xmlns:a16="http://schemas.microsoft.com/office/drawing/2014/main" id="{D6EB24BA-9399-43FE-AD4F-CCC946CC1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565" y="2943958"/>
            <a:ext cx="5456083" cy="362565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947220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</TotalTime>
  <Words>658</Words>
  <Application>Microsoft Office PowerPoint</Application>
  <PresentationFormat>Широкоэкранный</PresentationFormat>
  <Paragraphs>35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Trebuchet MS</vt:lpstr>
      <vt:lpstr>Wingdings 3</vt:lpstr>
      <vt:lpstr>Аспект</vt:lpstr>
      <vt:lpstr>«Основы рационального питания детей раннего и дошкольного возраста» </vt:lpstr>
      <vt:lpstr>Питание и его роль для роста и развития детского организма.</vt:lpstr>
      <vt:lpstr>Презентация PowerPoint</vt:lpstr>
      <vt:lpstr>Основные группы продуктов питания.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«Основы рационального питания детей раннего и дошкольного возраста» </dc:title>
  <dc:creator>Екатерина Никифорова</dc:creator>
  <cp:lastModifiedBy>Катя</cp:lastModifiedBy>
  <cp:revision>5</cp:revision>
  <dcterms:created xsi:type="dcterms:W3CDTF">2022-01-26T07:52:51Z</dcterms:created>
  <dcterms:modified xsi:type="dcterms:W3CDTF">2023-01-31T06:44:48Z</dcterms:modified>
</cp:coreProperties>
</file>