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sldIdLst>
    <p:sldId id="256" r:id="rId2"/>
    <p:sldId id="259" r:id="rId3"/>
    <p:sldId id="257" r:id="rId4"/>
    <p:sldId id="258"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p:scale>
          <a:sx n="60" d="100"/>
          <a:sy n="60" d="100"/>
        </p:scale>
        <p:origin x="78" y="11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ru-RU"/>
              <a:t>Образец заголовка</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E5122E76-D565-4946-9E3A-9476862485DF}" type="datetimeFigureOut">
              <a:rPr lang="ru-RU" smtClean="0"/>
              <a:t>21.02.2022</a:t>
            </a:fld>
            <a:endParaRPr lang="ru-RU"/>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ru-RU"/>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534DA4AD-C51A-4D48-B29A-41D57AB454EE}" type="slidenum">
              <a:rPr lang="ru-RU" smtClean="0"/>
              <a:t>‹#›</a:t>
            </a:fld>
            <a:endParaRPr lang="ru-RU"/>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91180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5122E76-D565-4946-9E3A-9476862485DF}" type="datetimeFigureOut">
              <a:rPr lang="ru-RU" smtClean="0"/>
              <a:t>21.02.2022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34DA4AD-C51A-4D48-B29A-41D57AB454EE}" type="slidenum">
              <a:rPr lang="ru-RU" smtClean="0"/>
              <a:t>‹#›</a:t>
            </a:fld>
            <a:endParaRPr lang="ru-RU"/>
          </a:p>
        </p:txBody>
      </p:sp>
    </p:spTree>
    <p:extLst>
      <p:ext uri="{BB962C8B-B14F-4D97-AF65-F5344CB8AC3E}">
        <p14:creationId xmlns:p14="http://schemas.microsoft.com/office/powerpoint/2010/main" val="33478818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5122E76-D565-4946-9E3A-9476862485DF}" type="datetimeFigureOut">
              <a:rPr lang="ru-RU" smtClean="0"/>
              <a:t>21.02.2022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34DA4AD-C51A-4D48-B29A-41D57AB454EE}" type="slidenum">
              <a:rPr lang="ru-RU" smtClean="0"/>
              <a:t>‹#›</a:t>
            </a:fld>
            <a:endParaRPr lang="ru-RU"/>
          </a:p>
        </p:txBody>
      </p:sp>
    </p:spTree>
    <p:extLst>
      <p:ext uri="{BB962C8B-B14F-4D97-AF65-F5344CB8AC3E}">
        <p14:creationId xmlns:p14="http://schemas.microsoft.com/office/powerpoint/2010/main" val="32198212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5122E76-D565-4946-9E3A-9476862485DF}" type="datetimeFigureOut">
              <a:rPr lang="ru-RU" smtClean="0"/>
              <a:t>21.02.2022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534DA4AD-C51A-4D48-B29A-41D57AB454EE}" type="slidenum">
              <a:rPr lang="ru-RU" smtClean="0"/>
              <a:t>‹#›</a:t>
            </a:fld>
            <a:endParaRPr lang="ru-RU"/>
          </a:p>
        </p:txBody>
      </p:sp>
    </p:spTree>
    <p:extLst>
      <p:ext uri="{BB962C8B-B14F-4D97-AF65-F5344CB8AC3E}">
        <p14:creationId xmlns:p14="http://schemas.microsoft.com/office/powerpoint/2010/main" val="1041737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ru-RU"/>
              <a:t>Образец заголовка</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E5122E76-D565-4946-9E3A-9476862485DF}" type="datetimeFigureOut">
              <a:rPr lang="ru-RU" smtClean="0"/>
              <a:t>21.02.2022</a:t>
            </a:fld>
            <a:endParaRPr lang="ru-RU"/>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ru-RU"/>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534DA4AD-C51A-4D48-B29A-41D57AB454EE}" type="slidenum">
              <a:rPr lang="ru-RU" smtClean="0"/>
              <a:t>‹#›</a:t>
            </a:fld>
            <a:endParaRPr lang="ru-RU"/>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61088388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5122E76-D565-4946-9E3A-9476862485DF}" type="datetimeFigureOut">
              <a:rPr lang="ru-RU" smtClean="0"/>
              <a:t>21.02.2022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534DA4AD-C51A-4D48-B29A-41D57AB454EE}" type="slidenum">
              <a:rPr lang="ru-RU" smtClean="0"/>
              <a:t>‹#›</a:t>
            </a:fld>
            <a:endParaRPr lang="ru-RU"/>
          </a:p>
        </p:txBody>
      </p:sp>
    </p:spTree>
    <p:extLst>
      <p:ext uri="{BB962C8B-B14F-4D97-AF65-F5344CB8AC3E}">
        <p14:creationId xmlns:p14="http://schemas.microsoft.com/office/powerpoint/2010/main" val="1543934118"/>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ru-RU"/>
              <a:t>Образец заголовка</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57300" y="2909102"/>
            <a:ext cx="4800600" cy="299639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633864" y="2909102"/>
            <a:ext cx="4800600" cy="299639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E5122E76-D565-4946-9E3A-9476862485DF}" type="datetimeFigureOut">
              <a:rPr lang="ru-RU" smtClean="0"/>
              <a:t>21.02.2022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534DA4AD-C51A-4D48-B29A-41D57AB454EE}" type="slidenum">
              <a:rPr lang="ru-RU" smtClean="0"/>
              <a:t>‹#›</a:t>
            </a:fld>
            <a:endParaRPr lang="ru-RU"/>
          </a:p>
        </p:txBody>
      </p:sp>
    </p:spTree>
    <p:extLst>
      <p:ext uri="{BB962C8B-B14F-4D97-AF65-F5344CB8AC3E}">
        <p14:creationId xmlns:p14="http://schemas.microsoft.com/office/powerpoint/2010/main" val="1781476648"/>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E5122E76-D565-4946-9E3A-9476862485DF}" type="datetimeFigureOut">
              <a:rPr lang="ru-RU" smtClean="0"/>
              <a:t>21.02.2022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534DA4AD-C51A-4D48-B29A-41D57AB454EE}" type="slidenum">
              <a:rPr lang="ru-RU" smtClean="0"/>
              <a:t>‹#›</a:t>
            </a:fld>
            <a:endParaRPr lang="ru-RU"/>
          </a:p>
        </p:txBody>
      </p:sp>
    </p:spTree>
    <p:extLst>
      <p:ext uri="{BB962C8B-B14F-4D97-AF65-F5344CB8AC3E}">
        <p14:creationId xmlns:p14="http://schemas.microsoft.com/office/powerpoint/2010/main" val="28599565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5122E76-D565-4946-9E3A-9476862485DF}" type="datetimeFigureOut">
              <a:rPr lang="ru-RU" smtClean="0"/>
              <a:t>21.02.2022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534DA4AD-C51A-4D48-B29A-41D57AB454EE}" type="slidenum">
              <a:rPr lang="ru-RU" smtClean="0"/>
              <a:t>‹#›</a:t>
            </a:fld>
            <a:endParaRPr lang="ru-RU"/>
          </a:p>
        </p:txBody>
      </p:sp>
    </p:spTree>
    <p:extLst>
      <p:ext uri="{BB962C8B-B14F-4D97-AF65-F5344CB8AC3E}">
        <p14:creationId xmlns:p14="http://schemas.microsoft.com/office/powerpoint/2010/main" val="2340683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ru-RU"/>
              <a:t>Образец заголовка</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65051" y="6375679"/>
            <a:ext cx="1233355" cy="348462"/>
          </a:xfrm>
        </p:spPr>
        <p:txBody>
          <a:bodyPr/>
          <a:lstStyle/>
          <a:p>
            <a:fld id="{E5122E76-D565-4946-9E3A-9476862485DF}" type="datetimeFigureOut">
              <a:rPr lang="ru-RU" smtClean="0"/>
              <a:t>21.02.2022</a:t>
            </a:fld>
            <a:endParaRPr lang="ru-RU"/>
          </a:p>
        </p:txBody>
      </p:sp>
      <p:sp>
        <p:nvSpPr>
          <p:cNvPr id="6" name="Footer Placeholder 5"/>
          <p:cNvSpPr>
            <a:spLocks noGrp="1"/>
          </p:cNvSpPr>
          <p:nvPr>
            <p:ph type="ftr" sz="quarter" idx="11"/>
          </p:nvPr>
        </p:nvSpPr>
        <p:spPr>
          <a:xfrm>
            <a:off x="2103620" y="6375679"/>
            <a:ext cx="3482179" cy="345796"/>
          </a:xfrm>
        </p:spPr>
        <p:txBody>
          <a:bodyPr/>
          <a:lstStyle/>
          <a:p>
            <a:endParaRPr lang="ru-RU"/>
          </a:p>
        </p:txBody>
      </p:sp>
      <p:sp>
        <p:nvSpPr>
          <p:cNvPr id="7" name="Slide Number Placeholder 6"/>
          <p:cNvSpPr>
            <a:spLocks noGrp="1"/>
          </p:cNvSpPr>
          <p:nvPr>
            <p:ph type="sldNum" sz="quarter" idx="12"/>
          </p:nvPr>
        </p:nvSpPr>
        <p:spPr>
          <a:xfrm>
            <a:off x="5691014" y="6375679"/>
            <a:ext cx="1232456" cy="345796"/>
          </a:xfrm>
        </p:spPr>
        <p:txBody>
          <a:bodyPr/>
          <a:lstStyle/>
          <a:p>
            <a:fld id="{534DA4AD-C51A-4D48-B29A-41D57AB454EE}" type="slidenum">
              <a:rPr lang="ru-RU" smtClean="0"/>
              <a:t>‹#›</a:t>
            </a:fld>
            <a:endParaRPr lang="ru-RU"/>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164506308"/>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ru-RU"/>
              <a:t>Образец заголовка</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65950" y="6375679"/>
            <a:ext cx="1232456" cy="348462"/>
          </a:xfrm>
        </p:spPr>
        <p:txBody>
          <a:bodyPr/>
          <a:lstStyle/>
          <a:p>
            <a:fld id="{E5122E76-D565-4946-9E3A-9476862485DF}" type="datetimeFigureOut">
              <a:rPr lang="ru-RU" smtClean="0"/>
              <a:t>21.02.2022</a:t>
            </a:fld>
            <a:endParaRPr lang="ru-RU"/>
          </a:p>
        </p:txBody>
      </p:sp>
      <p:sp>
        <p:nvSpPr>
          <p:cNvPr id="6" name="Footer Placeholder 5"/>
          <p:cNvSpPr>
            <a:spLocks noGrp="1"/>
          </p:cNvSpPr>
          <p:nvPr>
            <p:ph type="ftr" sz="quarter" idx="11"/>
          </p:nvPr>
        </p:nvSpPr>
        <p:spPr>
          <a:xfrm>
            <a:off x="2103621" y="6375679"/>
            <a:ext cx="3482178" cy="345796"/>
          </a:xfrm>
        </p:spPr>
        <p:txBody>
          <a:bodyPr/>
          <a:lstStyle/>
          <a:p>
            <a:endParaRPr lang="ru-RU"/>
          </a:p>
        </p:txBody>
      </p:sp>
      <p:sp>
        <p:nvSpPr>
          <p:cNvPr id="7" name="Slide Number Placeholder 6"/>
          <p:cNvSpPr>
            <a:spLocks noGrp="1"/>
          </p:cNvSpPr>
          <p:nvPr>
            <p:ph type="sldNum" sz="quarter" idx="12"/>
          </p:nvPr>
        </p:nvSpPr>
        <p:spPr>
          <a:xfrm>
            <a:off x="5687568" y="6375679"/>
            <a:ext cx="1234440" cy="345796"/>
          </a:xfrm>
        </p:spPr>
        <p:txBody>
          <a:bodyPr/>
          <a:lstStyle/>
          <a:p>
            <a:fld id="{534DA4AD-C51A-4D48-B29A-41D57AB454EE}" type="slidenum">
              <a:rPr lang="ru-RU" smtClean="0"/>
              <a:t>‹#›</a:t>
            </a:fld>
            <a:endParaRPr lang="ru-RU"/>
          </a:p>
        </p:txBody>
      </p:sp>
    </p:spTree>
    <p:extLst>
      <p:ext uri="{BB962C8B-B14F-4D97-AF65-F5344CB8AC3E}">
        <p14:creationId xmlns:p14="http://schemas.microsoft.com/office/powerpoint/2010/main" val="3097142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E5122E76-D565-4946-9E3A-9476862485DF}" type="datetimeFigureOut">
              <a:rPr lang="ru-RU" smtClean="0"/>
              <a:t>21.02.2022</a:t>
            </a:fld>
            <a:endParaRPr lang="ru-RU"/>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ru-RU"/>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534DA4AD-C51A-4D48-B29A-41D57AB454EE}" type="slidenum">
              <a:rPr lang="ru-RU" smtClean="0"/>
              <a:t>‹#›</a:t>
            </a:fld>
            <a:endParaRPr lang="ru-RU"/>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171674710"/>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0EF8034-AA9C-4AD9-84C0-3C5840FCB5B6}"/>
              </a:ext>
            </a:extLst>
          </p:cNvPr>
          <p:cNvSpPr>
            <a:spLocks noGrp="1"/>
          </p:cNvSpPr>
          <p:nvPr>
            <p:ph type="ctrTitle"/>
          </p:nvPr>
        </p:nvSpPr>
        <p:spPr>
          <a:xfrm>
            <a:off x="1524000" y="576932"/>
            <a:ext cx="9144000" cy="2387600"/>
          </a:xfrm>
        </p:spPr>
        <p:txBody>
          <a:bodyPr>
            <a:normAutofit fontScale="90000"/>
          </a:bodyPr>
          <a:lstStyle/>
          <a:p>
            <a:r>
              <a:rPr lang="ru-RU" sz="8800" b="1" dirty="0"/>
              <a:t>Подвижные игры на улице</a:t>
            </a:r>
          </a:p>
        </p:txBody>
      </p:sp>
      <p:sp>
        <p:nvSpPr>
          <p:cNvPr id="3" name="Подзаголовок 2">
            <a:extLst>
              <a:ext uri="{FF2B5EF4-FFF2-40B4-BE49-F238E27FC236}">
                <a16:creationId xmlns:a16="http://schemas.microsoft.com/office/drawing/2014/main" id="{8F9B159B-A42A-4EB5-8FDB-DE6DBCE04C46}"/>
              </a:ext>
            </a:extLst>
          </p:cNvPr>
          <p:cNvSpPr>
            <a:spLocks noGrp="1"/>
          </p:cNvSpPr>
          <p:nvPr>
            <p:ph type="subTitle" idx="1"/>
          </p:nvPr>
        </p:nvSpPr>
        <p:spPr>
          <a:xfrm>
            <a:off x="9240253" y="5061869"/>
            <a:ext cx="2823410" cy="1655762"/>
          </a:xfrm>
        </p:spPr>
        <p:txBody>
          <a:bodyPr>
            <a:normAutofit fontScale="85000" lnSpcReduction="10000"/>
          </a:bodyPr>
          <a:lstStyle/>
          <a:p>
            <a:r>
              <a:rPr lang="ru-RU" sz="2400" dirty="0">
                <a:latin typeface="Times New Roman" panose="02020603050405020304" pitchFamily="18" charset="0"/>
                <a:cs typeface="Times New Roman" panose="02020603050405020304" pitchFamily="18" charset="0"/>
              </a:rPr>
              <a:t>3 группа</a:t>
            </a:r>
          </a:p>
          <a:p>
            <a:r>
              <a:rPr lang="ru-RU" b="1" dirty="0">
                <a:latin typeface="Times New Roman" panose="02020603050405020304" pitchFamily="18" charset="0"/>
                <a:cs typeface="Times New Roman" panose="02020603050405020304" pitchFamily="18" charset="0"/>
              </a:rPr>
              <a:t>Чернышева Т.А.</a:t>
            </a:r>
          </a:p>
          <a:p>
            <a:r>
              <a:rPr lang="ru-RU" b="1" dirty="0" err="1">
                <a:latin typeface="Times New Roman" panose="02020603050405020304" pitchFamily="18" charset="0"/>
                <a:cs typeface="Times New Roman" panose="02020603050405020304" pitchFamily="18" charset="0"/>
              </a:rPr>
              <a:t>Чикишева</a:t>
            </a:r>
            <a:r>
              <a:rPr lang="ru-RU" b="1" dirty="0">
                <a:latin typeface="Times New Roman" panose="02020603050405020304" pitchFamily="18" charset="0"/>
                <a:cs typeface="Times New Roman" panose="02020603050405020304" pitchFamily="18" charset="0"/>
              </a:rPr>
              <a:t> П.Е.</a:t>
            </a:r>
          </a:p>
          <a:p>
            <a:r>
              <a:rPr lang="ru-RU" b="1" dirty="0">
                <a:latin typeface="Times New Roman" panose="02020603050405020304" pitchFamily="18" charset="0"/>
                <a:cs typeface="Times New Roman" panose="02020603050405020304" pitchFamily="18" charset="0"/>
              </a:rPr>
              <a:t>Иванова О.Н.</a:t>
            </a:r>
          </a:p>
        </p:txBody>
      </p:sp>
      <p:pic>
        <p:nvPicPr>
          <p:cNvPr id="4" name="Рисунок 3">
            <a:extLst>
              <a:ext uri="{FF2B5EF4-FFF2-40B4-BE49-F238E27FC236}">
                <a16:creationId xmlns:a16="http://schemas.microsoft.com/office/drawing/2014/main" id="{D8AF5146-E086-471F-9452-15BC5A09FC5D}"/>
              </a:ext>
            </a:extLst>
          </p:cNvPr>
          <p:cNvPicPr>
            <a:picLocks noChangeAspect="1"/>
          </p:cNvPicPr>
          <p:nvPr/>
        </p:nvPicPr>
        <p:blipFill>
          <a:blip r:embed="rId2"/>
          <a:stretch>
            <a:fillRect/>
          </a:stretch>
        </p:blipFill>
        <p:spPr>
          <a:xfrm>
            <a:off x="2951748" y="2982273"/>
            <a:ext cx="6128084" cy="3962124"/>
          </a:xfrm>
          <a:prstGeom prst="rect">
            <a:avLst/>
          </a:prstGeom>
        </p:spPr>
      </p:pic>
    </p:spTree>
    <p:extLst>
      <p:ext uri="{BB962C8B-B14F-4D97-AF65-F5344CB8AC3E}">
        <p14:creationId xmlns:p14="http://schemas.microsoft.com/office/powerpoint/2010/main" val="92959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2A162CA-8CD8-481B-B028-A69CC0CBF500}"/>
              </a:ext>
            </a:extLst>
          </p:cNvPr>
          <p:cNvSpPr>
            <a:spLocks noGrp="1"/>
          </p:cNvSpPr>
          <p:nvPr>
            <p:ph type="title"/>
          </p:nvPr>
        </p:nvSpPr>
        <p:spPr/>
        <p:txBody>
          <a:bodyPr/>
          <a:lstStyle/>
          <a:p>
            <a:r>
              <a:rPr lang="ru-RU" dirty="0"/>
              <a:t>Подвижные игры в режиме дня.</a:t>
            </a:r>
          </a:p>
        </p:txBody>
      </p:sp>
      <p:sp>
        <p:nvSpPr>
          <p:cNvPr id="3" name="Объект 2">
            <a:extLst>
              <a:ext uri="{FF2B5EF4-FFF2-40B4-BE49-F238E27FC236}">
                <a16:creationId xmlns:a16="http://schemas.microsoft.com/office/drawing/2014/main" id="{191512CD-0B25-4B9C-A975-0FC9CCA5978A}"/>
              </a:ext>
            </a:extLst>
          </p:cNvPr>
          <p:cNvSpPr>
            <a:spLocks noGrp="1"/>
          </p:cNvSpPr>
          <p:nvPr>
            <p:ph idx="1"/>
          </p:nvPr>
        </p:nvSpPr>
        <p:spPr>
          <a:xfrm>
            <a:off x="1251678" y="1556084"/>
            <a:ext cx="10178322" cy="4919531"/>
          </a:xfrm>
        </p:spPr>
        <p:txBody>
          <a:bodyPr>
            <a:normAutofit lnSpcReduction="10000"/>
          </a:bodyPr>
          <a:lstStyle/>
          <a:p>
            <a:pPr>
              <a:buFont typeface="Wingdings" panose="05000000000000000000" pitchFamily="2" charset="2"/>
              <a:buChar char="ü"/>
            </a:pPr>
            <a:r>
              <a:rPr lang="ru-RU" sz="4000" dirty="0">
                <a:solidFill>
                  <a:schemeClr val="tx1"/>
                </a:solidFill>
                <a:latin typeface="Times New Roman" panose="02020603050405020304" pitchFamily="18" charset="0"/>
                <a:cs typeface="Times New Roman" panose="02020603050405020304" pitchFamily="18" charset="0"/>
              </a:rPr>
              <a:t>На утренней гимнастике</a:t>
            </a:r>
          </a:p>
          <a:p>
            <a:pPr>
              <a:buFont typeface="Wingdings" panose="05000000000000000000" pitchFamily="2" charset="2"/>
              <a:buChar char="ü"/>
            </a:pPr>
            <a:r>
              <a:rPr lang="ru-RU" sz="4000" dirty="0">
                <a:solidFill>
                  <a:schemeClr val="tx1"/>
                </a:solidFill>
                <a:latin typeface="Times New Roman" panose="02020603050405020304" pitchFamily="18" charset="0"/>
                <a:cs typeface="Times New Roman" panose="02020603050405020304" pitchFamily="18" charset="0"/>
              </a:rPr>
              <a:t>На прогулке</a:t>
            </a:r>
          </a:p>
          <a:p>
            <a:pPr>
              <a:buFont typeface="Wingdings" panose="05000000000000000000" pitchFamily="2" charset="2"/>
              <a:buChar char="ü"/>
            </a:pPr>
            <a:r>
              <a:rPr lang="ru-RU" sz="4000" dirty="0">
                <a:solidFill>
                  <a:schemeClr val="tx1"/>
                </a:solidFill>
                <a:latin typeface="Times New Roman" panose="02020603050405020304" pitchFamily="18" charset="0"/>
                <a:cs typeface="Times New Roman" panose="02020603050405020304" pitchFamily="18" charset="0"/>
              </a:rPr>
              <a:t>На физкультурных занятиях</a:t>
            </a:r>
          </a:p>
          <a:p>
            <a:pPr>
              <a:buFont typeface="Wingdings" panose="05000000000000000000" pitchFamily="2" charset="2"/>
              <a:buChar char="ü"/>
            </a:pPr>
            <a:r>
              <a:rPr lang="ru-RU" sz="4000" dirty="0">
                <a:solidFill>
                  <a:schemeClr val="tx1"/>
                </a:solidFill>
                <a:latin typeface="Times New Roman" panose="02020603050405020304" pitchFamily="18" charset="0"/>
                <a:cs typeface="Times New Roman" panose="02020603050405020304" pitchFamily="18" charset="0"/>
              </a:rPr>
              <a:t>Во время праздников и досугов</a:t>
            </a:r>
          </a:p>
          <a:p>
            <a:pPr>
              <a:buFont typeface="Wingdings" panose="05000000000000000000" pitchFamily="2" charset="2"/>
              <a:buChar char="ü"/>
            </a:pPr>
            <a:r>
              <a:rPr lang="ru-RU" sz="4000" dirty="0">
                <a:solidFill>
                  <a:schemeClr val="tx1"/>
                </a:solidFill>
                <a:latin typeface="Times New Roman" panose="02020603050405020304" pitchFamily="18" charset="0"/>
                <a:cs typeface="Times New Roman" panose="02020603050405020304" pitchFamily="18" charset="0"/>
              </a:rPr>
              <a:t>В качестве физкультминуток на других занятиях</a:t>
            </a:r>
          </a:p>
          <a:p>
            <a:pPr>
              <a:buFont typeface="Wingdings" panose="05000000000000000000" pitchFamily="2" charset="2"/>
              <a:buChar char="ü"/>
            </a:pPr>
            <a:r>
              <a:rPr lang="ru-RU" sz="4000" dirty="0">
                <a:solidFill>
                  <a:schemeClr val="tx1"/>
                </a:solidFill>
                <a:latin typeface="Times New Roman" panose="02020603050405020304" pitchFamily="18" charset="0"/>
                <a:cs typeface="Times New Roman" panose="02020603050405020304" pitchFamily="18" charset="0"/>
              </a:rPr>
              <a:t>В паузах между занятиями</a:t>
            </a:r>
          </a:p>
        </p:txBody>
      </p:sp>
    </p:spTree>
    <p:extLst>
      <p:ext uri="{BB962C8B-B14F-4D97-AF65-F5344CB8AC3E}">
        <p14:creationId xmlns:p14="http://schemas.microsoft.com/office/powerpoint/2010/main" val="32018290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B8C052C-3DA7-4510-933D-4C8C8636E2A3}"/>
              </a:ext>
            </a:extLst>
          </p:cNvPr>
          <p:cNvSpPr>
            <a:spLocks noGrp="1"/>
          </p:cNvSpPr>
          <p:nvPr>
            <p:ph type="title"/>
          </p:nvPr>
        </p:nvSpPr>
        <p:spPr/>
        <p:txBody>
          <a:bodyPr/>
          <a:lstStyle/>
          <a:p>
            <a:r>
              <a:rPr lang="ru-RU" dirty="0"/>
              <a:t>Основные задачи подвижных игр</a:t>
            </a:r>
          </a:p>
        </p:txBody>
      </p:sp>
      <p:sp>
        <p:nvSpPr>
          <p:cNvPr id="3" name="Объект 2">
            <a:extLst>
              <a:ext uri="{FF2B5EF4-FFF2-40B4-BE49-F238E27FC236}">
                <a16:creationId xmlns:a16="http://schemas.microsoft.com/office/drawing/2014/main" id="{781C25D2-87B0-4282-B824-EB68CE0BB549}"/>
              </a:ext>
            </a:extLst>
          </p:cNvPr>
          <p:cNvSpPr>
            <a:spLocks noGrp="1"/>
          </p:cNvSpPr>
          <p:nvPr>
            <p:ph idx="1"/>
          </p:nvPr>
        </p:nvSpPr>
        <p:spPr>
          <a:xfrm>
            <a:off x="1251678" y="2286001"/>
            <a:ext cx="10178322" cy="4189614"/>
          </a:xfrm>
        </p:spPr>
        <p:txBody>
          <a:bodyPr>
            <a:normAutofit fontScale="92500"/>
          </a:bodyPr>
          <a:lstStyle/>
          <a:p>
            <a:pPr>
              <a:buFont typeface="Wingdings" panose="05000000000000000000" pitchFamily="2" charset="2"/>
              <a:buChar char="v"/>
            </a:pPr>
            <a:r>
              <a:rPr lang="ru-RU" sz="3000" dirty="0">
                <a:solidFill>
                  <a:schemeClr val="tx1"/>
                </a:solidFill>
                <a:latin typeface="Times New Roman" panose="02020603050405020304" pitchFamily="18" charset="0"/>
                <a:cs typeface="Times New Roman" panose="02020603050405020304" pitchFamily="18" charset="0"/>
              </a:rPr>
              <a:t>Совершенствование физических способностей ребёнка.</a:t>
            </a:r>
          </a:p>
          <a:p>
            <a:pPr>
              <a:buFont typeface="Wingdings" panose="05000000000000000000" pitchFamily="2" charset="2"/>
              <a:buChar char="v"/>
            </a:pPr>
            <a:r>
              <a:rPr lang="ru-RU" sz="3000" dirty="0">
                <a:solidFill>
                  <a:schemeClr val="tx1"/>
                </a:solidFill>
                <a:latin typeface="Times New Roman" panose="02020603050405020304" pitchFamily="18" charset="0"/>
                <a:cs typeface="Times New Roman" panose="02020603050405020304" pitchFamily="18" charset="0"/>
              </a:rPr>
              <a:t> Укрепление здоровья и повышение защитных сил организма.</a:t>
            </a:r>
          </a:p>
          <a:p>
            <a:pPr>
              <a:buFont typeface="Wingdings" panose="05000000000000000000" pitchFamily="2" charset="2"/>
              <a:buChar char="v"/>
            </a:pPr>
            <a:r>
              <a:rPr lang="ru-RU" sz="3000" dirty="0">
                <a:solidFill>
                  <a:schemeClr val="tx1"/>
                </a:solidFill>
                <a:latin typeface="Times New Roman" panose="02020603050405020304" pitchFamily="18" charset="0"/>
                <a:cs typeface="Times New Roman" panose="02020603050405020304" pitchFamily="18" charset="0"/>
              </a:rPr>
              <a:t> Развитие таких функций как: внимание, память, воображение, инициатива.</a:t>
            </a:r>
          </a:p>
          <a:p>
            <a:pPr>
              <a:buFont typeface="Wingdings" panose="05000000000000000000" pitchFamily="2" charset="2"/>
              <a:buChar char="v"/>
            </a:pPr>
            <a:r>
              <a:rPr lang="ru-RU" sz="3000" dirty="0">
                <a:solidFill>
                  <a:schemeClr val="tx1"/>
                </a:solidFill>
                <a:latin typeface="Times New Roman" panose="02020603050405020304" pitchFamily="18" charset="0"/>
                <a:cs typeface="Times New Roman" panose="02020603050405020304" pitchFamily="18" charset="0"/>
              </a:rPr>
              <a:t> Воспитание и формирование личностных качеств.</a:t>
            </a:r>
          </a:p>
          <a:p>
            <a:pPr>
              <a:buFont typeface="Wingdings" panose="05000000000000000000" pitchFamily="2" charset="2"/>
              <a:buChar char="v"/>
            </a:pPr>
            <a:r>
              <a:rPr lang="ru-RU" sz="3000" dirty="0">
                <a:solidFill>
                  <a:schemeClr val="tx1"/>
                </a:solidFill>
                <a:latin typeface="Times New Roman" panose="02020603050405020304" pitchFamily="18" charset="0"/>
                <a:cs typeface="Times New Roman" panose="02020603050405020304" pitchFamily="18" charset="0"/>
              </a:rPr>
              <a:t> Содействовать овладению жизненно необходимыми двигательными навыками, умениями и совершенствованию в них;</a:t>
            </a:r>
          </a:p>
        </p:txBody>
      </p:sp>
    </p:spTree>
    <p:extLst>
      <p:ext uri="{BB962C8B-B14F-4D97-AF65-F5344CB8AC3E}">
        <p14:creationId xmlns:p14="http://schemas.microsoft.com/office/powerpoint/2010/main" val="17903835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DF37787-0820-4A48-9AA5-85428568EE04}"/>
              </a:ext>
            </a:extLst>
          </p:cNvPr>
          <p:cNvSpPr>
            <a:spLocks noGrp="1"/>
          </p:cNvSpPr>
          <p:nvPr>
            <p:ph type="title"/>
          </p:nvPr>
        </p:nvSpPr>
        <p:spPr>
          <a:xfrm>
            <a:off x="1251677" y="114832"/>
            <a:ext cx="10178322" cy="1492132"/>
          </a:xfrm>
        </p:spPr>
        <p:txBody>
          <a:bodyPr/>
          <a:lstStyle/>
          <a:p>
            <a:r>
              <a:rPr lang="ru-RU" dirty="0"/>
              <a:t>Классификация подвижных игр.</a:t>
            </a:r>
          </a:p>
        </p:txBody>
      </p:sp>
      <p:graphicFrame>
        <p:nvGraphicFramePr>
          <p:cNvPr id="4" name="Таблица 4">
            <a:extLst>
              <a:ext uri="{FF2B5EF4-FFF2-40B4-BE49-F238E27FC236}">
                <a16:creationId xmlns:a16="http://schemas.microsoft.com/office/drawing/2014/main" id="{87D1BD22-A45E-41EE-9205-EAEB9FC4C52A}"/>
              </a:ext>
            </a:extLst>
          </p:cNvPr>
          <p:cNvGraphicFramePr>
            <a:graphicFrameLocks noGrp="1"/>
          </p:cNvGraphicFramePr>
          <p:nvPr>
            <p:ph idx="1"/>
            <p:extLst>
              <p:ext uri="{D42A27DB-BD31-4B8C-83A1-F6EECF244321}">
                <p14:modId xmlns:p14="http://schemas.microsoft.com/office/powerpoint/2010/main" val="3155163978"/>
              </p:ext>
            </p:extLst>
          </p:nvPr>
        </p:nvGraphicFramePr>
        <p:xfrm>
          <a:off x="1251677" y="1606964"/>
          <a:ext cx="10539269" cy="5280128"/>
        </p:xfrm>
        <a:graphic>
          <a:graphicData uri="http://schemas.openxmlformats.org/drawingml/2006/table">
            <a:tbl>
              <a:tblPr firstRow="1" bandRow="1">
                <a:tableStyleId>{5C22544A-7EE6-4342-B048-85BDC9FD1C3A}</a:tableStyleId>
              </a:tblPr>
              <a:tblGrid>
                <a:gridCol w="3400534">
                  <a:extLst>
                    <a:ext uri="{9D8B030D-6E8A-4147-A177-3AD203B41FA5}">
                      <a16:colId xmlns:a16="http://schemas.microsoft.com/office/drawing/2014/main" val="1575379127"/>
                    </a:ext>
                  </a:extLst>
                </a:gridCol>
                <a:gridCol w="7138735">
                  <a:extLst>
                    <a:ext uri="{9D8B030D-6E8A-4147-A177-3AD203B41FA5}">
                      <a16:colId xmlns:a16="http://schemas.microsoft.com/office/drawing/2014/main" val="581141901"/>
                    </a:ext>
                  </a:extLst>
                </a:gridCol>
              </a:tblGrid>
              <a:tr h="788615">
                <a:tc>
                  <a:txBody>
                    <a:bodyPr/>
                    <a:lstStyle/>
                    <a:p>
                      <a:r>
                        <a:rPr lang="ru-RU" sz="2400" b="1" dirty="0">
                          <a:solidFill>
                            <a:schemeClr val="tx1"/>
                          </a:solidFill>
                          <a:latin typeface="Times New Roman" panose="02020603050405020304" pitchFamily="18" charset="0"/>
                          <a:cs typeface="Times New Roman" panose="02020603050405020304" pitchFamily="18" charset="0"/>
                        </a:rPr>
                        <a:t>По возрасту</a:t>
                      </a:r>
                    </a:p>
                  </a:txBody>
                  <a:tcPr>
                    <a:solidFill>
                      <a:schemeClr val="accent1">
                        <a:lumMod val="60000"/>
                        <a:lumOff val="4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ru-RU" sz="2400" b="1" dirty="0">
                          <a:solidFill>
                            <a:schemeClr val="tx1"/>
                          </a:solidFill>
                          <a:latin typeface="Times New Roman" panose="02020603050405020304" pitchFamily="18" charset="0"/>
                          <a:cs typeface="Times New Roman" panose="02020603050405020304" pitchFamily="18" charset="0"/>
                        </a:rPr>
                        <a:t>Для младшей, средней и старшей возрастных групп.</a:t>
                      </a:r>
                    </a:p>
                  </a:txBody>
                  <a:tcPr>
                    <a:solidFill>
                      <a:schemeClr val="accent1">
                        <a:lumMod val="40000"/>
                        <a:lumOff val="60000"/>
                      </a:schemeClr>
                    </a:solidFill>
                  </a:tcPr>
                </a:tc>
                <a:extLst>
                  <a:ext uri="{0D108BD9-81ED-4DB2-BD59-A6C34878D82A}">
                    <a16:rowId xmlns:a16="http://schemas.microsoft.com/office/drawing/2014/main" val="1760737018"/>
                  </a:ext>
                </a:extLst>
              </a:tr>
              <a:tr h="799568">
                <a:tc>
                  <a:txBody>
                    <a:bodyPr/>
                    <a:lstStyle/>
                    <a:p>
                      <a:r>
                        <a:rPr lang="ru-RU" sz="2400" b="1" dirty="0">
                          <a:latin typeface="Times New Roman" panose="02020603050405020304" pitchFamily="18" charset="0"/>
                          <a:cs typeface="Times New Roman" panose="02020603050405020304" pitchFamily="18" charset="0"/>
                        </a:rPr>
                        <a:t>По видам движений</a:t>
                      </a:r>
                    </a:p>
                  </a:txBody>
                  <a:tcPr>
                    <a:solidFill>
                      <a:schemeClr val="accent1">
                        <a:lumMod val="60000"/>
                        <a:lumOff val="40000"/>
                      </a:schemeClr>
                    </a:solidFill>
                  </a:tcPr>
                </a:tc>
                <a:tc>
                  <a:txBody>
                    <a:bodyPr/>
                    <a:lstStyle/>
                    <a:p>
                      <a:r>
                        <a:rPr lang="ru-RU" sz="2400" b="1" dirty="0">
                          <a:solidFill>
                            <a:schemeClr val="tx1"/>
                          </a:solidFill>
                          <a:latin typeface="Times New Roman" panose="02020603050405020304" pitchFamily="18" charset="0"/>
                          <a:cs typeface="Times New Roman" panose="02020603050405020304" pitchFamily="18" charset="0"/>
                        </a:rPr>
                        <a:t>С ходьбой, прыжками, бегом, с элементами лазания, метания.</a:t>
                      </a:r>
                    </a:p>
                  </a:txBody>
                  <a:tcPr>
                    <a:solidFill>
                      <a:schemeClr val="accent1">
                        <a:lumMod val="40000"/>
                        <a:lumOff val="60000"/>
                      </a:schemeClr>
                    </a:solidFill>
                  </a:tcPr>
                </a:tc>
                <a:extLst>
                  <a:ext uri="{0D108BD9-81ED-4DB2-BD59-A6C34878D82A}">
                    <a16:rowId xmlns:a16="http://schemas.microsoft.com/office/drawing/2014/main" val="1544159633"/>
                  </a:ext>
                </a:extLst>
              </a:tr>
              <a:tr h="799568">
                <a:tc>
                  <a:txBody>
                    <a:bodyPr/>
                    <a:lstStyle/>
                    <a:p>
                      <a:r>
                        <a:rPr lang="ru-RU" sz="2400" b="1" dirty="0">
                          <a:latin typeface="Times New Roman" panose="02020603050405020304" pitchFamily="18" charset="0"/>
                          <a:cs typeface="Times New Roman" panose="02020603050405020304" pitchFamily="18" charset="0"/>
                        </a:rPr>
                        <a:t>По степени подвижности</a:t>
                      </a:r>
                    </a:p>
                  </a:txBody>
                  <a:tcPr>
                    <a:solidFill>
                      <a:schemeClr val="accent1">
                        <a:lumMod val="60000"/>
                        <a:lumOff val="40000"/>
                      </a:schemeClr>
                    </a:solidFill>
                  </a:tcPr>
                </a:tc>
                <a:tc>
                  <a:txBody>
                    <a:bodyPr/>
                    <a:lstStyle/>
                    <a:p>
                      <a:r>
                        <a:rPr lang="ru-RU" sz="2400" b="1" dirty="0">
                          <a:solidFill>
                            <a:schemeClr val="tx1"/>
                          </a:solidFill>
                          <a:latin typeface="Times New Roman" panose="02020603050405020304" pitchFamily="18" charset="0"/>
                          <a:cs typeface="Times New Roman" panose="02020603050405020304" pitchFamily="18" charset="0"/>
                        </a:rPr>
                        <a:t>Игры малой, средней и высокой подвижности.</a:t>
                      </a:r>
                    </a:p>
                  </a:txBody>
                  <a:tcPr>
                    <a:solidFill>
                      <a:schemeClr val="accent1">
                        <a:lumMod val="40000"/>
                        <a:lumOff val="60000"/>
                      </a:schemeClr>
                    </a:solidFill>
                  </a:tcPr>
                </a:tc>
                <a:extLst>
                  <a:ext uri="{0D108BD9-81ED-4DB2-BD59-A6C34878D82A}">
                    <a16:rowId xmlns:a16="http://schemas.microsoft.com/office/drawing/2014/main" val="95166092"/>
                  </a:ext>
                </a:extLst>
              </a:tr>
              <a:tr h="799568">
                <a:tc>
                  <a:txBody>
                    <a:bodyPr/>
                    <a:lstStyle/>
                    <a:p>
                      <a:r>
                        <a:rPr lang="ru-RU" sz="2400" b="1" dirty="0">
                          <a:latin typeface="Times New Roman" panose="02020603050405020304" pitchFamily="18" charset="0"/>
                          <a:cs typeface="Times New Roman" panose="02020603050405020304" pitchFamily="18" charset="0"/>
                        </a:rPr>
                        <a:t>По форме организации</a:t>
                      </a:r>
                    </a:p>
                  </a:txBody>
                  <a:tcPr>
                    <a:solidFill>
                      <a:schemeClr val="accent1">
                        <a:lumMod val="60000"/>
                        <a:lumOff val="40000"/>
                      </a:schemeClr>
                    </a:solidFill>
                  </a:tcPr>
                </a:tc>
                <a:tc>
                  <a:txBody>
                    <a:bodyPr/>
                    <a:lstStyle/>
                    <a:p>
                      <a:r>
                        <a:rPr lang="ru-RU" sz="2400" b="1" dirty="0">
                          <a:solidFill>
                            <a:schemeClr val="tx1"/>
                          </a:solidFill>
                          <a:latin typeface="Times New Roman" panose="02020603050405020304" pitchFamily="18" charset="0"/>
                          <a:cs typeface="Times New Roman" panose="02020603050405020304" pitchFamily="18" charset="0"/>
                        </a:rPr>
                        <a:t>Линейные, круговые, врассыпную.</a:t>
                      </a:r>
                    </a:p>
                  </a:txBody>
                  <a:tcPr>
                    <a:solidFill>
                      <a:schemeClr val="accent1">
                        <a:lumMod val="40000"/>
                        <a:lumOff val="60000"/>
                      </a:schemeClr>
                    </a:solidFill>
                  </a:tcPr>
                </a:tc>
                <a:extLst>
                  <a:ext uri="{0D108BD9-81ED-4DB2-BD59-A6C34878D82A}">
                    <a16:rowId xmlns:a16="http://schemas.microsoft.com/office/drawing/2014/main" val="4181304880"/>
                  </a:ext>
                </a:extLst>
              </a:tr>
              <a:tr h="780026">
                <a:tc>
                  <a:txBody>
                    <a:bodyPr/>
                    <a:lstStyle/>
                    <a:p>
                      <a:r>
                        <a:rPr lang="ru-RU" sz="2400" b="1" dirty="0">
                          <a:latin typeface="Times New Roman" panose="02020603050405020304" pitchFamily="18" charset="0"/>
                          <a:cs typeface="Times New Roman" panose="02020603050405020304" pitchFamily="18" charset="0"/>
                        </a:rPr>
                        <a:t>По содержанию</a:t>
                      </a:r>
                    </a:p>
                  </a:txBody>
                  <a:tcPr>
                    <a:solidFill>
                      <a:schemeClr val="accent1">
                        <a:lumMod val="60000"/>
                        <a:lumOff val="40000"/>
                      </a:schemeClr>
                    </a:solidFill>
                  </a:tcPr>
                </a:tc>
                <a:tc>
                  <a:txBody>
                    <a:bodyPr/>
                    <a:lstStyle/>
                    <a:p>
                      <a:r>
                        <a:rPr lang="ru-RU" sz="2400" b="1" dirty="0">
                          <a:solidFill>
                            <a:schemeClr val="tx1"/>
                          </a:solidFill>
                          <a:latin typeface="Times New Roman" panose="02020603050405020304" pitchFamily="18" charset="0"/>
                          <a:cs typeface="Times New Roman" panose="02020603050405020304" pitchFamily="18" charset="0"/>
                        </a:rPr>
                        <a:t>Сюжетные (заяц и волк), бессюжетные (найди себе пару), хороводные, игры-забавы, народные игры.</a:t>
                      </a:r>
                    </a:p>
                  </a:txBody>
                  <a:tcPr>
                    <a:solidFill>
                      <a:schemeClr val="accent1">
                        <a:lumMod val="40000"/>
                        <a:lumOff val="60000"/>
                      </a:schemeClr>
                    </a:solidFill>
                  </a:tcPr>
                </a:tc>
                <a:extLst>
                  <a:ext uri="{0D108BD9-81ED-4DB2-BD59-A6C34878D82A}">
                    <a16:rowId xmlns:a16="http://schemas.microsoft.com/office/drawing/2014/main" val="147790816"/>
                  </a:ext>
                </a:extLst>
              </a:tr>
              <a:tr h="799568">
                <a:tc>
                  <a:txBody>
                    <a:bodyPr/>
                    <a:lstStyle/>
                    <a:p>
                      <a:r>
                        <a:rPr lang="ru-RU" sz="2400" b="1" dirty="0">
                          <a:latin typeface="Times New Roman" panose="02020603050405020304" pitchFamily="18" charset="0"/>
                          <a:cs typeface="Times New Roman" panose="02020603050405020304" pitchFamily="18" charset="0"/>
                        </a:rPr>
                        <a:t>По пособиям, используемым в игре</a:t>
                      </a:r>
                    </a:p>
                  </a:txBody>
                  <a:tcPr>
                    <a:solidFill>
                      <a:schemeClr val="accent1">
                        <a:lumMod val="60000"/>
                        <a:lumOff val="40000"/>
                      </a:schemeClr>
                    </a:solidFill>
                  </a:tcPr>
                </a:tc>
                <a:tc>
                  <a:txBody>
                    <a:bodyPr/>
                    <a:lstStyle/>
                    <a:p>
                      <a:r>
                        <a:rPr lang="ru-RU" sz="2400" b="1" dirty="0">
                          <a:solidFill>
                            <a:schemeClr val="tx1"/>
                          </a:solidFill>
                          <a:latin typeface="Times New Roman" panose="02020603050405020304" pitchFamily="18" charset="0"/>
                          <a:cs typeface="Times New Roman" panose="02020603050405020304" pitchFamily="18" charset="0"/>
                        </a:rPr>
                        <a:t>Игры с мячом, лентой, обручами и т.д.</a:t>
                      </a:r>
                    </a:p>
                  </a:txBody>
                  <a:tcPr>
                    <a:solidFill>
                      <a:schemeClr val="accent1">
                        <a:lumMod val="40000"/>
                        <a:lumOff val="60000"/>
                      </a:schemeClr>
                    </a:solidFill>
                  </a:tcPr>
                </a:tc>
                <a:extLst>
                  <a:ext uri="{0D108BD9-81ED-4DB2-BD59-A6C34878D82A}">
                    <a16:rowId xmlns:a16="http://schemas.microsoft.com/office/drawing/2014/main" val="3875377891"/>
                  </a:ext>
                </a:extLst>
              </a:tr>
            </a:tbl>
          </a:graphicData>
        </a:graphic>
      </p:graphicFrame>
    </p:spTree>
    <p:extLst>
      <p:ext uri="{BB962C8B-B14F-4D97-AF65-F5344CB8AC3E}">
        <p14:creationId xmlns:p14="http://schemas.microsoft.com/office/powerpoint/2010/main" val="34317638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0B8031C-2607-4C69-8DF8-147B353076D7}"/>
              </a:ext>
            </a:extLst>
          </p:cNvPr>
          <p:cNvSpPr>
            <a:spLocks noGrp="1"/>
          </p:cNvSpPr>
          <p:nvPr>
            <p:ph type="title"/>
          </p:nvPr>
        </p:nvSpPr>
        <p:spPr>
          <a:xfrm>
            <a:off x="1251678" y="382385"/>
            <a:ext cx="10178322" cy="868899"/>
          </a:xfrm>
        </p:spPr>
        <p:txBody>
          <a:bodyPr/>
          <a:lstStyle/>
          <a:p>
            <a:r>
              <a:rPr lang="ru-RU" dirty="0"/>
              <a:t>«Совушка-сова»</a:t>
            </a:r>
          </a:p>
        </p:txBody>
      </p:sp>
      <p:sp>
        <p:nvSpPr>
          <p:cNvPr id="3" name="Объект 2">
            <a:extLst>
              <a:ext uri="{FF2B5EF4-FFF2-40B4-BE49-F238E27FC236}">
                <a16:creationId xmlns:a16="http://schemas.microsoft.com/office/drawing/2014/main" id="{BC3E0508-9972-48DB-969C-1FDE2DE42788}"/>
              </a:ext>
            </a:extLst>
          </p:cNvPr>
          <p:cNvSpPr>
            <a:spLocks noGrp="1"/>
          </p:cNvSpPr>
          <p:nvPr>
            <p:ph idx="1"/>
          </p:nvPr>
        </p:nvSpPr>
        <p:spPr>
          <a:xfrm>
            <a:off x="1006839" y="1641692"/>
            <a:ext cx="10671814" cy="4213677"/>
          </a:xfrm>
        </p:spPr>
        <p:txBody>
          <a:bodyPr>
            <a:normAutofit/>
          </a:bodyPr>
          <a:lstStyle/>
          <a:p>
            <a:pPr marL="0" indent="0">
              <a:buNone/>
            </a:pPr>
            <a:r>
              <a:rPr lang="ru-RU" sz="2400" b="1" u="sng" dirty="0">
                <a:solidFill>
                  <a:schemeClr val="tx1"/>
                </a:solidFill>
                <a:latin typeface="Times New Roman" panose="02020603050405020304" pitchFamily="18" charset="0"/>
                <a:cs typeface="Times New Roman" panose="02020603050405020304" pitchFamily="18" charset="0"/>
              </a:rPr>
              <a:t>Ход игры:</a:t>
            </a:r>
          </a:p>
          <a:p>
            <a:pPr marL="0" indent="0">
              <a:buNone/>
            </a:pPr>
            <a:r>
              <a:rPr lang="ru-RU" sz="2400" dirty="0">
                <a:solidFill>
                  <a:schemeClr val="tx1"/>
                </a:solidFill>
                <a:latin typeface="Times New Roman" panose="02020603050405020304" pitchFamily="18" charset="0"/>
                <a:cs typeface="Times New Roman" panose="02020603050405020304" pitchFamily="18" charset="0"/>
              </a:rPr>
              <a:t>Все играющие птички, один ребёнок – сова, которая находится в стороне площадки. По сигналу «день» птички разлетаются, машут крыльями, клюют зёрнышки. На сигнал «ночь» все останавливаются и стоят неподвижно. Вылетает сова, высматривает тех, кто шевелится и забирает в гнездо. через 15-20 сек. снова даётся сигнал «день», сова улетает в гнездо, дети – птички летают по площадке.</a:t>
            </a:r>
          </a:p>
          <a:p>
            <a:pPr marL="0" indent="0">
              <a:buNone/>
            </a:pPr>
            <a:r>
              <a:rPr lang="ru-RU" sz="2400" dirty="0">
                <a:solidFill>
                  <a:schemeClr val="tx1"/>
                </a:solidFill>
                <a:latin typeface="Times New Roman" panose="02020603050405020304" pitchFamily="18" charset="0"/>
                <a:cs typeface="Times New Roman" panose="02020603050405020304" pitchFamily="18" charset="0"/>
              </a:rPr>
              <a:t>Игра проводится с помощью бубна.</a:t>
            </a:r>
          </a:p>
        </p:txBody>
      </p:sp>
    </p:spTree>
    <p:extLst>
      <p:ext uri="{BB962C8B-B14F-4D97-AF65-F5344CB8AC3E}">
        <p14:creationId xmlns:p14="http://schemas.microsoft.com/office/powerpoint/2010/main" val="37985662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0C10028-1B99-431A-8BFD-D03722AE85B8}"/>
              </a:ext>
            </a:extLst>
          </p:cNvPr>
          <p:cNvSpPr>
            <a:spLocks noGrp="1"/>
          </p:cNvSpPr>
          <p:nvPr>
            <p:ph type="title"/>
          </p:nvPr>
        </p:nvSpPr>
        <p:spPr/>
        <p:txBody>
          <a:bodyPr/>
          <a:lstStyle/>
          <a:p>
            <a:r>
              <a:rPr lang="ru-RU" dirty="0"/>
              <a:t>«Мы подвижные ребята»</a:t>
            </a:r>
          </a:p>
        </p:txBody>
      </p:sp>
      <p:sp>
        <p:nvSpPr>
          <p:cNvPr id="3" name="Объект 2">
            <a:extLst>
              <a:ext uri="{FF2B5EF4-FFF2-40B4-BE49-F238E27FC236}">
                <a16:creationId xmlns:a16="http://schemas.microsoft.com/office/drawing/2014/main" id="{DF3DC49B-901D-46D7-88E7-B3824E4C16F5}"/>
              </a:ext>
            </a:extLst>
          </p:cNvPr>
          <p:cNvSpPr>
            <a:spLocks noGrp="1"/>
          </p:cNvSpPr>
          <p:nvPr>
            <p:ph idx="1"/>
          </p:nvPr>
        </p:nvSpPr>
        <p:spPr>
          <a:xfrm>
            <a:off x="1055162" y="1389893"/>
            <a:ext cx="10571354" cy="5219454"/>
          </a:xfrm>
        </p:spPr>
        <p:txBody>
          <a:bodyPr>
            <a:normAutofit fontScale="92500" lnSpcReduction="20000"/>
          </a:bodyPr>
          <a:lstStyle/>
          <a:p>
            <a:pPr marL="0" indent="0">
              <a:buNone/>
            </a:pPr>
            <a:r>
              <a:rPr lang="ru-RU" sz="2800" b="1" i="0" u="sng" dirty="0">
                <a:solidFill>
                  <a:srgbClr val="222222"/>
                </a:solidFill>
                <a:effectLst/>
                <a:latin typeface="Times New Roman" panose="02020603050405020304" pitchFamily="18" charset="0"/>
                <a:cs typeface="Times New Roman" panose="02020603050405020304" pitchFamily="18" charset="0"/>
              </a:rPr>
              <a:t>Ход игры: </a:t>
            </a:r>
          </a:p>
          <a:p>
            <a:pPr marL="0" indent="0">
              <a:buNone/>
            </a:pPr>
            <a:r>
              <a:rPr lang="ru-RU" sz="2800" b="0" i="0" dirty="0">
                <a:solidFill>
                  <a:srgbClr val="222222"/>
                </a:solidFill>
                <a:effectLst/>
                <a:latin typeface="Times New Roman" panose="02020603050405020304" pitchFamily="18" charset="0"/>
                <a:cs typeface="Times New Roman" panose="02020603050405020304" pitchFamily="18" charset="0"/>
              </a:rPr>
              <a:t>Дети стоят на одной стороне площадки. Перед ними проводится черта. На противоположной стороне площадки также проводится черта. Сбоку от детей, примерно на середине, между двумя линиями, находится ребёнок, назначенный воспитателем или выбранный детьми. </a:t>
            </a:r>
          </a:p>
          <a:p>
            <a:pPr marL="0" indent="0">
              <a:buNone/>
            </a:pPr>
            <a:r>
              <a:rPr lang="ru-RU" sz="2800" b="0" i="0" dirty="0">
                <a:solidFill>
                  <a:srgbClr val="222222"/>
                </a:solidFill>
                <a:effectLst/>
                <a:latin typeface="Times New Roman" panose="02020603050405020304" pitchFamily="18" charset="0"/>
                <a:cs typeface="Times New Roman" panose="02020603050405020304" pitchFamily="18" charset="0"/>
              </a:rPr>
              <a:t>Дети хором произносят текст: </a:t>
            </a:r>
            <a:r>
              <a:rPr lang="ru-RU" sz="2800" b="1" i="0" dirty="0">
                <a:solidFill>
                  <a:srgbClr val="222222"/>
                </a:solidFill>
                <a:effectLst/>
                <a:latin typeface="Times New Roman" panose="02020603050405020304" pitchFamily="18" charset="0"/>
                <a:cs typeface="Times New Roman" panose="02020603050405020304" pitchFamily="18" charset="0"/>
              </a:rPr>
              <a:t>Мы веселые ребята, любим бегать и играть. Ну, попробуй нас догнать: раз, два ,три – лови! </a:t>
            </a:r>
          </a:p>
          <a:p>
            <a:pPr marL="0" indent="0">
              <a:buNone/>
            </a:pPr>
            <a:r>
              <a:rPr lang="ru-RU" sz="2800" b="0" i="0" dirty="0">
                <a:solidFill>
                  <a:srgbClr val="222222"/>
                </a:solidFill>
                <a:effectLst/>
                <a:latin typeface="Times New Roman" panose="02020603050405020304" pitchFamily="18" charset="0"/>
                <a:cs typeface="Times New Roman" panose="02020603050405020304" pitchFamily="18" charset="0"/>
              </a:rPr>
              <a:t>После слова «лови!» дети перебегают на другую сторо6ну площадки, а водящий догоняет их. Тот, до кого водящий дотронулся прежде, чем играющий пересек черту, считается пойманным и садится возле водящего. После двух-трех перебежек производится подсчет пойманных и выбирается новый.</a:t>
            </a:r>
            <a:br>
              <a:rPr lang="ru-RU" dirty="0"/>
            </a:br>
            <a:br>
              <a:rPr lang="ru-RU" dirty="0"/>
            </a:br>
            <a:endParaRPr lang="ru-RU" dirty="0"/>
          </a:p>
        </p:txBody>
      </p:sp>
    </p:spTree>
    <p:extLst>
      <p:ext uri="{BB962C8B-B14F-4D97-AF65-F5344CB8AC3E}">
        <p14:creationId xmlns:p14="http://schemas.microsoft.com/office/powerpoint/2010/main" val="28067530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94343D-5358-4ACA-80D2-FD8FC9A4E840}"/>
              </a:ext>
            </a:extLst>
          </p:cNvPr>
          <p:cNvSpPr>
            <a:spLocks noGrp="1"/>
          </p:cNvSpPr>
          <p:nvPr>
            <p:ph type="title"/>
          </p:nvPr>
        </p:nvSpPr>
        <p:spPr/>
        <p:txBody>
          <a:bodyPr/>
          <a:lstStyle/>
          <a:p>
            <a:r>
              <a:rPr lang="ru-RU" dirty="0"/>
              <a:t>«Гори, гори ясно»</a:t>
            </a:r>
          </a:p>
        </p:txBody>
      </p:sp>
      <p:sp>
        <p:nvSpPr>
          <p:cNvPr id="3" name="Объект 2">
            <a:extLst>
              <a:ext uri="{FF2B5EF4-FFF2-40B4-BE49-F238E27FC236}">
                <a16:creationId xmlns:a16="http://schemas.microsoft.com/office/drawing/2014/main" id="{10335C23-007F-4312-A37C-43CE5B132BB4}"/>
              </a:ext>
            </a:extLst>
          </p:cNvPr>
          <p:cNvSpPr>
            <a:spLocks noGrp="1"/>
          </p:cNvSpPr>
          <p:nvPr>
            <p:ph idx="1"/>
          </p:nvPr>
        </p:nvSpPr>
        <p:spPr>
          <a:xfrm>
            <a:off x="1251678" y="1874517"/>
            <a:ext cx="10178322" cy="3593591"/>
          </a:xfrm>
        </p:spPr>
        <p:txBody>
          <a:bodyPr>
            <a:normAutofit fontScale="92500" lnSpcReduction="10000"/>
          </a:bodyPr>
          <a:lstStyle/>
          <a:p>
            <a:pPr marL="0" indent="0">
              <a:buNone/>
            </a:pPr>
            <a:r>
              <a:rPr lang="ru-RU" sz="2800" b="1" i="0" u="sng" dirty="0">
                <a:solidFill>
                  <a:srgbClr val="000000"/>
                </a:solidFill>
                <a:effectLst/>
                <a:latin typeface="Times New Roman" panose="02020603050405020304" pitchFamily="18" charset="0"/>
                <a:cs typeface="Times New Roman" panose="02020603050405020304" pitchFamily="18" charset="0"/>
              </a:rPr>
              <a:t>Ход игры:</a:t>
            </a:r>
          </a:p>
          <a:p>
            <a:pPr marL="0" indent="0">
              <a:buNone/>
            </a:pPr>
            <a:r>
              <a:rPr lang="ru-RU" sz="2800" b="0" i="0" dirty="0">
                <a:solidFill>
                  <a:srgbClr val="000000"/>
                </a:solidFill>
                <a:effectLst/>
                <a:latin typeface="Times New Roman" panose="02020603050405020304" pitchFamily="18" charset="0"/>
                <a:cs typeface="Times New Roman" panose="02020603050405020304" pitchFamily="18" charset="0"/>
              </a:rPr>
              <a:t>Дети образуют круг. Водящий (ребенок) под </a:t>
            </a:r>
            <a:r>
              <a:rPr lang="ru-RU" sz="2800" b="0" i="0" dirty="0" err="1">
                <a:solidFill>
                  <a:srgbClr val="000000"/>
                </a:solidFill>
                <a:effectLst/>
                <a:latin typeface="Times New Roman" panose="02020603050405020304" pitchFamily="18" charset="0"/>
                <a:cs typeface="Times New Roman" panose="02020603050405020304" pitchFamily="18" charset="0"/>
              </a:rPr>
              <a:t>речёвку</a:t>
            </a:r>
            <a:r>
              <a:rPr lang="ru-RU" sz="2800" b="0" i="0" dirty="0">
                <a:solidFill>
                  <a:srgbClr val="000000"/>
                </a:solidFill>
                <a:effectLst/>
                <a:latin typeface="Times New Roman" panose="02020603050405020304" pitchFamily="18" charset="0"/>
                <a:cs typeface="Times New Roman" panose="02020603050405020304" pitchFamily="18" charset="0"/>
              </a:rPr>
              <a:t> ходит внутри круга. Дети все вместе говорят </a:t>
            </a:r>
            <a:r>
              <a:rPr lang="ru-RU" sz="2800" b="0" i="0" dirty="0" err="1">
                <a:solidFill>
                  <a:srgbClr val="000000"/>
                </a:solidFill>
                <a:effectLst/>
                <a:latin typeface="Times New Roman" panose="02020603050405020304" pitchFamily="18" charset="0"/>
                <a:cs typeface="Times New Roman" panose="02020603050405020304" pitchFamily="18" charset="0"/>
              </a:rPr>
              <a:t>речёвку</a:t>
            </a:r>
            <a:r>
              <a:rPr lang="ru-RU" sz="2800" b="0" i="0" dirty="0">
                <a:solidFill>
                  <a:srgbClr val="000000"/>
                </a:solidFill>
                <a:effectLst/>
                <a:latin typeface="Times New Roman" panose="02020603050405020304" pitchFamily="18" charset="0"/>
                <a:cs typeface="Times New Roman" panose="02020603050405020304" pitchFamily="18" charset="0"/>
              </a:rPr>
              <a:t>: </a:t>
            </a:r>
            <a:r>
              <a:rPr lang="ru-RU" sz="2800" b="1" dirty="0">
                <a:solidFill>
                  <a:srgbClr val="000000"/>
                </a:solidFill>
                <a:effectLst/>
                <a:latin typeface="Times New Roman" panose="02020603050405020304" pitchFamily="18" charset="0"/>
                <a:cs typeface="Times New Roman" panose="02020603050405020304" pitchFamily="18" charset="0"/>
              </a:rPr>
              <a:t>« Гори, гори ясно, чтобы не погасло, глянь на небо, птички летят, колокольчики звенят».</a:t>
            </a:r>
            <a:br>
              <a:rPr lang="ru-RU" sz="2800" dirty="0">
                <a:latin typeface="Times New Roman" panose="02020603050405020304" pitchFamily="18" charset="0"/>
                <a:cs typeface="Times New Roman" panose="02020603050405020304" pitchFamily="18" charset="0"/>
              </a:rPr>
            </a:br>
            <a:r>
              <a:rPr lang="ru-RU" sz="2800" b="0" i="0" dirty="0">
                <a:solidFill>
                  <a:srgbClr val="000000"/>
                </a:solidFill>
                <a:effectLst/>
                <a:latin typeface="Times New Roman" panose="02020603050405020304" pitchFamily="18" charset="0"/>
                <a:cs typeface="Times New Roman" panose="02020603050405020304" pitchFamily="18" charset="0"/>
              </a:rPr>
              <a:t>Как только заканчивается </a:t>
            </a:r>
            <a:r>
              <a:rPr lang="ru-RU" sz="2800" b="0" i="0" dirty="0" err="1">
                <a:solidFill>
                  <a:srgbClr val="000000"/>
                </a:solidFill>
                <a:effectLst/>
                <a:latin typeface="Times New Roman" panose="02020603050405020304" pitchFamily="18" charset="0"/>
                <a:cs typeface="Times New Roman" panose="02020603050405020304" pitchFamily="18" charset="0"/>
              </a:rPr>
              <a:t>речёвка</a:t>
            </a:r>
            <a:r>
              <a:rPr lang="ru-RU" sz="2800" b="0" i="0" dirty="0">
                <a:solidFill>
                  <a:srgbClr val="000000"/>
                </a:solidFill>
                <a:effectLst/>
                <a:latin typeface="Times New Roman" panose="02020603050405020304" pitchFamily="18" charset="0"/>
                <a:cs typeface="Times New Roman" panose="02020603050405020304" pitchFamily="18" charset="0"/>
              </a:rPr>
              <a:t>, водящий подходит к детям, взмахивает платочком между двумя детьми, как бы их разделяя. Эти два ребёнка бегут в разные стороны, обегая круг снаружи. И возвращаются к своему месту и ведущему</a:t>
            </a:r>
            <a:r>
              <a:rPr lang="ru-RU" b="0" i="0" dirty="0">
                <a:solidFill>
                  <a:srgbClr val="000000"/>
                </a:solidFill>
                <a:effectLst/>
                <a:latin typeface="Arial" panose="020B0604020202020204" pitchFamily="34" charset="0"/>
              </a:rPr>
              <a:t>.</a:t>
            </a:r>
            <a:endParaRPr lang="ru-RU" dirty="0"/>
          </a:p>
        </p:txBody>
      </p:sp>
    </p:spTree>
    <p:extLst>
      <p:ext uri="{BB962C8B-B14F-4D97-AF65-F5344CB8AC3E}">
        <p14:creationId xmlns:p14="http://schemas.microsoft.com/office/powerpoint/2010/main" val="22743765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A4B169E-94BA-46AE-A066-A1A5026E30F3}"/>
              </a:ext>
            </a:extLst>
          </p:cNvPr>
          <p:cNvSpPr>
            <a:spLocks noGrp="1"/>
          </p:cNvSpPr>
          <p:nvPr>
            <p:ph type="title"/>
          </p:nvPr>
        </p:nvSpPr>
        <p:spPr>
          <a:xfrm>
            <a:off x="1006839" y="189879"/>
            <a:ext cx="10178322" cy="965152"/>
          </a:xfrm>
        </p:spPr>
        <p:txBody>
          <a:bodyPr/>
          <a:lstStyle/>
          <a:p>
            <a:r>
              <a:rPr lang="ru-RU" dirty="0"/>
              <a:t>«Колечко с лентой»</a:t>
            </a:r>
          </a:p>
        </p:txBody>
      </p:sp>
      <p:sp>
        <p:nvSpPr>
          <p:cNvPr id="3" name="Объект 2">
            <a:extLst>
              <a:ext uri="{FF2B5EF4-FFF2-40B4-BE49-F238E27FC236}">
                <a16:creationId xmlns:a16="http://schemas.microsoft.com/office/drawing/2014/main" id="{60D68921-0C58-4A8A-9BC7-C94959D5D258}"/>
              </a:ext>
            </a:extLst>
          </p:cNvPr>
          <p:cNvSpPr>
            <a:spLocks noGrp="1"/>
          </p:cNvSpPr>
          <p:nvPr>
            <p:ph idx="1"/>
          </p:nvPr>
        </p:nvSpPr>
        <p:spPr>
          <a:xfrm>
            <a:off x="1006839" y="1007294"/>
            <a:ext cx="10671814" cy="5660827"/>
          </a:xfrm>
        </p:spPr>
        <p:txBody>
          <a:bodyPr>
            <a:normAutofit fontScale="25000" lnSpcReduction="20000"/>
          </a:bodyPr>
          <a:lstStyle/>
          <a:p>
            <a:pPr marL="0" indent="0">
              <a:buNone/>
            </a:pPr>
            <a:r>
              <a:rPr lang="ru-RU" sz="9600" b="1" u="sng" dirty="0">
                <a:solidFill>
                  <a:schemeClr val="tx1"/>
                </a:solidFill>
                <a:latin typeface="Times New Roman" panose="02020603050405020304" pitchFamily="18" charset="0"/>
                <a:cs typeface="Times New Roman" panose="02020603050405020304" pitchFamily="18" charset="0"/>
              </a:rPr>
              <a:t>Ход игры:</a:t>
            </a:r>
          </a:p>
          <a:p>
            <a:pPr marL="0" indent="0" algn="just">
              <a:buNone/>
            </a:pPr>
            <a:r>
              <a:rPr lang="ru-RU" sz="9600" b="0" i="0" dirty="0">
                <a:solidFill>
                  <a:srgbClr val="000000"/>
                </a:solidFill>
                <a:effectLst/>
                <a:latin typeface="Times New Roman" panose="02020603050405020304" pitchFamily="18" charset="0"/>
                <a:cs typeface="Times New Roman" panose="02020603050405020304" pitchFamily="18" charset="0"/>
              </a:rPr>
              <a:t>Для игры необходимы колечко и длинная лента. На ленту (или шнур) надевают колечко. Ребята встают в круг и берутся за ленту двумя руками. В центр круга встает ведущий. Ведущий закрывает глаза и медленно поворачивается вокруг себя, пок</a:t>
            </a:r>
            <a:r>
              <a:rPr lang="ru-RU" sz="9600" dirty="0">
                <a:solidFill>
                  <a:srgbClr val="000000"/>
                </a:solidFill>
                <a:latin typeface="Times New Roman" panose="02020603050405020304" pitchFamily="18" charset="0"/>
                <a:cs typeface="Times New Roman" panose="02020603050405020304" pitchFamily="18" charset="0"/>
              </a:rPr>
              <a:t>а говорится </a:t>
            </a:r>
            <a:r>
              <a:rPr lang="ru-RU" sz="9600" dirty="0" err="1">
                <a:solidFill>
                  <a:srgbClr val="000000"/>
                </a:solidFill>
                <a:latin typeface="Times New Roman" panose="02020603050405020304" pitchFamily="18" charset="0"/>
                <a:cs typeface="Times New Roman" panose="02020603050405020304" pitchFamily="18" charset="0"/>
              </a:rPr>
              <a:t>речёвка</a:t>
            </a:r>
            <a:r>
              <a:rPr lang="ru-RU" sz="9600" dirty="0">
                <a:solidFill>
                  <a:srgbClr val="000000"/>
                </a:solidFill>
                <a:latin typeface="Times New Roman" panose="02020603050405020304" pitchFamily="18" charset="0"/>
                <a:cs typeface="Times New Roman" panose="02020603050405020304" pitchFamily="18" charset="0"/>
              </a:rPr>
              <a:t>: </a:t>
            </a:r>
          </a:p>
          <a:p>
            <a:pPr marL="0" indent="0" algn="just">
              <a:buNone/>
            </a:pPr>
            <a:r>
              <a:rPr lang="ru-RU" sz="9600" b="1" i="0" dirty="0">
                <a:solidFill>
                  <a:srgbClr val="000000"/>
                </a:solidFill>
                <a:effectLst/>
                <a:latin typeface="Times New Roman" panose="02020603050405020304" pitchFamily="18" charset="0"/>
                <a:cs typeface="Times New Roman" panose="02020603050405020304" pitchFamily="18" charset="0"/>
              </a:rPr>
              <a:t>«Ты катись, катись,  колечко, к нам на красное крылечко!</a:t>
            </a:r>
          </a:p>
          <a:p>
            <a:pPr marL="0" indent="0" algn="just">
              <a:buNone/>
            </a:pPr>
            <a:r>
              <a:rPr lang="ru-RU" sz="9600" b="1" i="0" dirty="0">
                <a:solidFill>
                  <a:srgbClr val="000000"/>
                </a:solidFill>
                <a:effectLst/>
                <a:latin typeface="Times New Roman" panose="02020603050405020304" pitchFamily="18" charset="0"/>
                <a:cs typeface="Times New Roman" panose="02020603050405020304" pitchFamily="18" charset="0"/>
              </a:rPr>
              <a:t>Раз! Два! Три! Четыре! Пять! Я иду кольцо искать!</a:t>
            </a:r>
          </a:p>
          <a:p>
            <a:pPr marL="0" indent="0" algn="just">
              <a:buNone/>
            </a:pPr>
            <a:endParaRPr lang="ru-RU" sz="9600" b="0" i="0" dirty="0">
              <a:solidFill>
                <a:srgbClr val="000000"/>
              </a:solidFill>
              <a:effectLst/>
              <a:latin typeface="Times New Roman" panose="02020603050405020304" pitchFamily="18" charset="0"/>
              <a:cs typeface="Times New Roman" panose="02020603050405020304" pitchFamily="18" charset="0"/>
            </a:endParaRPr>
          </a:p>
          <a:p>
            <a:pPr marL="0" indent="0" algn="just">
              <a:buNone/>
            </a:pPr>
            <a:r>
              <a:rPr lang="ru-RU" sz="9600" b="0" i="0" dirty="0">
                <a:solidFill>
                  <a:srgbClr val="000000"/>
                </a:solidFill>
                <a:effectLst/>
                <a:latin typeface="Times New Roman" panose="02020603050405020304" pitchFamily="18" charset="0"/>
                <a:cs typeface="Times New Roman" panose="02020603050405020304" pitchFamily="18" charset="0"/>
              </a:rPr>
              <a:t>Пока звучит стишок, ребята быстро передвигают кольцо по шнуру. Когда звучит фраза «Я иду искать!», тот, у кого оказалось кольцо прячет его в кулаке. Теперь водящий может открыть глаза и начать поиск «хранителя» кольца. Можно разрешить водящему угадывать до трех раз, а можно дать только один шанс. Тот ребенок, чье имя назовет водящий, должен сразу снять обе руки с ленты. Если водящий отгадал, то тот у кого нашли кольцо будет водить следующую игру.</a:t>
            </a:r>
          </a:p>
          <a:p>
            <a:pPr marL="0" indent="0">
              <a:buNone/>
            </a:pPr>
            <a:endParaRPr lang="ru-RU" sz="2600" b="1" u="sng" dirty="0">
              <a:solidFill>
                <a:schemeClr val="tx1"/>
              </a:solidFill>
              <a:latin typeface="Times New Roman" panose="02020603050405020304" pitchFamily="18" charset="0"/>
              <a:cs typeface="Times New Roman" panose="02020603050405020304" pitchFamily="18" charset="0"/>
            </a:endParaRPr>
          </a:p>
          <a:p>
            <a:pPr marL="0" indent="0">
              <a:buNone/>
            </a:pPr>
            <a:endParaRPr lang="ru-RU" dirty="0"/>
          </a:p>
        </p:txBody>
      </p:sp>
    </p:spTree>
    <p:extLst>
      <p:ext uri="{BB962C8B-B14F-4D97-AF65-F5344CB8AC3E}">
        <p14:creationId xmlns:p14="http://schemas.microsoft.com/office/powerpoint/2010/main" val="3256694917"/>
      </p:ext>
    </p:extLst>
  </p:cSld>
  <p:clrMapOvr>
    <a:masterClrMapping/>
  </p:clrMapOvr>
</p:sld>
</file>

<file path=ppt/theme/theme1.xml><?xml version="1.0" encoding="utf-8"?>
<a:theme xmlns:a="http://schemas.openxmlformats.org/drawingml/2006/main" name="Эмблема">
  <a:themeElements>
    <a:clrScheme name="Эмблема">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Эмблема">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Эмблема">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docProps/app.xml><?xml version="1.0" encoding="utf-8"?>
<Properties xmlns="http://schemas.openxmlformats.org/officeDocument/2006/extended-properties" xmlns:vt="http://schemas.openxmlformats.org/officeDocument/2006/docPropsVTypes">
  <Template>TM10001106[[fn=Эмблема]]</Template>
  <TotalTime>114</TotalTime>
  <Words>670</Words>
  <Application>Microsoft Office PowerPoint</Application>
  <PresentationFormat>Широкоэкранный</PresentationFormat>
  <Paragraphs>50</Paragraphs>
  <Slides>8</Slides>
  <Notes>0</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8</vt:i4>
      </vt:variant>
    </vt:vector>
  </HeadingPairs>
  <TitlesOfParts>
    <vt:vector size="15" baseType="lpstr">
      <vt:lpstr>Arial</vt:lpstr>
      <vt:lpstr>Corbel</vt:lpstr>
      <vt:lpstr>Gill Sans MT</vt:lpstr>
      <vt:lpstr>Impact</vt:lpstr>
      <vt:lpstr>Times New Roman</vt:lpstr>
      <vt:lpstr>Wingdings</vt:lpstr>
      <vt:lpstr>Эмблема</vt:lpstr>
      <vt:lpstr>Подвижные игры на улице</vt:lpstr>
      <vt:lpstr>Подвижные игры в режиме дня.</vt:lpstr>
      <vt:lpstr>Основные задачи подвижных игр</vt:lpstr>
      <vt:lpstr>Классификация подвижных игр.</vt:lpstr>
      <vt:lpstr>«Совушка-сова»</vt:lpstr>
      <vt:lpstr>«Мы подвижные ребята»</vt:lpstr>
      <vt:lpstr>«Гори, гори ясно»</vt:lpstr>
      <vt:lpstr>«Колечко с лентой»</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Подвижные игры на улице</dc:title>
  <dc:creator>Владислав Чикишев</dc:creator>
  <cp:lastModifiedBy>Владислав Чикишев</cp:lastModifiedBy>
  <cp:revision>1</cp:revision>
  <dcterms:created xsi:type="dcterms:W3CDTF">2022-02-21T11:01:23Z</dcterms:created>
  <dcterms:modified xsi:type="dcterms:W3CDTF">2022-02-21T12:55:26Z</dcterms:modified>
</cp:coreProperties>
</file>