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1" r:id="rId2"/>
    <p:sldId id="263" r:id="rId3"/>
    <p:sldId id="257" r:id="rId4"/>
    <p:sldId id="258" r:id="rId5"/>
    <p:sldId id="259" r:id="rId6"/>
    <p:sldId id="260" r:id="rId7"/>
    <p:sldId id="262" r:id="rId8"/>
    <p:sldId id="26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9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70BC01-1D52-43E9-9315-DE4CB7E3885E}" type="datetimeFigureOut">
              <a:rPr lang="ru-RU" smtClean="0"/>
              <a:t>14.02.2019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861DC9-BAF5-4DC5-A0B5-5EEBD8B30D36}" type="slidenum">
              <a:rPr lang="ru-RU" smtClean="0"/>
              <a:t>‹#›</a:t>
            </a:fld>
            <a:endParaRPr lang="ru-RU"/>
          </a:p>
        </p:txBody>
      </p:sp>
    </p:spTree>
    <p:extLst>
      <p:ext uri="{BB962C8B-B14F-4D97-AF65-F5344CB8AC3E}">
        <p14:creationId xmlns:p14="http://schemas.microsoft.com/office/powerpoint/2010/main" val="921659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D861DC9-BAF5-4DC5-A0B5-5EEBD8B30D36}" type="slidenum">
              <a:rPr lang="ru-RU" smtClean="0"/>
              <a:t>4</a:t>
            </a:fld>
            <a:endParaRPr lang="ru-RU"/>
          </a:p>
        </p:txBody>
      </p:sp>
    </p:spTree>
    <p:extLst>
      <p:ext uri="{BB962C8B-B14F-4D97-AF65-F5344CB8AC3E}">
        <p14:creationId xmlns:p14="http://schemas.microsoft.com/office/powerpoint/2010/main" val="2747585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A64BC6A-4FF5-4183-9584-B70F54EE9D80}" type="datetimeFigureOut">
              <a:rPr lang="ru-RU" smtClean="0"/>
              <a:t>14.02.2019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2391743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64BC6A-4FF5-4183-9584-B70F54EE9D80}" type="datetimeFigureOut">
              <a:rPr lang="ru-RU" smtClean="0"/>
              <a:t>14.02.2019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1677252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64BC6A-4FF5-4183-9584-B70F54EE9D80}" type="datetimeFigureOut">
              <a:rPr lang="ru-RU" smtClean="0"/>
              <a:t>14.02.2019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1374554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64BC6A-4FF5-4183-9584-B70F54EE9D80}" type="datetimeFigureOut">
              <a:rPr lang="ru-RU" smtClean="0"/>
              <a:t>14.02.2019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1191630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A64BC6A-4FF5-4183-9584-B70F54EE9D80}" type="datetimeFigureOut">
              <a:rPr lang="ru-RU" smtClean="0"/>
              <a:t>14.02.2019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3828248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A64BC6A-4FF5-4183-9584-B70F54EE9D80}" type="datetimeFigureOut">
              <a:rPr lang="ru-RU" smtClean="0"/>
              <a:t>14.02.2019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1881582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A64BC6A-4FF5-4183-9584-B70F54EE9D80}" type="datetimeFigureOut">
              <a:rPr lang="ru-RU" smtClean="0"/>
              <a:t>14.02.2019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3204984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A64BC6A-4FF5-4183-9584-B70F54EE9D80}" type="datetimeFigureOut">
              <a:rPr lang="ru-RU" smtClean="0"/>
              <a:t>14.02.2019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3162610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A64BC6A-4FF5-4183-9584-B70F54EE9D80}" type="datetimeFigureOut">
              <a:rPr lang="ru-RU" smtClean="0"/>
              <a:t>14.02.2019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2447396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A64BC6A-4FF5-4183-9584-B70F54EE9D80}" type="datetimeFigureOut">
              <a:rPr lang="ru-RU" smtClean="0"/>
              <a:t>14.02.2019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2825463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A64BC6A-4FF5-4183-9584-B70F54EE9D80}" type="datetimeFigureOut">
              <a:rPr lang="ru-RU" smtClean="0"/>
              <a:t>14.02.2019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503D70-59FC-4AFC-BAD6-F2D345DEAF33}" type="slidenum">
              <a:rPr lang="ru-RU" smtClean="0"/>
              <a:t>‹#›</a:t>
            </a:fld>
            <a:endParaRPr lang="ru-RU"/>
          </a:p>
        </p:txBody>
      </p:sp>
    </p:spTree>
    <p:extLst>
      <p:ext uri="{BB962C8B-B14F-4D97-AF65-F5344CB8AC3E}">
        <p14:creationId xmlns:p14="http://schemas.microsoft.com/office/powerpoint/2010/main" val="635983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64BC6A-4FF5-4183-9584-B70F54EE9D80}" type="datetimeFigureOut">
              <a:rPr lang="ru-RU" smtClean="0"/>
              <a:t>14.02.2019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503D70-59FC-4AFC-BAD6-F2D345DEAF33}" type="slidenum">
              <a:rPr lang="ru-RU" smtClean="0"/>
              <a:t>‹#›</a:t>
            </a:fld>
            <a:endParaRPr lang="ru-RU"/>
          </a:p>
        </p:txBody>
      </p:sp>
    </p:spTree>
    <p:extLst>
      <p:ext uri="{BB962C8B-B14F-4D97-AF65-F5344CB8AC3E}">
        <p14:creationId xmlns:p14="http://schemas.microsoft.com/office/powerpoint/2010/main" val="4060190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i0.wp.com/ihappymama.ru/wp-content/uploads/2015/09/razvivayushhaya-dostochka-e1441801486323-625x515.jpg?resize=625%2C515&amp;ssl=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908720"/>
            <a:ext cx="5953125" cy="4905376"/>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descr="people-vector_1335895003703.jpg"/>
          <p:cNvPicPr>
            <a:picLocks noChangeAspect="1"/>
          </p:cNvPicPr>
          <p:nvPr/>
        </p:nvPicPr>
        <p:blipFill>
          <a:blip r:embed="rId3" cstate="print"/>
          <a:stretch>
            <a:fillRect/>
          </a:stretch>
        </p:blipFill>
        <p:spPr>
          <a:xfrm>
            <a:off x="107504" y="188640"/>
            <a:ext cx="8928992" cy="6480721"/>
          </a:xfrm>
          <a:prstGeom prst="rect">
            <a:avLst/>
          </a:prstGeom>
        </p:spPr>
      </p:pic>
      <p:sp>
        <p:nvSpPr>
          <p:cNvPr id="2" name="Прямоугольник 1"/>
          <p:cNvSpPr/>
          <p:nvPr/>
        </p:nvSpPr>
        <p:spPr>
          <a:xfrm>
            <a:off x="251520" y="188640"/>
            <a:ext cx="8568953" cy="4647426"/>
          </a:xfrm>
          <a:prstGeom prst="rect">
            <a:avLst/>
          </a:prstGeom>
        </p:spPr>
        <p:txBody>
          <a:bodyPr wrap="square">
            <a:spAutoFit/>
          </a:bodyPr>
          <a:lstStyle/>
          <a:p>
            <a:pPr algn="r"/>
            <a:r>
              <a:rPr lang="ru-RU" sz="4000" dirty="0" smtClean="0">
                <a:solidFill>
                  <a:srgbClr val="FFFF00"/>
                </a:solidFill>
                <a:effectLst>
                  <a:outerShdw blurRad="38100" dist="38100" dir="2700000" algn="tl">
                    <a:srgbClr val="000000">
                      <a:alpha val="43137"/>
                    </a:srgbClr>
                  </a:outerShdw>
                </a:effectLst>
              </a:rPr>
              <a:t>   </a:t>
            </a:r>
          </a:p>
          <a:p>
            <a:pPr algn="r"/>
            <a:r>
              <a:rPr lang="ru-RU" sz="4000" dirty="0" smtClean="0">
                <a:solidFill>
                  <a:schemeClr val="accent6"/>
                </a:solidFill>
                <a:effectLst>
                  <a:outerShdw blurRad="38100" dist="38100" dir="2700000" algn="tl">
                    <a:srgbClr val="000000">
                      <a:alpha val="43137"/>
                    </a:srgbClr>
                  </a:outerShdw>
                </a:effectLst>
              </a:rPr>
              <a:t>«Бизиборд</a:t>
            </a:r>
            <a:r>
              <a:rPr lang="ru-RU" sz="3600" dirty="0">
                <a:solidFill>
                  <a:schemeClr val="accent6"/>
                </a:solidFill>
                <a:effectLst>
                  <a:outerShdw blurRad="38100" dist="38100" dir="2700000" algn="tl">
                    <a:srgbClr val="000000">
                      <a:alpha val="43137"/>
                    </a:srgbClr>
                  </a:outerShdw>
                </a:effectLst>
              </a:rPr>
              <a:t>  </a:t>
            </a:r>
            <a:r>
              <a:rPr lang="ru-RU" sz="3600" dirty="0" smtClean="0">
                <a:solidFill>
                  <a:schemeClr val="accent6"/>
                </a:solidFill>
                <a:effectLst>
                  <a:outerShdw blurRad="38100" dist="38100" dir="2700000" algn="tl">
                    <a:srgbClr val="000000">
                      <a:alpha val="43137"/>
                    </a:srgbClr>
                  </a:outerShdw>
                </a:effectLst>
              </a:rPr>
              <a:t> – развивающая доска»</a:t>
            </a:r>
          </a:p>
          <a:p>
            <a:pPr algn="r"/>
            <a:endParaRPr lang="ru-RU" sz="3600" dirty="0">
              <a:solidFill>
                <a:schemeClr val="accent6"/>
              </a:solidFill>
              <a:effectLst>
                <a:outerShdw blurRad="38100" dist="38100" dir="2700000" algn="tl">
                  <a:srgbClr val="000000">
                    <a:alpha val="43137"/>
                  </a:srgbClr>
                </a:outerShdw>
              </a:effectLst>
            </a:endParaRPr>
          </a:p>
          <a:p>
            <a:pPr algn="r"/>
            <a:endParaRPr lang="ru-RU" sz="3600" dirty="0">
              <a:solidFill>
                <a:schemeClr val="accent6"/>
              </a:solidFill>
              <a:effectLst>
                <a:outerShdw blurRad="38100" dist="38100" dir="2700000" algn="tl">
                  <a:srgbClr val="000000">
                    <a:alpha val="43137"/>
                  </a:srgbClr>
                </a:outerShdw>
              </a:effectLst>
            </a:endParaRPr>
          </a:p>
          <a:p>
            <a:pPr algn="r"/>
            <a:endParaRPr lang="ru-RU" sz="3600" dirty="0" smtClean="0">
              <a:solidFill>
                <a:schemeClr val="accent6"/>
              </a:solidFill>
              <a:effectLst>
                <a:outerShdw blurRad="38100" dist="38100" dir="2700000" algn="tl">
                  <a:srgbClr val="000000">
                    <a:alpha val="43137"/>
                  </a:srgbClr>
                </a:outerShdw>
              </a:effectLst>
            </a:endParaRPr>
          </a:p>
          <a:p>
            <a:pPr algn="r"/>
            <a:endParaRPr lang="ru-RU" sz="3600" dirty="0">
              <a:solidFill>
                <a:schemeClr val="accent6"/>
              </a:solidFill>
              <a:effectLst>
                <a:outerShdw blurRad="38100" dist="38100" dir="2700000" algn="tl">
                  <a:srgbClr val="000000">
                    <a:alpha val="43137"/>
                  </a:srgbClr>
                </a:outerShdw>
              </a:effectLst>
            </a:endParaRPr>
          </a:p>
          <a:p>
            <a:pPr algn="ctr"/>
            <a:r>
              <a:rPr lang="ru-RU" sz="3600" dirty="0" smtClean="0">
                <a:solidFill>
                  <a:schemeClr val="accent6"/>
                </a:solidFill>
                <a:effectLst>
                  <a:outerShdw blurRad="38100" dist="38100" dir="2700000" algn="tl">
                    <a:srgbClr val="000000">
                      <a:alpha val="43137"/>
                    </a:srgbClr>
                  </a:outerShdw>
                </a:effectLst>
              </a:rPr>
              <a:t>   Познание мира через –руки</a:t>
            </a:r>
          </a:p>
          <a:p>
            <a:pPr algn="r"/>
            <a:r>
              <a:rPr lang="ru-RU" sz="3600" dirty="0" smtClean="0">
                <a:solidFill>
                  <a:schemeClr val="accent6"/>
                </a:solidFill>
                <a:effectLst>
                  <a:outerShdw blurRad="38100" dist="38100" dir="2700000" algn="tl">
                    <a:srgbClr val="000000">
                      <a:alpha val="43137"/>
                    </a:srgbClr>
                  </a:outerShdw>
                </a:effectLst>
              </a:rPr>
              <a:t>   </a:t>
            </a:r>
            <a:endParaRPr lang="en-US" sz="3600" dirty="0" smtClean="0">
              <a:solidFill>
                <a:schemeClr val="accent6"/>
              </a:solidFill>
              <a:effectLst>
                <a:outerShdw blurRad="38100" dist="38100" dir="2700000" algn="tl">
                  <a:srgbClr val="000000">
                    <a:alpha val="43137"/>
                  </a:srgbClr>
                </a:outerShdw>
              </a:effectLst>
            </a:endParaRPr>
          </a:p>
        </p:txBody>
      </p:sp>
      <p:sp>
        <p:nvSpPr>
          <p:cNvPr id="4" name="Прямоугольник 3"/>
          <p:cNvSpPr/>
          <p:nvPr/>
        </p:nvSpPr>
        <p:spPr>
          <a:xfrm>
            <a:off x="3154817" y="3244334"/>
            <a:ext cx="184731" cy="369332"/>
          </a:xfrm>
          <a:prstGeom prst="rect">
            <a:avLst/>
          </a:prstGeom>
        </p:spPr>
        <p:txBody>
          <a:bodyPr wrap="none">
            <a:spAutoFit/>
          </a:bodyPr>
          <a:lstStyle/>
          <a:p>
            <a:endParaRPr lang="ru-RU" dirty="0">
              <a:solidFill>
                <a:schemeClr val="accent1"/>
              </a:solidFill>
            </a:endParaRPr>
          </a:p>
        </p:txBody>
      </p:sp>
      <p:sp>
        <p:nvSpPr>
          <p:cNvPr id="5" name="Прямоугольник 4"/>
          <p:cNvSpPr/>
          <p:nvPr/>
        </p:nvSpPr>
        <p:spPr>
          <a:xfrm>
            <a:off x="1907705" y="3352056"/>
            <a:ext cx="5696834" cy="9571851"/>
          </a:xfrm>
          <a:prstGeom prst="rect">
            <a:avLst/>
          </a:prstGeom>
        </p:spPr>
        <p:txBody>
          <a:bodyPr wrap="square">
            <a:spAutoFit/>
          </a:bodyPr>
          <a:lstStyle/>
          <a:p>
            <a:pPr algn="ctr"/>
            <a:endParaRPr lang="ru-RU" sz="2800" dirty="0" smtClean="0">
              <a:solidFill>
                <a:schemeClr val="accent1"/>
              </a:solidFill>
            </a:endParaRPr>
          </a:p>
          <a:p>
            <a:pPr algn="ctr"/>
            <a:endParaRPr lang="ru-RU" sz="2800" dirty="0">
              <a:solidFill>
                <a:schemeClr val="accent1"/>
              </a:solidFill>
            </a:endParaRPr>
          </a:p>
          <a:p>
            <a:pPr algn="ctr"/>
            <a:endParaRPr lang="ru-RU" sz="2800" dirty="0" smtClean="0">
              <a:solidFill>
                <a:schemeClr val="accent1"/>
              </a:solidFill>
            </a:endParaRPr>
          </a:p>
          <a:p>
            <a:pPr algn="ctr"/>
            <a:endParaRPr lang="ru-RU" sz="2800" dirty="0">
              <a:solidFill>
                <a:schemeClr val="accent1"/>
              </a:solidFill>
            </a:endParaRPr>
          </a:p>
          <a:p>
            <a:pPr algn="ctr"/>
            <a:endParaRPr lang="ru-RU" sz="2800" dirty="0" smtClean="0">
              <a:solidFill>
                <a:schemeClr val="accent1"/>
              </a:solidFill>
            </a:endParaRPr>
          </a:p>
          <a:p>
            <a:pPr algn="ctr"/>
            <a:endParaRPr lang="ru-RU" sz="2800" dirty="0">
              <a:solidFill>
                <a:schemeClr val="accent1"/>
              </a:solidFill>
            </a:endParaRPr>
          </a:p>
          <a:p>
            <a:pPr algn="ctr"/>
            <a:endParaRPr lang="ru-RU" sz="2800" dirty="0" smtClean="0">
              <a:solidFill>
                <a:schemeClr val="accent1"/>
              </a:solidFill>
            </a:endParaRPr>
          </a:p>
          <a:p>
            <a:pPr algn="ctr"/>
            <a:endParaRPr lang="ru-RU" sz="2800" dirty="0">
              <a:solidFill>
                <a:schemeClr val="accent1"/>
              </a:solidFill>
            </a:endParaRPr>
          </a:p>
          <a:p>
            <a:pPr algn="ctr"/>
            <a:endParaRPr lang="ru-RU" sz="2800" dirty="0" smtClean="0">
              <a:solidFill>
                <a:schemeClr val="accent1"/>
              </a:solidFill>
            </a:endParaRPr>
          </a:p>
          <a:p>
            <a:pPr algn="ctr"/>
            <a:endParaRPr lang="ru-RU" sz="2800" dirty="0">
              <a:solidFill>
                <a:schemeClr val="accent1"/>
              </a:solidFill>
            </a:endParaRPr>
          </a:p>
          <a:p>
            <a:pPr algn="ctr"/>
            <a:endParaRPr lang="ru-RU" sz="2800" dirty="0" smtClean="0">
              <a:solidFill>
                <a:schemeClr val="accent1"/>
              </a:solidFill>
            </a:endParaRPr>
          </a:p>
          <a:p>
            <a:pPr algn="ctr"/>
            <a:endParaRPr lang="ru-RU" sz="2800" dirty="0">
              <a:solidFill>
                <a:schemeClr val="accent1"/>
              </a:solidFill>
            </a:endParaRPr>
          </a:p>
          <a:p>
            <a:pPr algn="ctr"/>
            <a:endParaRPr lang="ru-RU" sz="2800" dirty="0" smtClean="0">
              <a:solidFill>
                <a:schemeClr val="accent1"/>
              </a:solidFill>
            </a:endParaRPr>
          </a:p>
          <a:p>
            <a:pPr algn="ctr"/>
            <a:endParaRPr lang="ru-RU" sz="2800" dirty="0">
              <a:solidFill>
                <a:schemeClr val="accent1"/>
              </a:solidFill>
            </a:endParaRPr>
          </a:p>
          <a:p>
            <a:pPr algn="ctr"/>
            <a:endParaRPr lang="ru-RU" sz="2800" dirty="0" smtClean="0">
              <a:solidFill>
                <a:schemeClr val="accent1"/>
              </a:solidFill>
            </a:endParaRPr>
          </a:p>
          <a:p>
            <a:pPr algn="ctr"/>
            <a:endParaRPr lang="ru-RU" sz="2800" dirty="0">
              <a:solidFill>
                <a:schemeClr val="accent1"/>
              </a:solidFill>
            </a:endParaRPr>
          </a:p>
          <a:p>
            <a:pPr algn="ctr"/>
            <a:endParaRPr lang="ru-RU" sz="2800" dirty="0" smtClean="0">
              <a:solidFill>
                <a:schemeClr val="accent1"/>
              </a:solidFill>
            </a:endParaRPr>
          </a:p>
          <a:p>
            <a:pPr algn="ctr"/>
            <a:endParaRPr lang="ru-RU" sz="2800" dirty="0">
              <a:solidFill>
                <a:schemeClr val="accent1"/>
              </a:solidFill>
            </a:endParaRPr>
          </a:p>
          <a:p>
            <a:pPr algn="ctr"/>
            <a:endParaRPr lang="ru-RU" sz="2800" dirty="0" smtClean="0">
              <a:solidFill>
                <a:schemeClr val="accent1"/>
              </a:solidFill>
            </a:endParaRPr>
          </a:p>
          <a:p>
            <a:pPr algn="ctr"/>
            <a:endParaRPr lang="ru-RU" sz="2800" dirty="0">
              <a:solidFill>
                <a:schemeClr val="accent1"/>
              </a:solidFill>
            </a:endParaRPr>
          </a:p>
          <a:p>
            <a:pPr algn="ctr"/>
            <a:endParaRPr lang="ru-RU" sz="2800" dirty="0" smtClean="0">
              <a:solidFill>
                <a:schemeClr val="accent1"/>
              </a:solidFill>
            </a:endParaRPr>
          </a:p>
          <a:p>
            <a:pPr algn="ctr"/>
            <a:endParaRPr lang="ru-RU" sz="2800" dirty="0">
              <a:solidFill>
                <a:schemeClr val="accent1"/>
              </a:solidFill>
            </a:endParaRPr>
          </a:p>
        </p:txBody>
      </p:sp>
    </p:spTree>
    <p:extLst>
      <p:ext uri="{BB962C8B-B14F-4D97-AF65-F5344CB8AC3E}">
        <p14:creationId xmlns:p14="http://schemas.microsoft.com/office/powerpoint/2010/main" val="3242460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9872" y="260648"/>
            <a:ext cx="5616624" cy="2308324"/>
          </a:xfrm>
          <a:prstGeom prst="rect">
            <a:avLst/>
          </a:prstGeom>
        </p:spPr>
        <p:txBody>
          <a:bodyPr wrap="square">
            <a:spAutoFit/>
          </a:bodyPr>
          <a:lstStyle/>
          <a:p>
            <a:r>
              <a:rPr lang="ru-RU" b="1" dirty="0"/>
              <a:t>Волшебная доска», «Чудо-доска», «Доска – стенд для мелкой моторики». А кроме этого звучит такое название как «Развивающая доска Монтессори», ведь именно итальянский педагог Мария </a:t>
            </a:r>
            <a:r>
              <a:rPr lang="ru-RU" b="1" dirty="0" err="1"/>
              <a:t>Мотессори</a:t>
            </a:r>
            <a:r>
              <a:rPr lang="ru-RU" b="1" dirty="0"/>
              <a:t>, </a:t>
            </a:r>
            <a:r>
              <a:rPr lang="ru-RU" dirty="0"/>
              <a:t>известная своими нетривиальными методиками развития, имеющими успех во всем мире, первой подала идею обучать детей через знакомство с предметами.</a:t>
            </a:r>
          </a:p>
        </p:txBody>
      </p:sp>
      <p:sp>
        <p:nvSpPr>
          <p:cNvPr id="3" name="Прямоугольник 2"/>
          <p:cNvSpPr/>
          <p:nvPr/>
        </p:nvSpPr>
        <p:spPr>
          <a:xfrm>
            <a:off x="365944" y="2708920"/>
            <a:ext cx="8670552" cy="2308324"/>
          </a:xfrm>
          <a:prstGeom prst="rect">
            <a:avLst/>
          </a:prstGeom>
        </p:spPr>
        <p:txBody>
          <a:bodyPr wrap="square">
            <a:spAutoFit/>
          </a:bodyPr>
          <a:lstStyle/>
          <a:p>
            <a:r>
              <a:rPr lang="ru-RU" dirty="0" smtClean="0"/>
              <a:t>Известно</a:t>
            </a:r>
            <a:r>
              <a:rPr lang="ru-RU" dirty="0"/>
              <a:t>, что прототип современного бизиборда был изготовлен еще в 1907 году самой Марией Монтессори. Проанализировав поведение малышей, она пришла к выводу, что они познают мир и воспринимают информацию в большинстве своём через сенсорные ощущения, таким образом, развивая мелкую моторику. </a:t>
            </a:r>
            <a:r>
              <a:rPr lang="ru-RU" b="1" dirty="0" err="1"/>
              <a:t>М.Монтессори</a:t>
            </a:r>
            <a:r>
              <a:rPr lang="ru-RU" b="1" dirty="0"/>
              <a:t> решила дать возможность детям поиграть с предметами, к которым родители обычно не подпускают их. </a:t>
            </a:r>
            <a:r>
              <a:rPr lang="ru-RU" dirty="0"/>
              <a:t>Благодаря ей появился первый </a:t>
            </a:r>
            <a:r>
              <a:rPr lang="ru-RU" dirty="0" err="1"/>
              <a:t>бизиборд</a:t>
            </a:r>
            <a:r>
              <a:rPr lang="ru-RU" dirty="0"/>
              <a:t>: на деревянной поверхности расположились розетка со штекером, выключатель света, дверные защёлка и цепочка, панно со шнуровкой.</a:t>
            </a:r>
          </a:p>
        </p:txBody>
      </p:sp>
      <p:sp>
        <p:nvSpPr>
          <p:cNvPr id="4" name="AutoShape 2" descr="ÐÐ°ÑÑÐ¸Ð½ÐºÐ¸ Ð¿Ð¾ Ð·Ð°Ð¿ÑÐ¾ÑÑ ÐºÑÐ°ÑÐ¸Ð²ÑÐµ ÐºÐ°ÑÑÐ¸Ð½ÐºÐ¸ Ð´ÐµÑÐµÐ¹ Ðº ÑÐ»Ð°Ð¹Ð´Ð°Ð¼"/>
          <p:cNvSpPr>
            <a:spLocks noChangeAspect="1" noChangeArrowheads="1"/>
          </p:cNvSpPr>
          <p:nvPr/>
        </p:nvSpPr>
        <p:spPr bwMode="auto">
          <a:xfrm>
            <a:off x="213544" y="-113556"/>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148" name="Picture 4" descr="ÐÐ¾ÑÐ¾Ð¶ÐµÐµ Ð¸Ð·Ð¾Ð±ÑÐ°Ð¶ÐµÐ½Ð¸Ð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4967912"/>
            <a:ext cx="2164717" cy="1731774"/>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ÐÐ°ÑÑÐ¸Ð½ÐºÐ¸ Ð¿Ð¾ Ð·Ð°Ð¿ÑÐ¾ÑÑ ÐºÑÐ°ÑÐ¸Ð²ÑÐµ ÐºÐ°ÑÑÐ¸Ð½ÐºÐ¸ Ð´ÐµÑÐµÐ¹ Ðº ÑÐ»Ð°Ð¹Ð´Ð°Ð¼ Ð¼Ð½Ð¾Ð³Ð¾ Ðº Ð±Ð¸Ð·Ð¸Ð±Ð¾ÑÐ´Ñ"/>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8844"/>
            <a:ext cx="3312368" cy="2459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0398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640960" cy="2800767"/>
          </a:xfrm>
          <a:prstGeom prst="rect">
            <a:avLst/>
          </a:prstGeom>
        </p:spPr>
        <p:txBody>
          <a:bodyPr wrap="square">
            <a:spAutoFit/>
          </a:bodyPr>
          <a:lstStyle/>
          <a:p>
            <a:r>
              <a:rPr lang="ru-RU" b="1" dirty="0" smtClean="0"/>
              <a:t>Цели и задачи развивающей доски.</a:t>
            </a:r>
            <a:r>
              <a:rPr lang="ru-RU" dirty="0" smtClean="0"/>
              <a:t/>
            </a:r>
            <a:br>
              <a:rPr lang="ru-RU" dirty="0" smtClean="0"/>
            </a:br>
            <a:r>
              <a:rPr lang="ru-RU" dirty="0" smtClean="0"/>
              <a:t>Бизиборд предназначен для формирования умений и навыков открывания и закрывания различных замков и задвижек. Многократно открывая и закрывая замочки, ребенок каждый раз испытывает радость, когда ему удается справиться с механизмом. Работа с модулем совершенствует зрительно-моторную координацию, формирует причинно-следственные связи, нормализует эмоционально-волевую сферу ребенка.</a:t>
            </a:r>
            <a:r>
              <a:rPr lang="ru-RU" dirty="0" smtClean="0">
                <a:effectLst>
                  <a:outerShdw blurRad="38100" dist="38100" dir="2700000" algn="tl">
                    <a:srgbClr val="000000">
                      <a:alpha val="43137"/>
                    </a:srgbClr>
                  </a:outerShdw>
                </a:effectLst>
              </a:rPr>
              <a:t> В общем, тактильная доска – это и развитие, и игра одновременно. Бизиборд </a:t>
            </a:r>
            <a:r>
              <a:rPr lang="en-US" dirty="0" smtClean="0">
                <a:effectLst>
                  <a:outerShdw blurRad="38100" dist="38100" dir="2700000" algn="tl">
                    <a:srgbClr val="000000">
                      <a:alpha val="43137"/>
                    </a:srgbClr>
                  </a:outerShdw>
                </a:effectLst>
              </a:rPr>
              <a:t>- </a:t>
            </a:r>
            <a:r>
              <a:rPr lang="ru-RU" dirty="0" smtClean="0">
                <a:effectLst>
                  <a:outerShdw blurRad="38100" dist="38100" dir="2700000" algn="tl">
                    <a:srgbClr val="000000">
                      <a:alpha val="43137"/>
                    </a:srgbClr>
                  </a:outerShdw>
                </a:effectLst>
              </a:rPr>
              <a:t>цель игры предполагает увлекательные занятия для детей разного </a:t>
            </a:r>
            <a:r>
              <a:rPr lang="ru-RU" dirty="0" smtClean="0">
                <a:effectLst>
                  <a:outerShdw blurRad="38100" dist="38100" dir="2700000" algn="tl">
                    <a:srgbClr val="000000">
                      <a:alpha val="43137"/>
                    </a:srgbClr>
                  </a:outerShdw>
                </a:effectLst>
              </a:rPr>
              <a:t>возраста</a:t>
            </a:r>
            <a:r>
              <a:rPr lang="en-US" dirty="0" smtClean="0">
                <a:effectLst>
                  <a:outerShdw blurRad="38100" dist="38100" dir="2700000" algn="tl">
                    <a:srgbClr val="000000">
                      <a:alpha val="43137"/>
                    </a:srgbClr>
                  </a:outerShdw>
                </a:effectLst>
              </a:rPr>
              <a:t> </a:t>
            </a:r>
            <a:r>
              <a:rPr lang="ru-RU" dirty="0" smtClean="0">
                <a:effectLst>
                  <a:outerShdw blurRad="38100" dist="38100" dir="2700000" algn="tl">
                    <a:srgbClr val="000000">
                      <a:alpha val="43137"/>
                    </a:srgbClr>
                  </a:outerShdw>
                </a:effectLst>
              </a:rPr>
              <a:t>и старше.</a:t>
            </a:r>
            <a:r>
              <a:rPr lang="ru-RU" sz="1400" dirty="0" smtClean="0">
                <a:effectLst>
                  <a:outerShdw blurRad="38100" dist="38100" dir="2700000" algn="tl">
                    <a:srgbClr val="000000">
                      <a:alpha val="43137"/>
                    </a:srgbClr>
                  </a:outerShdw>
                </a:effectLst>
              </a:rPr>
              <a:t/>
            </a:r>
            <a:br>
              <a:rPr lang="ru-RU" sz="1400" dirty="0" smtClean="0">
                <a:effectLst>
                  <a:outerShdw blurRad="38100" dist="38100" dir="2700000" algn="tl">
                    <a:srgbClr val="000000">
                      <a:alpha val="43137"/>
                    </a:srgbClr>
                  </a:outerShdw>
                </a:effectLst>
              </a:rPr>
            </a:br>
            <a:r>
              <a:rPr lang="ru-RU" sz="1400" dirty="0" smtClean="0">
                <a:effectLst>
                  <a:outerShdw blurRad="38100" dist="38100" dir="2700000" algn="tl">
                    <a:srgbClr val="000000">
                      <a:alpha val="43137"/>
                    </a:srgbClr>
                  </a:outerShdw>
                </a:effectLst>
              </a:rPr>
              <a:t>   </a:t>
            </a:r>
            <a:endParaRPr lang="ru-RU" dirty="0"/>
          </a:p>
        </p:txBody>
      </p:sp>
      <p:pic>
        <p:nvPicPr>
          <p:cNvPr id="8" name="Содержимое 3" descr="sova-professor.jpg"/>
          <p:cNvPicPr>
            <a:picLocks noGrp="1" noChangeAspect="1"/>
          </p:cNvPicPr>
          <p:nvPr/>
        </p:nvPicPr>
        <p:blipFill>
          <a:blip r:embed="rId2" cstate="print"/>
          <a:stretch>
            <a:fillRect/>
          </a:stretch>
        </p:blipFill>
        <p:spPr>
          <a:xfrm>
            <a:off x="251521" y="2780928"/>
            <a:ext cx="4176464" cy="3547841"/>
          </a:xfrm>
          <a:prstGeom prst="rect">
            <a:avLst/>
          </a:prstGeom>
        </p:spPr>
      </p:pic>
      <p:pic>
        <p:nvPicPr>
          <p:cNvPr id="7170" name="Picture 2" descr="ÐÐ°ÑÑÐ¸Ð½ÐºÐ¸ Ð¿Ð¾ Ð·Ð°Ð¿ÑÐ¾ÑÑ ÐºÑÐ°ÑÐ¸Ð²ÑÐµ ÐºÐ°ÑÑÐ¸Ð½ÐºÐ¸ Ð´ÐµÑÐµÐ¹ Ðº ÑÐ»Ð°Ð¹Ð´Ð°Ð¼ Ð¼Ð½Ð¾Ð³Ð¾ Ðº Ð±Ð¸Ð·Ð¸Ð±Ð¾ÑÐ´Ñ"/>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9262" y="2780928"/>
            <a:ext cx="4255562" cy="3385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7067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ÐÐ°ÑÑÐ¸Ð½ÐºÐ¸ Ð¿Ð¾ Ð·Ð°Ð¿ÑÐ¾ÑÑ ÐºÑÐ°ÑÐ¸Ð²ÑÐµ ÐºÐ°ÑÑÐ¸Ð½ÐºÐ¸ Ð´ÐµÑÐµÐ¹ Ðº ÑÐ»Ð°Ð¹Ð´Ð°Ð¼"/>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28" name="Picture 4" descr="ÐÐ°ÑÑÐ¸Ð½ÐºÐ¸ Ð¿Ð¾ Ð·Ð°Ð¿ÑÐ¾ÑÑ ÐºÑÐ°ÑÐ¸Ð²ÑÐµ ÐºÐ°ÑÑÐ¸Ð½ÐºÐ¸ Ð´ÐµÑÐµÐ¹ Ðº ÑÐ»Ð°Ð¹Ð´Ð°Ð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62" y="7937"/>
            <a:ext cx="9071898" cy="673343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267744" y="160338"/>
            <a:ext cx="6696744" cy="5355312"/>
          </a:xfrm>
          <a:prstGeom prst="rect">
            <a:avLst/>
          </a:prstGeom>
        </p:spPr>
        <p:txBody>
          <a:bodyPr wrap="square">
            <a:spAutoFit/>
          </a:bodyPr>
          <a:lstStyle/>
          <a:p>
            <a:r>
              <a:rPr lang="ru-RU" dirty="0">
                <a:effectLst>
                  <a:outerShdw blurRad="38100" dist="38100" dir="2700000" algn="tl">
                    <a:srgbClr val="000000">
                      <a:alpha val="43137"/>
                    </a:srgbClr>
                  </a:outerShdw>
                </a:effectLst>
              </a:rPr>
              <a:t>Авторы </a:t>
            </a:r>
            <a:r>
              <a:rPr lang="ru-RU" dirty="0" smtClean="0">
                <a:effectLst>
                  <a:outerShdw blurRad="38100" dist="38100" dir="2700000" algn="tl">
                    <a:srgbClr val="000000">
                      <a:alpha val="43137"/>
                    </a:srgbClr>
                  </a:outerShdw>
                </a:effectLst>
              </a:rPr>
              <a:t>Бизиборда </a:t>
            </a:r>
            <a:r>
              <a:rPr lang="ru-RU" dirty="0">
                <a:effectLst>
                  <a:outerShdw blurRad="38100" dist="38100" dir="2700000" algn="tl">
                    <a:srgbClr val="000000">
                      <a:alpha val="43137"/>
                    </a:srgbClr>
                  </a:outerShdw>
                </a:effectLst>
              </a:rPr>
              <a:t>ВОСПИТАТЕЛИ:</a:t>
            </a:r>
          </a:p>
          <a:p>
            <a:r>
              <a:rPr lang="ru-RU" dirty="0">
                <a:effectLst>
                  <a:outerShdw blurRad="38100" dist="38100" dir="2700000" algn="tl">
                    <a:srgbClr val="000000">
                      <a:alpha val="43137"/>
                    </a:srgbClr>
                  </a:outerShdw>
                </a:effectLst>
              </a:rPr>
              <a:t>Степаненко Ю. В.</a:t>
            </a:r>
            <a:br>
              <a:rPr lang="ru-RU" dirty="0">
                <a:effectLst>
                  <a:outerShdw blurRad="38100" dist="38100" dir="2700000" algn="tl">
                    <a:srgbClr val="000000">
                      <a:alpha val="43137"/>
                    </a:srgbClr>
                  </a:outerShdw>
                </a:effectLst>
              </a:rPr>
            </a:br>
            <a:r>
              <a:rPr lang="ru-RU" dirty="0">
                <a:effectLst>
                  <a:outerShdw blurRad="38100" dist="38100" dir="2700000" algn="tl">
                    <a:srgbClr val="000000">
                      <a:alpha val="43137"/>
                    </a:srgbClr>
                  </a:outerShdw>
                </a:effectLst>
              </a:rPr>
              <a:t>Безуглова Л.Г.</a:t>
            </a:r>
            <a:br>
              <a:rPr lang="ru-RU" dirty="0">
                <a:effectLst>
                  <a:outerShdw blurRad="38100" dist="38100" dir="2700000" algn="tl">
                    <a:srgbClr val="000000">
                      <a:alpha val="43137"/>
                    </a:srgbClr>
                  </a:outerShdw>
                </a:effectLst>
              </a:rPr>
            </a:br>
            <a:r>
              <a:rPr lang="ru-RU" dirty="0">
                <a:effectLst>
                  <a:outerShdw blurRad="38100" dist="38100" dir="2700000" algn="tl">
                    <a:srgbClr val="000000">
                      <a:alpha val="43137"/>
                    </a:srgbClr>
                  </a:outerShdw>
                </a:effectLst>
              </a:rPr>
              <a:t>Данный </a:t>
            </a:r>
            <a:r>
              <a:rPr lang="ru-RU" dirty="0" smtClean="0">
                <a:effectLst>
                  <a:outerShdw blurRad="38100" dist="38100" dir="2700000" algn="tl">
                    <a:srgbClr val="000000">
                      <a:alpha val="43137"/>
                    </a:srgbClr>
                  </a:outerShdw>
                </a:effectLst>
              </a:rPr>
              <a:t>Бизиборд </a:t>
            </a:r>
            <a:r>
              <a:rPr lang="ru-RU" dirty="0">
                <a:effectLst>
                  <a:outerShdw blurRad="38100" dist="38100" dir="2700000" algn="tl">
                    <a:srgbClr val="000000">
                      <a:alpha val="43137"/>
                    </a:srgbClr>
                  </a:outerShdw>
                </a:effectLst>
              </a:rPr>
              <a:t>включает в себя следующие элементы. </a:t>
            </a:r>
          </a:p>
          <a:p>
            <a:r>
              <a:rPr lang="ru-RU" dirty="0"/>
              <a:t>Список  элементов для бизиборда  наш весьма разнообразен:</a:t>
            </a:r>
          </a:p>
          <a:p>
            <a:r>
              <a:rPr lang="ru-RU" dirty="0"/>
              <a:t>дверные крючки, петельки, счеты математические;</a:t>
            </a:r>
          </a:p>
          <a:p>
            <a:r>
              <a:rPr lang="ru-RU" dirty="0"/>
              <a:t>замки (в том числе засовы, щеколды, задвижки, шпингалеты);</a:t>
            </a:r>
          </a:p>
          <a:p>
            <a:r>
              <a:rPr lang="ru-RU" dirty="0"/>
              <a:t>фонарик;</a:t>
            </a:r>
          </a:p>
          <a:p>
            <a:r>
              <a:rPr lang="ru-RU" dirty="0"/>
              <a:t>выключатели и кнопки;</a:t>
            </a:r>
          </a:p>
          <a:p>
            <a:r>
              <a:rPr lang="ru-RU" dirty="0"/>
              <a:t>дверной замок; цифры мягкие;</a:t>
            </a:r>
          </a:p>
          <a:p>
            <a:r>
              <a:rPr lang="ru-RU" dirty="0"/>
              <a:t>дисковый  телефон, </a:t>
            </a:r>
          </a:p>
          <a:p>
            <a:r>
              <a:rPr lang="ru-RU" dirty="0"/>
              <a:t>катушки и шнурки;</a:t>
            </a:r>
          </a:p>
          <a:p>
            <a:r>
              <a:rPr lang="ru-RU" dirty="0"/>
              <a:t>молнии и прищепки;</a:t>
            </a:r>
          </a:p>
          <a:p>
            <a:r>
              <a:rPr lang="ru-RU" dirty="0"/>
              <a:t>циферблат от часов;</a:t>
            </a:r>
          </a:p>
          <a:p>
            <a:r>
              <a:rPr lang="ru-RU" dirty="0"/>
              <a:t>колёсики и шарики; пробки; колокольчик; гитара; бутылки пластиковые с разными крышками;</a:t>
            </a:r>
          </a:p>
          <a:p>
            <a:r>
              <a:rPr lang="ru-RU" dirty="0"/>
              <a:t>поворотные тумблеры; красная кнопка; </a:t>
            </a:r>
            <a:r>
              <a:rPr lang="ru-RU" dirty="0" err="1"/>
              <a:t>Дартс</a:t>
            </a:r>
            <a:r>
              <a:rPr lang="ru-RU" dirty="0"/>
              <a:t> детский безопасный</a:t>
            </a:r>
          </a:p>
          <a:p>
            <a:r>
              <a:rPr lang="ru-RU" dirty="0">
                <a:effectLst>
                  <a:outerShdw blurRad="38100" dist="38100" dir="2700000" algn="tl">
                    <a:srgbClr val="000000">
                      <a:alpha val="43137"/>
                    </a:srgbClr>
                  </a:outerShdw>
                </a:effectLst>
              </a:rPr>
              <a:t>Дидактическое пособие находится </a:t>
            </a:r>
            <a:r>
              <a:rPr lang="ru-RU" dirty="0" smtClean="0">
                <a:effectLst>
                  <a:outerShdw blurRad="38100" dist="38100" dir="2700000" algn="tl">
                    <a:srgbClr val="000000">
                      <a:alpha val="43137"/>
                    </a:srgbClr>
                  </a:outerShdw>
                </a:effectLst>
              </a:rPr>
              <a:t> в доступном для детей месте.</a:t>
            </a:r>
            <a:endParaRPr lang="ru-RU" dirty="0"/>
          </a:p>
        </p:txBody>
      </p:sp>
    </p:spTree>
    <p:extLst>
      <p:ext uri="{BB962C8B-B14F-4D97-AF65-F5344CB8AC3E}">
        <p14:creationId xmlns:p14="http://schemas.microsoft.com/office/powerpoint/2010/main" val="2881084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188640"/>
            <a:ext cx="6336704" cy="2308324"/>
          </a:xfrm>
          <a:prstGeom prst="rect">
            <a:avLst/>
          </a:prstGeom>
        </p:spPr>
        <p:txBody>
          <a:bodyPr wrap="square">
            <a:spAutoFit/>
          </a:bodyPr>
          <a:lstStyle/>
          <a:p>
            <a:r>
              <a:rPr lang="ru-RU" dirty="0" smtClean="0">
                <a:effectLst>
                  <a:outerShdw blurRad="38100" dist="38100" dir="2700000" algn="tl">
                    <a:srgbClr val="000000">
                      <a:alpha val="43137"/>
                    </a:srgbClr>
                  </a:outerShdw>
                </a:effectLst>
              </a:rPr>
              <a:t>Доска поможет малышам развить мелкую моторику, координацию движения, внимание, фантазию, усидчивость, творческое и логическое мышление, помощь в освоении бытовой деятельности, что способствует развитию самостоятельности малышей. Молния – помогает ребенку развить независимость и самостоятельность в переодевании и </a:t>
            </a:r>
            <a:r>
              <a:rPr lang="en-US" dirty="0" smtClean="0">
                <a:effectLst>
                  <a:outerShdw blurRad="38100" dist="38100" dir="2700000" algn="tl">
                    <a:srgbClr val="000000">
                      <a:alpha val="43137"/>
                    </a:srgbClr>
                  </a:outerShdw>
                </a:effectLst>
              </a:rPr>
              <a:t>”</a:t>
            </a:r>
            <a:r>
              <a:rPr lang="ru-RU" dirty="0" smtClean="0">
                <a:effectLst>
                  <a:outerShdw blurRad="38100" dist="38100" dir="2700000" algn="tl">
                    <a:srgbClr val="000000">
                      <a:alpha val="43137"/>
                    </a:srgbClr>
                  </a:outerShdw>
                </a:effectLst>
              </a:rPr>
              <a:t>уходе за собой</a:t>
            </a:r>
            <a:r>
              <a:rPr lang="en-US" dirty="0" smtClean="0">
                <a:effectLst>
                  <a:outerShdw blurRad="38100" dist="38100" dir="2700000" algn="tl">
                    <a:srgbClr val="000000">
                      <a:alpha val="43137"/>
                    </a:srgbClr>
                  </a:outerShdw>
                </a:effectLst>
              </a:rPr>
              <a:t>”</a:t>
            </a:r>
            <a:endParaRPr lang="ru-RU" dirty="0" smtClean="0"/>
          </a:p>
          <a:p>
            <a:endParaRPr lang="ru-RU" dirty="0"/>
          </a:p>
        </p:txBody>
      </p:sp>
      <p:pic>
        <p:nvPicPr>
          <p:cNvPr id="3074" name="Picture 2" descr="ÐÐ¾ÑÐ¾Ð¶ÐµÐµ Ð¸Ð·Ð¾Ð±ÑÐ°Ð¶ÐµÐ½Ð¸Ð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422896"/>
            <a:ext cx="4176464" cy="423468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ÐÐ¾ÑÐ¾Ð¶ÐµÐµ Ð¸Ð·Ð¾Ð±ÑÐ°Ð¶ÐµÐ½Ð¸Ðµ"/>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3931005"/>
            <a:ext cx="3744416" cy="266634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ÐÐ¾ÑÐ¾Ð¶ÐµÐµ Ð¸Ð·Ð¾Ð±ÑÐ°Ð¶ÐµÐ½Ð¸Ðµ"/>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0441" y="2496964"/>
            <a:ext cx="4414048" cy="42444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54817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411263"/>
            <a:ext cx="6336704" cy="369332"/>
          </a:xfrm>
          <a:prstGeom prst="rect">
            <a:avLst/>
          </a:prstGeom>
        </p:spPr>
        <p:txBody>
          <a:bodyPr wrap="square">
            <a:spAutoFit/>
          </a:bodyPr>
          <a:lstStyle/>
          <a:p>
            <a:endParaRPr lang="ru-RU" dirty="0"/>
          </a:p>
        </p:txBody>
      </p:sp>
      <p:sp>
        <p:nvSpPr>
          <p:cNvPr id="6" name="Прямоугольник 5"/>
          <p:cNvSpPr/>
          <p:nvPr/>
        </p:nvSpPr>
        <p:spPr>
          <a:xfrm>
            <a:off x="0" y="0"/>
            <a:ext cx="9144000" cy="6555641"/>
          </a:xfrm>
          <a:prstGeom prst="rect">
            <a:avLst/>
          </a:prstGeom>
        </p:spPr>
        <p:txBody>
          <a:bodyPr wrap="square">
            <a:spAutoFit/>
          </a:bodyPr>
          <a:lstStyle/>
          <a:p>
            <a:r>
              <a:rPr lang="ru-RU" sz="1400" b="1" i="1" dirty="0"/>
              <a:t>Целью данной работы</a:t>
            </a:r>
            <a:r>
              <a:rPr lang="ru-RU" sz="1400" dirty="0"/>
              <a:t> мы видим разностороннее развитие детей раннего возраста, создание условий для их физического развития, активизации умственной деятельности, предпосылок развития их творческого потенциала.</a:t>
            </a:r>
          </a:p>
          <a:p>
            <a:r>
              <a:rPr lang="ru-RU" sz="1400" dirty="0"/>
              <a:t>Кроме этого, </a:t>
            </a:r>
            <a:r>
              <a:rPr lang="ru-RU" sz="1400" dirty="0" err="1"/>
              <a:t>бизиборд</a:t>
            </a:r>
            <a:r>
              <a:rPr lang="ru-RU" sz="1400" dirty="0"/>
              <a:t> служит предметом интеграции элементов всех образовательных областей развития ребёнка, отражённых в ФГОС ДО: познавательное, речевое, социально-коммуникативное, физическое, художественно-эстетическое и может являться формой психолого-педагогической поддержки позитивной социализации и индивидуализации ребёнка-дошкольника, средством всестороннего  развития  его личности.</a:t>
            </a:r>
          </a:p>
          <a:p>
            <a:r>
              <a:rPr lang="ru-RU" sz="1400" dirty="0"/>
              <a:t>Занимаясь с </a:t>
            </a:r>
            <a:r>
              <a:rPr lang="ru-RU" sz="1400" dirty="0" err="1"/>
              <a:t>бизибордом</a:t>
            </a:r>
            <a:r>
              <a:rPr lang="ru-RU" sz="1400" dirty="0"/>
              <a:t>, дети не только знакомятся с бытовыми вещами, которые есть у него дома, но и развивает </a:t>
            </a:r>
            <a:r>
              <a:rPr lang="ru-RU" sz="1400" dirty="0" smtClean="0"/>
              <a:t>определённые  навыки</a:t>
            </a:r>
            <a:r>
              <a:rPr lang="ru-RU" sz="1400" dirty="0"/>
              <a:t>:</a:t>
            </a:r>
          </a:p>
          <a:p>
            <a:r>
              <a:rPr lang="ru-RU" sz="1400" dirty="0"/>
              <a:t>мелкую моторику (основная задача бизиборда – дать ребёнку полную свободу тактильного восприятия);</a:t>
            </a:r>
          </a:p>
          <a:p>
            <a:r>
              <a:rPr lang="ru-RU" sz="1400" dirty="0"/>
              <a:t>координацию движений (этому способствуют дверные цепочки,  защёлки, шнуровки. Для маленького человека тяжело с первого раза будет попасть ключиком в замок, повернуть ручку. С помощью </a:t>
            </a:r>
            <a:r>
              <a:rPr lang="ru-RU" sz="1400" dirty="0" err="1"/>
              <a:t>бизборда</a:t>
            </a:r>
            <a:r>
              <a:rPr lang="ru-RU" sz="1400" dirty="0"/>
              <a:t> он учиться управлять своими руками.);</a:t>
            </a:r>
          </a:p>
          <a:p>
            <a:r>
              <a:rPr lang="ru-RU" sz="1400" dirty="0"/>
              <a:t>усидчивость (маленькие дети неспособны долго удерживать внимание на одном предмете, а </a:t>
            </a:r>
            <a:r>
              <a:rPr lang="ru-RU" sz="1400" dirty="0" err="1"/>
              <a:t>бизиборд</a:t>
            </a:r>
            <a:r>
              <a:rPr lang="ru-RU" sz="1400" dirty="0"/>
              <a:t> даёт возможность выполнять и планировать множество действий);</a:t>
            </a:r>
          </a:p>
          <a:p>
            <a:r>
              <a:rPr lang="ru-RU" sz="1400" dirty="0"/>
              <a:t>логику (малыши начинают понимать, что сначала открываем щеколду, а только потом откроется дверца; формируются причинно-следственные связи);</a:t>
            </a:r>
          </a:p>
          <a:p>
            <a:r>
              <a:rPr lang="ru-RU" sz="1400" dirty="0" err="1"/>
              <a:t>цветовосприятие</a:t>
            </a:r>
            <a:r>
              <a:rPr lang="ru-RU" sz="1400" dirty="0"/>
              <a:t> (в оформлении доски используются разные цвета радуги: разноцветные </a:t>
            </a:r>
            <a:r>
              <a:rPr lang="ru-RU" sz="1400" dirty="0" smtClean="0"/>
              <a:t>крышечки, </a:t>
            </a:r>
            <a:r>
              <a:rPr lang="ru-RU" sz="1400" dirty="0"/>
              <a:t>шнурки, ленточки и пр. </a:t>
            </a:r>
            <a:r>
              <a:rPr lang="ru-RU" sz="1400" dirty="0" smtClean="0"/>
              <a:t>Когда </a:t>
            </a:r>
            <a:r>
              <a:rPr lang="ru-RU" sz="1400" dirty="0"/>
              <a:t>малыш откроет дверцу, он будет рад маленькому сюрпризу в виде картинки. А если взрослые будут повторять при этом его название, то ребенок вскоре запомнит это слово);</a:t>
            </a:r>
          </a:p>
          <a:p>
            <a:r>
              <a:rPr lang="ru-RU" sz="1400" dirty="0"/>
              <a:t>воображение (Ребенок самостоятельно может придумать, как еще использовать ту или иную деталь.);</a:t>
            </a:r>
          </a:p>
          <a:p>
            <a:r>
              <a:rPr lang="ru-RU" sz="1400" dirty="0"/>
              <a:t>память (нейронные сигналы от маленьких пальчиков передадутся в мозг и обогатят впечатлениями память малыша.). </a:t>
            </a:r>
          </a:p>
          <a:p>
            <a:r>
              <a:rPr lang="ru-RU" sz="1400" dirty="0"/>
              <a:t>Таким образом, </a:t>
            </a:r>
            <a:r>
              <a:rPr lang="ru-RU" sz="1400" b="1" i="1" dirty="0"/>
              <a:t>основными задачами нашей работы являются</a:t>
            </a:r>
            <a:r>
              <a:rPr lang="ru-RU" sz="1400" dirty="0"/>
              <a:t>:</a:t>
            </a:r>
          </a:p>
          <a:p>
            <a:r>
              <a:rPr lang="ru-RU" sz="1400" dirty="0"/>
              <a:t>Развитие координации движений</a:t>
            </a:r>
            <a:r>
              <a:rPr lang="ru-RU" sz="1400" dirty="0" smtClean="0"/>
              <a:t>;</a:t>
            </a:r>
            <a:endParaRPr lang="ru-RU" sz="1400" dirty="0"/>
          </a:p>
          <a:p>
            <a:r>
              <a:rPr lang="ru-RU" sz="1400" dirty="0"/>
              <a:t>Развитие внимания;</a:t>
            </a:r>
          </a:p>
          <a:p>
            <a:r>
              <a:rPr lang="ru-RU" sz="1400" dirty="0"/>
              <a:t>Развитие усидчивости;</a:t>
            </a:r>
          </a:p>
          <a:p>
            <a:r>
              <a:rPr lang="ru-RU" sz="1400" dirty="0"/>
              <a:t>Развитие познавательного интереса;</a:t>
            </a:r>
          </a:p>
          <a:p>
            <a:r>
              <a:rPr lang="ru-RU" sz="1400" dirty="0"/>
              <a:t>Формирование словаря;</a:t>
            </a:r>
          </a:p>
          <a:p>
            <a:r>
              <a:rPr lang="ru-RU" sz="1400" dirty="0"/>
              <a:t>Формирование элементарного математического счёта;</a:t>
            </a:r>
          </a:p>
          <a:p>
            <a:r>
              <a:rPr lang="ru-RU" sz="1400" dirty="0"/>
              <a:t>Формирование волевых умений (не отвлекаться от поставленной задачи, доводить ее до завершения).</a:t>
            </a:r>
          </a:p>
        </p:txBody>
      </p:sp>
      <p:sp>
        <p:nvSpPr>
          <p:cNvPr id="3" name="AutoShape 2" descr="ÐÐ°ÑÑÐ¸Ð½ÐºÐ¸ Ð¿Ð¾ Ð·Ð°Ð¿ÑÐ¾ÑÑ ÐºÑÐ°ÑÐ¸Ð²ÑÐµ ÐºÐ°ÑÑÐ¸Ð½ÐºÐ¸ Ð´ÐµÑÐµÐ¹ Ðº ÑÐ»Ð°Ð¹Ð´Ð°Ð¼"/>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ÐÐ°ÑÑÐ¸Ð½ÐºÐ¸ Ð¿Ð¾ Ð·Ð°Ð¿ÑÐ¾ÑÑ ÐºÑÐ°ÑÐ¸Ð²ÑÐµ ÐºÐ°ÑÑÐ¸Ð½ÐºÐ¸ Ð´ÐµÑÐµÐ¹ Ðº ÑÐ»Ð°Ð¹Ð´Ð°Ð¼"/>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581128"/>
            <a:ext cx="2376264" cy="1665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69819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59832" y="197346"/>
            <a:ext cx="5544616" cy="3323987"/>
          </a:xfrm>
          <a:prstGeom prst="rect">
            <a:avLst/>
          </a:prstGeom>
        </p:spPr>
        <p:txBody>
          <a:bodyPr wrap="square">
            <a:spAutoFit/>
          </a:bodyPr>
          <a:lstStyle/>
          <a:p>
            <a:r>
              <a:rPr lang="ru-RU" sz="1400" dirty="0"/>
              <a:t>Доска для детей </a:t>
            </a:r>
            <a:r>
              <a:rPr lang="ru-RU" sz="1400" dirty="0" err="1"/>
              <a:t>бизиборд</a:t>
            </a:r>
            <a:r>
              <a:rPr lang="ru-RU" sz="1400" dirty="0"/>
              <a:t> не имеет каких-то возрастных ограничений. Малыш может увлеченно передвигать костяшки на счётах или пытаться попасть вилкой в розетку и в полгода, находясь у мамы на руках. И, как показывает практика, со временем дети не теряют интерес к развивающей панели. Заниматься с </a:t>
            </a:r>
            <a:r>
              <a:rPr lang="ru-RU" sz="1400" dirty="0" err="1"/>
              <a:t>бизибордом</a:t>
            </a:r>
            <a:r>
              <a:rPr lang="ru-RU" sz="1400" dirty="0"/>
              <a:t> можно до самой школы, тренируя навыки, которые пригодятся в быту, и развивая зоны мозга, отвечающие за речь.</a:t>
            </a:r>
          </a:p>
          <a:p>
            <a:r>
              <a:rPr lang="ru-RU" sz="1400" dirty="0"/>
              <a:t>В процессе игры с </a:t>
            </a:r>
            <a:r>
              <a:rPr lang="ru-RU" sz="1400" dirty="0" err="1"/>
              <a:t>бизибордом</a:t>
            </a:r>
            <a:r>
              <a:rPr lang="ru-RU" sz="1400" dirty="0"/>
              <a:t>, наши воспитанники учатся самостоятельно решать различные задачи и проблемные ситуации, видят свои ошибки, стараются их исправить или помогают это сделать своим друзьям. Часто можно наблюдать ситуации, когда малыши совместно ищут различные способы решения возникшей проблемы. Поэтому, здесь мы видим роль бизиборда и как формы развития коммуникативности, воспитания чувства сотрудничества и взаимопомощи дошкольников.</a:t>
            </a:r>
          </a:p>
        </p:txBody>
      </p:sp>
      <p:sp>
        <p:nvSpPr>
          <p:cNvPr id="3" name="Прямоугольник 2"/>
          <p:cNvSpPr/>
          <p:nvPr/>
        </p:nvSpPr>
        <p:spPr>
          <a:xfrm>
            <a:off x="155575" y="3789040"/>
            <a:ext cx="8664897" cy="2862322"/>
          </a:xfrm>
          <a:prstGeom prst="rect">
            <a:avLst/>
          </a:prstGeom>
        </p:spPr>
        <p:txBody>
          <a:bodyPr wrap="square">
            <a:spAutoFit/>
          </a:bodyPr>
          <a:lstStyle/>
          <a:p>
            <a:r>
              <a:rPr lang="ru-RU" sz="1600" dirty="0" smtClean="0"/>
              <a:t>Положительные </a:t>
            </a:r>
            <a:r>
              <a:rPr lang="ru-RU" sz="1600" dirty="0"/>
              <a:t>отзывы родителей и наблюдаемая динамика в развитии детей говорят о высокой эффективности проводимой нами работы, о необходимости продолжения использования данного дидактического пособия. Используя в работе </a:t>
            </a:r>
            <a:r>
              <a:rPr lang="ru-RU" sz="1600" dirty="0" err="1"/>
              <a:t>бизиборд</a:t>
            </a:r>
            <a:r>
              <a:rPr lang="ru-RU" sz="1600" dirty="0"/>
              <a:t>, мы даём возможность каждому малышу проявить свою индивидуальность и личностные качества, а педагогу – включиться в активное сотворчество и содействие с воспитанниками, тем самым, расширять и пополнять свои профессиональные компетенции.</a:t>
            </a:r>
          </a:p>
          <a:p>
            <a:r>
              <a:rPr lang="ru-RU" sz="1600" dirty="0"/>
              <a:t>Подводя итог, хочется отметить, что с использованием бизиборда у наших детей повышается желание взаимодействовать друг с другом, а общение и взаимодействие наполняются новым, актуальным и интересным, содержанием.</a:t>
            </a:r>
          </a:p>
          <a:p>
            <a:r>
              <a:rPr lang="ru-RU" dirty="0" smtClean="0"/>
              <a:t/>
            </a:r>
            <a:br>
              <a:rPr lang="ru-RU" dirty="0" smtClean="0"/>
            </a:br>
            <a:endParaRPr lang="ru-RU" dirty="0"/>
          </a:p>
        </p:txBody>
      </p:sp>
      <p:sp>
        <p:nvSpPr>
          <p:cNvPr id="4" name="AutoShape 2" descr="ÐÐ°ÑÑÐ¸Ð½ÐºÐ¸ Ð¿Ð¾ Ð·Ð°Ð¿ÑÐ¾ÑÑ ÐºÑÐ°ÑÐ¸Ð²ÑÐµ ÐºÐ°ÑÑÐ¸Ð½ÐºÐ¸ Ð´ÐµÑÐµÐ¹ Ðº ÑÐ»Ð°Ð¹Ð´Ð°Ð¼"/>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ÐÐ°ÑÑÐ¸Ð½ÐºÐ¸ Ð¿Ð¾ Ð·Ð°Ð¿ÑÐ¾ÑÑ ÐºÑÐ°ÑÐ¸Ð²ÑÐµ ÐºÐ°ÑÑÐ¸Ð½ÐºÐ¸ Ð´ÐµÑÐµÐ¹ Ðº ÑÐ»Ð°Ð¹Ð´Ð°Ð¼"/>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6" descr="ÐÐ¾ÑÐ¾Ð¶ÐµÐµ Ð¸Ð·Ð¾Ð±ÑÐ°Ð¶ÐµÐ½Ð¸Ð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97346"/>
            <a:ext cx="2904257" cy="3313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071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dirty="0" smtClean="0">
                <a:solidFill>
                  <a:schemeClr val="accent1"/>
                </a:solidFill>
              </a:rPr>
              <a:t>Спасибо за внимание!</a:t>
            </a:r>
            <a:endParaRPr lang="ru-RU" sz="4800" dirty="0">
              <a:solidFill>
                <a:schemeClr val="accent1"/>
              </a:solidFill>
            </a:endParaRPr>
          </a:p>
        </p:txBody>
      </p:sp>
      <p:pic>
        <p:nvPicPr>
          <p:cNvPr id="3" name="Picture 2" descr="ÐÐ¾ÑÐ¾Ð¶ÐµÐµ Ð¸Ð·Ð¾Ð±ÑÐ°Ð¶ÐµÐ½Ð¸Ð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556792"/>
            <a:ext cx="8775858" cy="511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370625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375</Words>
  <Application>Microsoft Office PowerPoint</Application>
  <PresentationFormat>Экран (4:3)</PresentationFormat>
  <Paragraphs>72</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F</dc:creator>
  <cp:lastModifiedBy>F</cp:lastModifiedBy>
  <cp:revision>17</cp:revision>
  <dcterms:created xsi:type="dcterms:W3CDTF">2019-02-11T11:38:37Z</dcterms:created>
  <dcterms:modified xsi:type="dcterms:W3CDTF">2019-02-14T05:13:10Z</dcterms:modified>
</cp:coreProperties>
</file>